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1" r:id="rId5"/>
    <p:sldMasterId id="2147483653" r:id="rId6"/>
  </p:sldMasterIdLst>
  <p:notesMasterIdLst>
    <p:notesMasterId r:id="rId24"/>
  </p:notesMasterIdLst>
  <p:sldIdLst>
    <p:sldId id="256" r:id="rId7"/>
    <p:sldId id="272" r:id="rId8"/>
    <p:sldId id="299" r:id="rId9"/>
    <p:sldId id="265" r:id="rId10"/>
    <p:sldId id="300" r:id="rId11"/>
    <p:sldId id="301" r:id="rId12"/>
    <p:sldId id="302" r:id="rId13"/>
    <p:sldId id="311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262" r:id="rId2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2A40D"/>
    <a:srgbClr val="32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4628" autoAdjust="0"/>
  </p:normalViewPr>
  <p:slideViewPr>
    <p:cSldViewPr>
      <p:cViewPr varScale="1">
        <p:scale>
          <a:sx n="93" d="100"/>
          <a:sy n="93" d="100"/>
        </p:scale>
        <p:origin x="792" y="78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97502-2541-4024-9770-8CD07603C208}" type="datetimeFigureOut">
              <a:rPr lang="hr-HR" smtClean="0"/>
              <a:t>21.12.2023.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009BC-81BF-49CF-8E09-9F56CA01CBB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2974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+’’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Klikom na ikonu</a:t>
            </a:r>
            <a:r>
              <a:rPr lang="hr-HR" baseline="0" dirty="0" smtClean="0"/>
              <a:t> kamere, otvara se YT video „Što je autor?” </a:t>
            </a:r>
          </a:p>
          <a:p>
            <a:r>
              <a:rPr lang="hr-HR" baseline="0" dirty="0" smtClean="0"/>
              <a:t>https://www.youtube.com/watch?v=ICxggnhuWqo&amp;t=7s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Klikom na ikonu</a:t>
            </a:r>
            <a:r>
              <a:rPr lang="hr-HR" baseline="0" dirty="0" smtClean="0"/>
              <a:t> kamere, otvara se YT video „Što je autorsko djelo?” </a:t>
            </a:r>
          </a:p>
          <a:p>
            <a:r>
              <a:rPr lang="hr-HR" baseline="0" dirty="0" smtClean="0"/>
              <a:t>https://www.youtube.com/watch?v=GQOAyrL0axY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4976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009BC-81BF-49CF-8E09-9F56CA01CBB9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5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ziv.hr/files/File/zastita/zakon_autorsko_HR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ziv.hr/hr/tesla-patenti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ori.hr/autori/autorske-udruge/" TargetMode="External"/><Relationship Id="rId7" Type="http://schemas.openxmlformats.org/officeDocument/2006/relationships/hyperlink" Target="https://www.youtube.com/watch?v=lFVJIbZBn6k&amp;t=8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youtube.com/watch?v=GQOAyrL0axY" TargetMode="External"/><Relationship Id="rId5" Type="http://schemas.openxmlformats.org/officeDocument/2006/relationships/hyperlink" Target="https://www.youtube.com/watch?v=ICxggnhuWqo&amp;t=7s" TargetMode="External"/><Relationship Id="rId4" Type="http://schemas.openxmlformats.org/officeDocument/2006/relationships/hyperlink" Target="https://www.dziv.hr/hr/intelektualno-vlasnistvo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CxggnhuWq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ICxggnhuWqo&amp;t=7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QOAyrL0ax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CxggnhuWqo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youtube.com/watch?v=lFVJIbZBn6k&amp;t=8s" TargetMode="External"/><Relationship Id="rId4" Type="http://schemas.openxmlformats.org/officeDocument/2006/relationships/hyperlink" Target="https://www.youtube.com/watch?v=ICxggnhuWqo&amp;t=7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47864" y="915566"/>
            <a:ext cx="6102276" cy="1944217"/>
          </a:xfrm>
        </p:spPr>
        <p:txBody>
          <a:bodyPr/>
          <a:lstStyle/>
          <a:p>
            <a:r>
              <a:rPr lang="hr-HR" altLang="ko-KR" sz="3600" dirty="0" smtClean="0">
                <a:ea typeface="맑은 고딕" pitchFamily="50" charset="-127"/>
              </a:rPr>
              <a:t>ZAŠTITA  </a:t>
            </a:r>
          </a:p>
          <a:p>
            <a:r>
              <a:rPr lang="hr-HR" altLang="ko-KR" sz="3600" dirty="0" smtClean="0">
                <a:ea typeface="맑은 고딕" pitchFamily="50" charset="-127"/>
              </a:rPr>
              <a:t>INTELEKTUALNOG VLASNIŠTVA</a:t>
            </a:r>
            <a:endParaRPr lang="en-US" altLang="ko-KR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699792" y="3939902"/>
            <a:ext cx="5832648" cy="48881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hr-HR" altLang="ko-KR" b="1" dirty="0" smtClean="0"/>
              <a:t>TEHNIČKA ŠKOLA ZA STROJARSTVO I MEHATRONIKU, SPLIT</a:t>
            </a:r>
          </a:p>
          <a:p>
            <a:pPr>
              <a:spcBef>
                <a:spcPts val="0"/>
              </a:spcBef>
              <a:defRPr/>
            </a:pPr>
            <a:endParaRPr lang="hr-HR" altLang="ko-KR" b="1" dirty="0" smtClean="0"/>
          </a:p>
          <a:p>
            <a:pPr>
              <a:spcBef>
                <a:spcPts val="0"/>
              </a:spcBef>
              <a:defRPr/>
            </a:pPr>
            <a:r>
              <a:rPr lang="hr-HR" altLang="ko-KR" b="1" dirty="0" smtClean="0"/>
              <a:t>Nikolina Dolfić, dipl. knjiž., prof.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SRODNA PRAVA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715163" y="1059869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699792" y="1257265"/>
            <a:ext cx="612068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400" b="1" dirty="0"/>
              <a:t>Srodna prava</a:t>
            </a:r>
            <a:r>
              <a:rPr lang="vi-VN" sz="1400" dirty="0"/>
              <a:t> su prava koja imaju svoj poseban predmet zaštite koji je </a:t>
            </a:r>
            <a:endParaRPr lang="hr-HR" sz="1400" dirty="0" smtClean="0"/>
          </a:p>
          <a:p>
            <a:r>
              <a:rPr lang="vi-VN" sz="1400" dirty="0" smtClean="0"/>
              <a:t>uglavnom </a:t>
            </a:r>
            <a:r>
              <a:rPr lang="vi-VN" sz="1400" dirty="0"/>
              <a:t>vezan uz autorska djela. </a:t>
            </a:r>
            <a:endParaRPr lang="hr-HR" sz="1400" dirty="0" smtClean="0"/>
          </a:p>
          <a:p>
            <a:endParaRPr lang="hr-HR" sz="1400" dirty="0"/>
          </a:p>
          <a:p>
            <a:r>
              <a:rPr lang="vi-VN" sz="1400" dirty="0" smtClean="0"/>
              <a:t>U </a:t>
            </a:r>
            <a:r>
              <a:rPr lang="vi-VN" sz="1400" dirty="0"/>
              <a:t>Hrvatskoj su prema </a:t>
            </a:r>
            <a:r>
              <a:rPr lang="vi-VN" sz="1400" dirty="0">
                <a:hlinkClick r:id="rId3"/>
              </a:rPr>
              <a:t>Zakonu o autorskom i srodnim pravima</a:t>
            </a:r>
            <a:r>
              <a:rPr lang="vi-VN" sz="1400" dirty="0"/>
              <a:t> to</a:t>
            </a:r>
            <a:r>
              <a:rPr lang="vi-VN" sz="1400" dirty="0" smtClean="0"/>
              <a:t>:</a:t>
            </a:r>
            <a:endParaRPr lang="hr-HR" sz="1400" dirty="0" smtClean="0"/>
          </a:p>
          <a:p>
            <a:endParaRPr lang="vi-VN" sz="1400" dirty="0"/>
          </a:p>
          <a:p>
            <a:r>
              <a:rPr lang="hr-HR" sz="1400" dirty="0" smtClean="0"/>
              <a:t>- p</a:t>
            </a:r>
            <a:r>
              <a:rPr lang="vi-VN" sz="1400" dirty="0" smtClean="0"/>
              <a:t>rava </a:t>
            </a:r>
            <a:r>
              <a:rPr lang="vi-VN" sz="1400" dirty="0"/>
              <a:t>umjetnika izvođača na njihovim izvedbama,</a:t>
            </a:r>
          </a:p>
          <a:p>
            <a:endParaRPr lang="hr-HR" sz="1400" dirty="0" smtClean="0"/>
          </a:p>
          <a:p>
            <a:r>
              <a:rPr lang="hr-HR" sz="1400" dirty="0" smtClean="0"/>
              <a:t>- p</a:t>
            </a:r>
            <a:r>
              <a:rPr lang="vi-VN" sz="1400" dirty="0" smtClean="0"/>
              <a:t>rava </a:t>
            </a:r>
            <a:r>
              <a:rPr lang="vi-VN" sz="1400" dirty="0"/>
              <a:t>proizvođača fonograma na njihovim fonogramima,</a:t>
            </a:r>
          </a:p>
          <a:p>
            <a:endParaRPr lang="hr-HR" sz="1400" dirty="0" smtClean="0"/>
          </a:p>
          <a:p>
            <a:r>
              <a:rPr lang="hr-HR" sz="1400" dirty="0" smtClean="0"/>
              <a:t>- p</a:t>
            </a:r>
            <a:r>
              <a:rPr lang="vi-VN" sz="1400" dirty="0" smtClean="0"/>
              <a:t>rava </a:t>
            </a:r>
            <a:r>
              <a:rPr lang="vi-VN" sz="1400" dirty="0"/>
              <a:t>filmskih producenata na njihovim videogramima,</a:t>
            </a:r>
          </a:p>
          <a:p>
            <a:endParaRPr lang="hr-HR" sz="1400" dirty="0" smtClean="0"/>
          </a:p>
          <a:p>
            <a:r>
              <a:rPr lang="hr-HR" sz="1400" dirty="0" smtClean="0"/>
              <a:t>- p</a:t>
            </a:r>
            <a:r>
              <a:rPr lang="vi-VN" sz="1400" dirty="0" smtClean="0"/>
              <a:t>rava </a:t>
            </a:r>
            <a:r>
              <a:rPr lang="vi-VN" sz="1400" dirty="0"/>
              <a:t>organizacija za radiodifuziju na njihovim </a:t>
            </a:r>
            <a:r>
              <a:rPr lang="vi-VN" sz="1400" dirty="0" smtClean="0"/>
              <a:t>emitiranjima</a:t>
            </a:r>
            <a:r>
              <a:rPr lang="hr-HR" sz="1400" dirty="0" smtClean="0"/>
              <a:t> (radio i tv)</a:t>
            </a:r>
            <a:endParaRPr lang="vi-VN" sz="1400" dirty="0"/>
          </a:p>
          <a:p>
            <a:endParaRPr lang="hr-HR" sz="1400" dirty="0" smtClean="0"/>
          </a:p>
          <a:p>
            <a:r>
              <a:rPr lang="hr-HR" sz="1400" dirty="0" smtClean="0"/>
              <a:t>- p</a:t>
            </a:r>
            <a:r>
              <a:rPr lang="vi-VN" sz="1400" dirty="0" smtClean="0"/>
              <a:t>rava </a:t>
            </a:r>
            <a:r>
              <a:rPr lang="vi-VN" sz="1400" dirty="0"/>
              <a:t>nakladnika na njihovim </a:t>
            </a:r>
            <a:r>
              <a:rPr lang="vi-VN" sz="1400" dirty="0" smtClean="0"/>
              <a:t>izdanjima,</a:t>
            </a:r>
            <a:endParaRPr lang="vi-VN" sz="1400" dirty="0"/>
          </a:p>
          <a:p>
            <a:endParaRPr lang="hr-HR" sz="1400" dirty="0" smtClean="0"/>
          </a:p>
          <a:p>
            <a:r>
              <a:rPr lang="hr-HR" sz="1400" dirty="0" smtClean="0"/>
              <a:t>- p</a:t>
            </a:r>
            <a:r>
              <a:rPr lang="vi-VN" sz="1400" dirty="0" smtClean="0"/>
              <a:t>rava </a:t>
            </a:r>
            <a:r>
              <a:rPr lang="vi-VN" sz="1400" dirty="0"/>
              <a:t>proizvođača baza podataka na njihovim bazama.</a:t>
            </a:r>
          </a:p>
          <a:p>
            <a:endParaRPr lang="hr-HR" sz="1400" b="1" i="1" dirty="0" smtClean="0"/>
          </a:p>
          <a:p>
            <a:r>
              <a:rPr lang="vi-VN" sz="1400" dirty="0"/>
              <a:t> </a:t>
            </a:r>
          </a:p>
          <a:p>
            <a:r>
              <a:rPr lang="vi-VN" sz="1400" dirty="0"/>
              <a:t> </a:t>
            </a:r>
            <a:endParaRPr lang="vi-VN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6062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INDUSTRIJSKO VLASNIŠTVO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715163" y="1059869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699792" y="1257265"/>
            <a:ext cx="61206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400" b="1" dirty="0"/>
              <a:t>Najčešći oblici zaštite industrijskog </a:t>
            </a:r>
            <a:r>
              <a:rPr lang="hr-HR" sz="1400" b="1" dirty="0" smtClean="0"/>
              <a:t>vlasništva su:</a:t>
            </a:r>
          </a:p>
          <a:p>
            <a:endParaRPr lang="hr-HR" sz="1400" dirty="0"/>
          </a:p>
          <a:p>
            <a:r>
              <a:rPr lang="hr-HR" sz="1400" dirty="0" smtClean="0"/>
              <a:t>- patent</a:t>
            </a:r>
            <a:endParaRPr lang="hr-HR" sz="1400" dirty="0"/>
          </a:p>
          <a:p>
            <a:endParaRPr lang="hr-HR" sz="1400" dirty="0" smtClean="0"/>
          </a:p>
          <a:p>
            <a:r>
              <a:rPr lang="hr-HR" sz="1400" dirty="0" smtClean="0"/>
              <a:t>- žig </a:t>
            </a:r>
            <a:r>
              <a:rPr lang="hr-HR" sz="1400" dirty="0"/>
              <a:t>(zaštitni znak)</a:t>
            </a:r>
          </a:p>
          <a:p>
            <a:endParaRPr lang="hr-HR" sz="1400" dirty="0" smtClean="0"/>
          </a:p>
          <a:p>
            <a:r>
              <a:rPr lang="hr-HR" sz="1400" dirty="0" smtClean="0"/>
              <a:t>- zaštićeni </a:t>
            </a:r>
            <a:r>
              <a:rPr lang="hr-HR" sz="1400" dirty="0"/>
              <a:t>industrijski dizajn</a:t>
            </a:r>
          </a:p>
          <a:p>
            <a:endParaRPr lang="hr-HR" sz="1400" dirty="0" smtClean="0"/>
          </a:p>
          <a:p>
            <a:r>
              <a:rPr lang="hr-HR" sz="1400" dirty="0" smtClean="0"/>
              <a:t>- oznake </a:t>
            </a:r>
            <a:r>
              <a:rPr lang="hr-HR" sz="1400" dirty="0"/>
              <a:t>zemljopisnog podrijetla i oznake izvornosti</a:t>
            </a:r>
          </a:p>
          <a:p>
            <a:endParaRPr lang="hr-HR" sz="1400" dirty="0" smtClean="0"/>
          </a:p>
          <a:p>
            <a:r>
              <a:rPr lang="hr-HR" sz="1400" dirty="0" smtClean="0"/>
              <a:t>- zaštićena </a:t>
            </a:r>
            <a:r>
              <a:rPr lang="hr-HR" sz="1400" dirty="0"/>
              <a:t>topografija poluvodičkih proizvoda</a:t>
            </a:r>
          </a:p>
          <a:p>
            <a:endParaRPr lang="hr-HR" sz="1400" dirty="0" smtClean="0"/>
          </a:p>
          <a:p>
            <a:r>
              <a:rPr lang="hr-HR" sz="1400" dirty="0" smtClean="0"/>
              <a:t>- zaštićena </a:t>
            </a:r>
            <a:r>
              <a:rPr lang="hr-HR" sz="1400" dirty="0"/>
              <a:t>biljna sorta</a:t>
            </a:r>
          </a:p>
          <a:p>
            <a:r>
              <a:rPr lang="vi-VN" sz="1400" dirty="0"/>
              <a:t> </a:t>
            </a:r>
            <a:endParaRPr lang="vi-VN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906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PATENT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715163" y="1059869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699792" y="1115794"/>
            <a:ext cx="61206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400" dirty="0"/>
              <a:t>Patent je isključivo </a:t>
            </a:r>
            <a:r>
              <a:rPr lang="hr-HR" sz="1400" b="1" dirty="0"/>
              <a:t>pravo</a:t>
            </a:r>
            <a:r>
              <a:rPr lang="hr-HR" sz="1400" dirty="0"/>
              <a:t> priznato za </a:t>
            </a:r>
            <a:r>
              <a:rPr lang="hr-HR" sz="1400" b="1" dirty="0"/>
              <a:t>izum</a:t>
            </a:r>
            <a:r>
              <a:rPr lang="hr-HR" sz="1400" dirty="0"/>
              <a:t> koji nudi novo rješenje nekog </a:t>
            </a:r>
            <a:endParaRPr lang="hr-HR" sz="1400" dirty="0" smtClean="0"/>
          </a:p>
          <a:p>
            <a:r>
              <a:rPr lang="hr-HR" sz="1400" b="1" dirty="0" smtClean="0"/>
              <a:t>tehničkog</a:t>
            </a:r>
            <a:r>
              <a:rPr lang="hr-HR" sz="1400" dirty="0" smtClean="0"/>
              <a:t> </a:t>
            </a:r>
            <a:r>
              <a:rPr lang="hr-HR" sz="1400" dirty="0"/>
              <a:t>problema. </a:t>
            </a:r>
            <a:endParaRPr lang="hr-HR" sz="1400" dirty="0" smtClean="0"/>
          </a:p>
          <a:p>
            <a:endParaRPr lang="hr-HR" sz="1400" dirty="0" smtClean="0"/>
          </a:p>
          <a:p>
            <a:r>
              <a:rPr lang="hr-HR" sz="1400" dirty="0" smtClean="0"/>
              <a:t>Patent </a:t>
            </a:r>
            <a:r>
              <a:rPr lang="hr-HR" sz="1400" dirty="0"/>
              <a:t>se priznaje za izume koji se odnose na </a:t>
            </a:r>
            <a:r>
              <a:rPr lang="hr-HR" sz="1400" b="1" dirty="0"/>
              <a:t>proizvod</a:t>
            </a:r>
            <a:r>
              <a:rPr lang="hr-HR" sz="1400" dirty="0"/>
              <a:t>, </a:t>
            </a:r>
            <a:r>
              <a:rPr lang="hr-HR" sz="1400" b="1" dirty="0"/>
              <a:t>postupak</a:t>
            </a:r>
            <a:r>
              <a:rPr lang="hr-HR" sz="1400" dirty="0"/>
              <a:t> ili </a:t>
            </a:r>
            <a:endParaRPr lang="hr-HR" sz="1400" dirty="0" smtClean="0"/>
          </a:p>
          <a:p>
            <a:r>
              <a:rPr lang="hr-HR" sz="1400" b="1" dirty="0" smtClean="0"/>
              <a:t>primjenu</a:t>
            </a:r>
            <a:r>
              <a:rPr lang="hr-HR" sz="1400" dirty="0" smtClean="0"/>
              <a:t>.</a:t>
            </a:r>
          </a:p>
          <a:p>
            <a:endParaRPr lang="hr-HR" sz="1400" dirty="0"/>
          </a:p>
          <a:p>
            <a:r>
              <a:rPr lang="hr-HR" sz="1400" dirty="0" smtClean="0"/>
              <a:t>P</a:t>
            </a:r>
            <a:r>
              <a:rPr lang="vi-VN" sz="1400" dirty="0" smtClean="0"/>
              <a:t>atentni </a:t>
            </a:r>
            <a:r>
              <a:rPr lang="vi-VN" sz="1400" dirty="0"/>
              <a:t>sustav </a:t>
            </a:r>
            <a:r>
              <a:rPr lang="hr-HR" sz="1400" dirty="0" smtClean="0"/>
              <a:t>je </a:t>
            </a:r>
            <a:r>
              <a:rPr lang="vi-VN" sz="1400" dirty="0" smtClean="0"/>
              <a:t>vrst</a:t>
            </a:r>
            <a:r>
              <a:rPr lang="hr-HR" sz="1400" dirty="0" smtClean="0"/>
              <a:t>a</a:t>
            </a:r>
            <a:r>
              <a:rPr lang="vi-VN" sz="1400" dirty="0" smtClean="0"/>
              <a:t> </a:t>
            </a:r>
            <a:r>
              <a:rPr lang="vi-VN" sz="1400" dirty="0"/>
              <a:t>razmjene u kojoj izumitelj pristaje </a:t>
            </a:r>
            <a:r>
              <a:rPr lang="vi-VN" sz="1400" b="1" dirty="0"/>
              <a:t>otkriti</a:t>
            </a:r>
            <a:r>
              <a:rPr lang="vi-VN" sz="1400" dirty="0"/>
              <a:t> društvu </a:t>
            </a:r>
            <a:endParaRPr lang="hr-HR" sz="1400" dirty="0" smtClean="0"/>
          </a:p>
          <a:p>
            <a:r>
              <a:rPr lang="vi-VN" sz="1400" dirty="0" smtClean="0"/>
              <a:t>pojedinosti </a:t>
            </a:r>
            <a:r>
              <a:rPr lang="vi-VN" sz="1400" dirty="0"/>
              <a:t>svog izuma, kako bi se omogućio tehnološki napredak, </a:t>
            </a:r>
            <a:endParaRPr lang="hr-HR" sz="1400" dirty="0" smtClean="0"/>
          </a:p>
          <a:p>
            <a:r>
              <a:rPr lang="vi-VN" sz="1400" dirty="0" smtClean="0"/>
              <a:t>u </a:t>
            </a:r>
            <a:r>
              <a:rPr lang="vi-VN" sz="1400" b="1" dirty="0"/>
              <a:t>zamjenu</a:t>
            </a:r>
            <a:r>
              <a:rPr lang="vi-VN" sz="1400" dirty="0"/>
              <a:t> za pravo isključivog raspolaganja tijekom određenog </a:t>
            </a:r>
            <a:r>
              <a:rPr lang="vi-VN" sz="1400" dirty="0" smtClean="0"/>
              <a:t>razdoblja</a:t>
            </a:r>
            <a:r>
              <a:rPr lang="hr-HR" sz="1400" dirty="0" smtClean="0"/>
              <a:t> - </a:t>
            </a:r>
            <a:r>
              <a:rPr lang="hr-HR" sz="1400" dirty="0">
                <a:solidFill>
                  <a:srgbClr val="FF0000"/>
                </a:solidFill>
              </a:rPr>
              <a:t>ne može trajati dulje od 20 godina od </a:t>
            </a:r>
            <a:r>
              <a:rPr lang="hr-HR" sz="1400" dirty="0" smtClean="0">
                <a:solidFill>
                  <a:srgbClr val="FF0000"/>
                </a:solidFill>
              </a:rPr>
              <a:t>datuma </a:t>
            </a:r>
            <a:r>
              <a:rPr lang="hr-HR" sz="1400" dirty="0">
                <a:solidFill>
                  <a:srgbClr val="FF0000"/>
                </a:solidFill>
              </a:rPr>
              <a:t>podnošenja prijave patenta</a:t>
            </a:r>
            <a:r>
              <a:rPr lang="hr-HR" sz="1400" dirty="0"/>
              <a:t>. </a:t>
            </a:r>
            <a:endParaRPr lang="hr-HR" sz="1400" dirty="0" smtClean="0"/>
          </a:p>
          <a:p>
            <a:endParaRPr lang="hr-HR" sz="1400" dirty="0"/>
          </a:p>
          <a:p>
            <a:r>
              <a:rPr lang="hr-HR" sz="1400" dirty="0"/>
              <a:t>Protekom tog vremena patentirani izum postaje javno dobro, svakom </a:t>
            </a:r>
          </a:p>
          <a:p>
            <a:r>
              <a:rPr lang="hr-HR" sz="1400" dirty="0"/>
              <a:t>dostupno na uporabu</a:t>
            </a:r>
            <a:r>
              <a:rPr lang="hr-HR" sz="1400" dirty="0" smtClean="0"/>
              <a:t>.</a:t>
            </a:r>
          </a:p>
          <a:p>
            <a:endParaRPr lang="hr-HR" sz="1400" dirty="0"/>
          </a:p>
          <a:p>
            <a:r>
              <a:rPr lang="hr-HR" sz="1400" dirty="0"/>
              <a:t>PATENTI NIKOLE TESLE: </a:t>
            </a:r>
            <a:r>
              <a:rPr lang="hr-HR" sz="1400" dirty="0">
                <a:hlinkClick r:id="rId3"/>
              </a:rPr>
              <a:t>https://www.dziv.hr/hr/tesla-patenti</a:t>
            </a:r>
            <a:r>
              <a:rPr lang="hr-HR" sz="1400" dirty="0" smtClean="0">
                <a:hlinkClick r:id="rId3"/>
              </a:rPr>
              <a:t>/</a:t>
            </a:r>
            <a:r>
              <a:rPr lang="hr-HR" sz="1400" dirty="0" smtClean="0"/>
              <a:t> </a:t>
            </a:r>
            <a:endParaRPr lang="hr-HR" sz="1400" dirty="0"/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26128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ŽIG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715163" y="1059869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699792" y="1115794"/>
            <a:ext cx="61206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400" dirty="0"/>
              <a:t>Žig (engl. </a:t>
            </a:r>
            <a:r>
              <a:rPr lang="hr-HR" sz="1400" i="1" dirty="0"/>
              <a:t>trademark</a:t>
            </a:r>
            <a:r>
              <a:rPr lang="hr-HR" sz="1400" dirty="0"/>
              <a:t>) je isključivo </a:t>
            </a:r>
            <a:r>
              <a:rPr lang="hr-HR" sz="1400" b="1" dirty="0"/>
              <a:t>pravo</a:t>
            </a:r>
            <a:r>
              <a:rPr lang="hr-HR" sz="1400" dirty="0"/>
              <a:t> priznato za </a:t>
            </a:r>
            <a:r>
              <a:rPr lang="hr-HR" sz="1400" b="1" dirty="0"/>
              <a:t>znak</a:t>
            </a:r>
            <a:r>
              <a:rPr lang="hr-HR" sz="1400" dirty="0"/>
              <a:t> koji služi za </a:t>
            </a:r>
            <a:endParaRPr lang="hr-HR" sz="1400" dirty="0" smtClean="0"/>
          </a:p>
          <a:p>
            <a:r>
              <a:rPr lang="hr-HR" sz="1400" dirty="0" smtClean="0"/>
              <a:t>razlikovanje </a:t>
            </a:r>
            <a:r>
              <a:rPr lang="hr-HR" sz="1400" dirty="0"/>
              <a:t>proizvoda i/ili usluga jedne osobe od ostalih osoba u </a:t>
            </a:r>
            <a:endParaRPr lang="hr-HR" sz="1400" dirty="0" smtClean="0"/>
          </a:p>
          <a:p>
            <a:r>
              <a:rPr lang="hr-HR" sz="1400" dirty="0" smtClean="0"/>
              <a:t>gospodarskom </a:t>
            </a:r>
            <a:r>
              <a:rPr lang="hr-HR" sz="1400" dirty="0"/>
              <a:t>prometu.</a:t>
            </a:r>
          </a:p>
          <a:p>
            <a:endParaRPr lang="hr-HR" sz="1400" b="1" dirty="0" smtClean="0"/>
          </a:p>
          <a:p>
            <a:r>
              <a:rPr lang="hr-HR" sz="1400" b="1" dirty="0" smtClean="0"/>
              <a:t>Ime</a:t>
            </a:r>
            <a:r>
              <a:rPr lang="hr-HR" sz="1400" dirty="0"/>
              <a:t>, </a:t>
            </a:r>
            <a:r>
              <a:rPr lang="hr-HR" sz="1400" b="1" dirty="0"/>
              <a:t>logotip</a:t>
            </a:r>
            <a:r>
              <a:rPr lang="hr-HR" sz="1400" dirty="0"/>
              <a:t>, </a:t>
            </a:r>
            <a:r>
              <a:rPr lang="hr-HR" sz="1400" b="1" dirty="0"/>
              <a:t>amblem</a:t>
            </a:r>
            <a:r>
              <a:rPr lang="hr-HR" sz="1400" dirty="0"/>
              <a:t>, </a:t>
            </a:r>
            <a:r>
              <a:rPr lang="hr-HR" sz="1400" b="1" dirty="0"/>
              <a:t>etiketu</a:t>
            </a:r>
            <a:r>
              <a:rPr lang="hr-HR" sz="1400" dirty="0"/>
              <a:t> ili druga razlikovna obilježja </a:t>
            </a:r>
            <a:r>
              <a:rPr lang="hr-HR" sz="1400" dirty="0" smtClean="0"/>
              <a:t>nečijeg </a:t>
            </a:r>
          </a:p>
          <a:p>
            <a:r>
              <a:rPr lang="hr-HR" sz="1400" dirty="0" smtClean="0"/>
              <a:t>proizvoda </a:t>
            </a:r>
            <a:r>
              <a:rPr lang="hr-HR" sz="1400" dirty="0"/>
              <a:t>i/ili usluge moguće je zaštititi </a:t>
            </a:r>
            <a:r>
              <a:rPr lang="hr-HR" sz="1400" b="1" dirty="0"/>
              <a:t>žigom</a:t>
            </a:r>
            <a:r>
              <a:rPr lang="hr-HR" sz="1400" dirty="0" smtClean="0"/>
              <a:t>.</a:t>
            </a:r>
          </a:p>
          <a:p>
            <a:endParaRPr lang="hr-HR" sz="1400" dirty="0" smtClean="0"/>
          </a:p>
          <a:p>
            <a:r>
              <a:rPr lang="vi-VN" sz="1400" dirty="0"/>
              <a:t>Zaštita žigom predstavlja učinkovito </a:t>
            </a:r>
            <a:r>
              <a:rPr lang="vi-VN" sz="1400" b="1" dirty="0"/>
              <a:t>tržišno</a:t>
            </a:r>
            <a:r>
              <a:rPr lang="vi-VN" sz="1400" dirty="0"/>
              <a:t> sredstvo kojim </a:t>
            </a:r>
            <a:r>
              <a:rPr lang="vi-VN" sz="1400" b="1" dirty="0"/>
              <a:t>proizvođači</a:t>
            </a:r>
            <a:r>
              <a:rPr lang="vi-VN" sz="1400" dirty="0"/>
              <a:t> i pružatelji usluga štite sredstva koja su uložili u promidžbu i marketing svojih proizvoda i/ili usluga. </a:t>
            </a:r>
            <a:endParaRPr lang="hr-HR" sz="1400" dirty="0" smtClean="0"/>
          </a:p>
          <a:p>
            <a:endParaRPr lang="hr-HR" sz="1400" dirty="0"/>
          </a:p>
          <a:p>
            <a:r>
              <a:rPr lang="vi-VN" sz="1400" dirty="0" smtClean="0"/>
              <a:t>Zaštita </a:t>
            </a:r>
            <a:r>
              <a:rPr lang="vi-VN" sz="1400" dirty="0"/>
              <a:t>same </a:t>
            </a:r>
            <a:r>
              <a:rPr lang="vi-VN" sz="1400" b="1" dirty="0"/>
              <a:t>kreacije</a:t>
            </a:r>
            <a:r>
              <a:rPr lang="vi-VN" sz="1400" dirty="0"/>
              <a:t> nekog znaka, logotipa ili etikete može predstavljati </a:t>
            </a:r>
            <a:r>
              <a:rPr lang="vi-VN" sz="1400" b="1" dirty="0"/>
              <a:t>autorsko djelo</a:t>
            </a:r>
            <a:r>
              <a:rPr lang="vi-VN" sz="1400" dirty="0"/>
              <a:t> koje je zaštićeno kao autorsko pravo, </a:t>
            </a:r>
            <a:endParaRPr lang="hr-HR" sz="1400" dirty="0" smtClean="0"/>
          </a:p>
          <a:p>
            <a:r>
              <a:rPr lang="vi-VN" sz="1400" dirty="0" smtClean="0"/>
              <a:t>čime </a:t>
            </a:r>
            <a:r>
              <a:rPr lang="vi-VN" sz="1400" dirty="0"/>
              <a:t>je zaštićen interes </a:t>
            </a:r>
            <a:r>
              <a:rPr lang="vi-VN" sz="1400" b="1" dirty="0"/>
              <a:t>autora</a:t>
            </a:r>
            <a:r>
              <a:rPr lang="vi-VN" sz="1400" dirty="0"/>
              <a:t> ili </a:t>
            </a:r>
            <a:r>
              <a:rPr lang="vi-VN" sz="1400" b="1" dirty="0"/>
              <a:t>kreatora</a:t>
            </a:r>
            <a:r>
              <a:rPr lang="vi-VN" sz="1400" dirty="0" smtClean="0"/>
              <a:t>.</a:t>
            </a:r>
            <a:endParaRPr lang="hr-HR" sz="1400" dirty="0" smtClean="0"/>
          </a:p>
          <a:p>
            <a:endParaRPr lang="vi-VN" sz="1400" dirty="0"/>
          </a:p>
          <a:p>
            <a:r>
              <a:rPr lang="vi-VN" sz="1400" dirty="0">
                <a:solidFill>
                  <a:srgbClr val="FF0000"/>
                </a:solidFill>
              </a:rPr>
              <a:t>Zaštita žigom </a:t>
            </a:r>
            <a:r>
              <a:rPr lang="vi-VN" sz="1400" dirty="0" smtClean="0">
                <a:solidFill>
                  <a:srgbClr val="FF0000"/>
                </a:solidFill>
              </a:rPr>
              <a:t>vrijedi </a:t>
            </a:r>
            <a:r>
              <a:rPr lang="vi-VN" sz="1400" b="1" dirty="0">
                <a:solidFill>
                  <a:srgbClr val="FF0000"/>
                </a:solidFill>
              </a:rPr>
              <a:t>10 godina</a:t>
            </a:r>
            <a:r>
              <a:rPr lang="vi-VN" sz="1400" dirty="0">
                <a:solidFill>
                  <a:srgbClr val="FF0000"/>
                </a:solidFill>
              </a:rPr>
              <a:t>, računajući od datuma prijave. </a:t>
            </a:r>
            <a:endParaRPr lang="hr-HR" sz="1400" dirty="0" smtClean="0">
              <a:solidFill>
                <a:srgbClr val="FF0000"/>
              </a:solidFill>
            </a:endParaRPr>
          </a:p>
          <a:p>
            <a:r>
              <a:rPr lang="vi-VN" sz="1400" dirty="0" smtClean="0"/>
              <a:t>Vrijeme </a:t>
            </a:r>
            <a:r>
              <a:rPr lang="vi-VN" sz="1400" dirty="0"/>
              <a:t>zaštite može se </a:t>
            </a:r>
            <a:r>
              <a:rPr lang="hr-HR" sz="1400" dirty="0" smtClean="0"/>
              <a:t>neograničeno </a:t>
            </a:r>
            <a:r>
              <a:rPr lang="vi-VN" sz="1400" dirty="0" smtClean="0"/>
              <a:t>produžavati</a:t>
            </a:r>
            <a:r>
              <a:rPr lang="hr-HR" sz="1400" dirty="0" smtClean="0"/>
              <a:t>.</a:t>
            </a:r>
            <a:endParaRPr lang="vi-VN" sz="1400" dirty="0"/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175386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INDUSTRIJSKI DIZAJN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715163" y="1059869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699792" y="1115794"/>
            <a:ext cx="61206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400" dirty="0"/>
              <a:t>Dizajnom se naziva </a:t>
            </a:r>
            <a:r>
              <a:rPr lang="hr-HR" sz="1400" b="1" dirty="0"/>
              <a:t>vanjski izgled </a:t>
            </a:r>
            <a:r>
              <a:rPr lang="hr-HR" sz="1400" dirty="0"/>
              <a:t>(pojavnost) nekog proizvoda ili </a:t>
            </a:r>
            <a:endParaRPr lang="hr-HR" sz="1400" dirty="0" smtClean="0"/>
          </a:p>
          <a:p>
            <a:r>
              <a:rPr lang="hr-HR" sz="1400" dirty="0" smtClean="0"/>
              <a:t>predmeta</a:t>
            </a:r>
            <a:r>
              <a:rPr lang="hr-HR" sz="1400" dirty="0"/>
              <a:t>. Dizajn je ono što proizvod čini</a:t>
            </a:r>
            <a:r>
              <a:rPr lang="hr-HR" sz="1400" b="1" dirty="0"/>
              <a:t> privlačnim, dopadljivim ili </a:t>
            </a:r>
            <a:endParaRPr lang="hr-HR" sz="1400" b="1" dirty="0" smtClean="0"/>
          </a:p>
          <a:p>
            <a:r>
              <a:rPr lang="hr-HR" sz="1400" b="1" dirty="0" smtClean="0"/>
              <a:t>poželjnim</a:t>
            </a:r>
            <a:r>
              <a:rPr lang="hr-HR" sz="1400" dirty="0"/>
              <a:t>, te na taj način bitno pridonosi prodaji proizvoda i povećanju njegove komercijalne vrijednosti.</a:t>
            </a:r>
            <a:br>
              <a:rPr lang="hr-HR" sz="1400" dirty="0"/>
            </a:br>
            <a:r>
              <a:rPr lang="hr-HR" sz="1400" dirty="0"/>
              <a:t/>
            </a:r>
            <a:br>
              <a:rPr lang="hr-HR" sz="1400" dirty="0"/>
            </a:br>
            <a:r>
              <a:rPr lang="hr-HR" sz="1400" dirty="0"/>
              <a:t>Industrijskim dizajnom kao jednim od oblika intelektualnog vlasništva štite </a:t>
            </a:r>
            <a:endParaRPr lang="hr-HR" sz="1400" dirty="0" smtClean="0"/>
          </a:p>
          <a:p>
            <a:r>
              <a:rPr lang="hr-HR" sz="1400" dirty="0" smtClean="0"/>
              <a:t>se </a:t>
            </a:r>
            <a:r>
              <a:rPr lang="hr-HR" sz="1400" b="1" dirty="0"/>
              <a:t>prostorna</a:t>
            </a:r>
            <a:r>
              <a:rPr lang="hr-HR" sz="1400" dirty="0"/>
              <a:t> ili </a:t>
            </a:r>
            <a:r>
              <a:rPr lang="hr-HR" sz="1400" b="1" dirty="0"/>
              <a:t>plošna </a:t>
            </a:r>
            <a:r>
              <a:rPr lang="hr-HR" sz="1400" dirty="0"/>
              <a:t>obilježja proizvoda (industrijski ili zanatski </a:t>
            </a:r>
            <a:endParaRPr lang="hr-HR" sz="1400" dirty="0" smtClean="0"/>
          </a:p>
          <a:p>
            <a:r>
              <a:rPr lang="hr-HR" sz="1400" dirty="0" smtClean="0"/>
              <a:t>proizvedenog </a:t>
            </a:r>
            <a:r>
              <a:rPr lang="hr-HR" sz="1400" dirty="0"/>
              <a:t>predmeta), </a:t>
            </a:r>
            <a:r>
              <a:rPr lang="hr-HR" sz="1400" b="1" dirty="0"/>
              <a:t>vidljiva</a:t>
            </a:r>
            <a:r>
              <a:rPr lang="hr-HR" sz="1400" dirty="0"/>
              <a:t> pri njegovoj normalnoj (namjenskoj) </a:t>
            </a:r>
            <a:endParaRPr lang="hr-HR" sz="1400" dirty="0" smtClean="0"/>
          </a:p>
          <a:p>
            <a:r>
              <a:rPr lang="hr-HR" sz="1400" dirty="0" smtClean="0"/>
              <a:t>uporabi</a:t>
            </a:r>
            <a:r>
              <a:rPr lang="hr-HR" sz="1400" dirty="0"/>
              <a:t>. Prostorna obilježja su </a:t>
            </a:r>
            <a:r>
              <a:rPr lang="hr-HR" sz="1400" b="1" dirty="0"/>
              <a:t>oblik</a:t>
            </a:r>
            <a:r>
              <a:rPr lang="hr-HR" sz="1400" dirty="0"/>
              <a:t> i </a:t>
            </a:r>
            <a:r>
              <a:rPr lang="hr-HR" sz="1400" b="1" dirty="0"/>
              <a:t>obris </a:t>
            </a:r>
            <a:r>
              <a:rPr lang="hr-HR" sz="1400" dirty="0"/>
              <a:t>proizvoda, a plošna obilježja su </a:t>
            </a:r>
            <a:r>
              <a:rPr lang="hr-HR" sz="1400" b="1" dirty="0"/>
              <a:t>šare, crte, boje, tekstura </a:t>
            </a:r>
            <a:r>
              <a:rPr lang="hr-HR" sz="1400" dirty="0"/>
              <a:t>te kombinacije navedenih obilježja</a:t>
            </a:r>
            <a:r>
              <a:rPr lang="hr-HR" sz="1400" dirty="0" smtClean="0"/>
              <a:t>.</a:t>
            </a:r>
          </a:p>
          <a:p>
            <a:endParaRPr lang="hr-HR" sz="1400" dirty="0"/>
          </a:p>
          <a:p>
            <a:r>
              <a:rPr lang="hr-HR" sz="1400" dirty="0" smtClean="0">
                <a:solidFill>
                  <a:srgbClr val="FF0000"/>
                </a:solidFill>
              </a:rPr>
              <a:t>Zaštita </a:t>
            </a:r>
            <a:r>
              <a:rPr lang="hr-HR" sz="1400" dirty="0">
                <a:solidFill>
                  <a:srgbClr val="FF0000"/>
                </a:solidFill>
              </a:rPr>
              <a:t>industrijskoga dizajna traje pet godina računajući od datuma </a:t>
            </a:r>
            <a:endParaRPr lang="hr-HR" sz="1400" dirty="0" smtClean="0">
              <a:solidFill>
                <a:srgbClr val="FF0000"/>
              </a:solidFill>
            </a:endParaRPr>
          </a:p>
          <a:p>
            <a:r>
              <a:rPr lang="hr-HR" sz="1400" dirty="0" smtClean="0">
                <a:solidFill>
                  <a:srgbClr val="FF0000"/>
                </a:solidFill>
              </a:rPr>
              <a:t>podnošenja </a:t>
            </a:r>
            <a:r>
              <a:rPr lang="hr-HR" sz="1400" dirty="0">
                <a:solidFill>
                  <a:srgbClr val="FF0000"/>
                </a:solidFill>
              </a:rPr>
              <a:t>prijave industrijskoga dizajna</a:t>
            </a:r>
            <a:r>
              <a:rPr lang="hr-HR" sz="1400" dirty="0"/>
              <a:t>. </a:t>
            </a:r>
            <a:endParaRPr lang="hr-HR" sz="1400" dirty="0" smtClean="0"/>
          </a:p>
          <a:p>
            <a:r>
              <a:rPr lang="hr-HR" sz="1400" dirty="0" smtClean="0"/>
              <a:t>Zaštita </a:t>
            </a:r>
            <a:r>
              <a:rPr lang="hr-HR" sz="1400" dirty="0"/>
              <a:t>industrijskoga dizajna može se </a:t>
            </a:r>
            <a:r>
              <a:rPr lang="hr-HR" sz="1400" dirty="0" smtClean="0"/>
              <a:t>produžavati </a:t>
            </a:r>
            <a:r>
              <a:rPr lang="hr-HR" sz="1400" dirty="0"/>
              <a:t>za razdoblja od po pet </a:t>
            </a:r>
            <a:endParaRPr lang="hr-HR" sz="1400" dirty="0" smtClean="0"/>
          </a:p>
          <a:p>
            <a:r>
              <a:rPr lang="hr-HR" sz="1400" dirty="0" smtClean="0"/>
              <a:t>godina</a:t>
            </a:r>
            <a:r>
              <a:rPr lang="hr-HR" sz="1400" dirty="0"/>
              <a:t>, do </a:t>
            </a:r>
            <a:r>
              <a:rPr lang="hr-HR" sz="1400" dirty="0">
                <a:solidFill>
                  <a:srgbClr val="FF0000"/>
                </a:solidFill>
              </a:rPr>
              <a:t>najduže dvadeset pet godina </a:t>
            </a:r>
            <a:r>
              <a:rPr lang="hr-HR" sz="1400" dirty="0"/>
              <a:t>računajući od datuma podnošenja prijave.</a:t>
            </a:r>
          </a:p>
        </p:txBody>
      </p:sp>
    </p:spTree>
    <p:extLst>
      <p:ext uri="{BB962C8B-B14F-4D97-AF65-F5344CB8AC3E}">
        <p14:creationId xmlns:p14="http://schemas.microsoft.com/office/powerpoint/2010/main" val="62344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67494"/>
            <a:ext cx="9144000" cy="576064"/>
          </a:xfrm>
        </p:spPr>
        <p:txBody>
          <a:bodyPr/>
          <a:lstStyle/>
          <a:p>
            <a:r>
              <a:rPr lang="hr-HR" altLang="ko-KR" sz="2800" dirty="0" smtClean="0"/>
              <a:t>OZNAKA ZEMLJOPISNOG PODRIJETLA I </a:t>
            </a:r>
          </a:p>
          <a:p>
            <a:r>
              <a:rPr lang="hr-HR" altLang="ko-KR" sz="2800" dirty="0" smtClean="0"/>
              <a:t>OZNAKA IZVORNOSTI</a:t>
            </a:r>
            <a:endParaRPr lang="ko-KR" altLang="en-US" sz="2800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715163" y="1059869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411760" y="1339928"/>
            <a:ext cx="61206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400" b="1" dirty="0"/>
              <a:t>Oznaka zemljopisnog podrijetla</a:t>
            </a:r>
            <a:r>
              <a:rPr lang="vi-VN" sz="1400" dirty="0"/>
              <a:t> je naziv zemljopisnog područja ili neki </a:t>
            </a:r>
            <a:endParaRPr lang="hr-HR" sz="1400" dirty="0" smtClean="0"/>
          </a:p>
          <a:p>
            <a:r>
              <a:rPr lang="vi-VN" sz="1400" dirty="0" smtClean="0"/>
              <a:t>drugi </a:t>
            </a:r>
            <a:r>
              <a:rPr lang="vi-VN" sz="1400" dirty="0"/>
              <a:t>znak koji ukazuje da neki proizvod ili usluga </a:t>
            </a:r>
            <a:r>
              <a:rPr lang="vi-VN" sz="1400" b="1" dirty="0"/>
              <a:t>potječe</a:t>
            </a:r>
            <a:r>
              <a:rPr lang="vi-VN" sz="1400" dirty="0"/>
              <a:t> iz određenog </a:t>
            </a:r>
            <a:endParaRPr lang="hr-HR" sz="1400" dirty="0" smtClean="0"/>
          </a:p>
          <a:p>
            <a:r>
              <a:rPr lang="vi-VN" sz="1400" dirty="0" smtClean="0"/>
              <a:t>zemljopisnog područja </a:t>
            </a:r>
            <a:r>
              <a:rPr lang="vi-VN" sz="1400" dirty="0"/>
              <a:t>te da posjeduje </a:t>
            </a:r>
            <a:r>
              <a:rPr lang="vi-VN" sz="1400" b="1" dirty="0"/>
              <a:t>određenu kvalitetu i svojstva</a:t>
            </a:r>
            <a:r>
              <a:rPr lang="vi-VN" sz="1400" dirty="0"/>
              <a:t> koja se pripisuju tom podrijetlu</a:t>
            </a:r>
            <a:r>
              <a:rPr lang="vi-VN" sz="1400" dirty="0" smtClean="0"/>
              <a:t>.</a:t>
            </a:r>
            <a:endParaRPr lang="hr-HR" sz="1400" dirty="0" smtClean="0"/>
          </a:p>
          <a:p>
            <a:endParaRPr lang="vi-VN" sz="1400" dirty="0"/>
          </a:p>
          <a:p>
            <a:r>
              <a:rPr lang="vi-VN" sz="1400" b="1" dirty="0"/>
              <a:t>Oznaka izvornosti</a:t>
            </a:r>
            <a:r>
              <a:rPr lang="vi-VN" sz="1400" dirty="0"/>
              <a:t> je specifičniji oblik </a:t>
            </a:r>
            <a:r>
              <a:rPr lang="vi-VN" sz="1400" dirty="0" smtClean="0"/>
              <a:t>zaštite </a:t>
            </a:r>
            <a:r>
              <a:rPr lang="vi-VN" sz="1400" dirty="0"/>
              <a:t>te obavezno podrazumijeva </a:t>
            </a:r>
            <a:endParaRPr lang="hr-HR" sz="1400" dirty="0" smtClean="0"/>
          </a:p>
          <a:p>
            <a:r>
              <a:rPr lang="vi-VN" sz="1400" b="1" dirty="0" smtClean="0"/>
              <a:t>bitni </a:t>
            </a:r>
            <a:r>
              <a:rPr lang="vi-VN" sz="1400" b="1" dirty="0"/>
              <a:t>ili isključivi</a:t>
            </a:r>
            <a:r>
              <a:rPr lang="vi-VN" sz="1400" dirty="0"/>
              <a:t> utjecaj posebnih prirodnih i ljudskih čimbenika određene zemljopisne sredine i iz toga proizašlu </a:t>
            </a:r>
            <a:r>
              <a:rPr lang="vi-VN" sz="1400" b="1" dirty="0"/>
              <a:t>osobitu kvalitetu i svojstva</a:t>
            </a:r>
            <a:r>
              <a:rPr lang="vi-VN" sz="1400" dirty="0"/>
              <a:t> </a:t>
            </a:r>
            <a:endParaRPr lang="hr-HR" sz="1400" dirty="0" smtClean="0"/>
          </a:p>
          <a:p>
            <a:r>
              <a:rPr lang="vi-VN" sz="1400" dirty="0" smtClean="0"/>
              <a:t>proizvoda </a:t>
            </a:r>
            <a:r>
              <a:rPr lang="vi-VN" sz="1400" dirty="0"/>
              <a:t>ili usluga.</a:t>
            </a:r>
          </a:p>
          <a:p>
            <a:r>
              <a:rPr lang="vi-VN" sz="1400" dirty="0"/>
              <a:t>Kod oznaka izvornosti u pravilu se zahtijeva da se proizvodnja, priprema i obrada proizvoda i usluga </a:t>
            </a:r>
            <a:r>
              <a:rPr lang="vi-VN" sz="1400" b="1" dirty="0"/>
              <a:t>u cijelosti</a:t>
            </a:r>
            <a:r>
              <a:rPr lang="vi-VN" sz="1400" dirty="0"/>
              <a:t> odvija u naznačenom području</a:t>
            </a:r>
            <a:r>
              <a:rPr lang="vi-VN" sz="1400" dirty="0" smtClean="0"/>
              <a:t>.</a:t>
            </a:r>
            <a:endParaRPr lang="hr-HR" sz="1400" dirty="0" smtClean="0"/>
          </a:p>
          <a:p>
            <a:endParaRPr lang="vi-VN" sz="1400" dirty="0"/>
          </a:p>
          <a:p>
            <a:r>
              <a:rPr lang="hr-HR" sz="1400" dirty="0" smtClean="0">
                <a:solidFill>
                  <a:srgbClr val="FF0000"/>
                </a:solidFill>
              </a:rPr>
              <a:t>Trajanje </a:t>
            </a:r>
            <a:r>
              <a:rPr lang="hr-HR" sz="1400" dirty="0">
                <a:solidFill>
                  <a:srgbClr val="FF0000"/>
                </a:solidFill>
              </a:rPr>
              <a:t>oznake zemljopisnog podrijetla i oznake izvornosti proizvoda i </a:t>
            </a:r>
            <a:endParaRPr lang="hr-HR" sz="1400" dirty="0" smtClean="0">
              <a:solidFill>
                <a:srgbClr val="FF0000"/>
              </a:solidFill>
            </a:endParaRPr>
          </a:p>
          <a:p>
            <a:r>
              <a:rPr lang="hr-HR" sz="1400" dirty="0" smtClean="0">
                <a:solidFill>
                  <a:srgbClr val="FF0000"/>
                </a:solidFill>
              </a:rPr>
              <a:t>usluga </a:t>
            </a:r>
            <a:r>
              <a:rPr lang="hr-HR" sz="1400" dirty="0">
                <a:solidFill>
                  <a:srgbClr val="FF0000"/>
                </a:solidFill>
              </a:rPr>
              <a:t>nije ograničeno.</a:t>
            </a:r>
          </a:p>
          <a:p>
            <a:endParaRPr lang="vi-VN" sz="1400" dirty="0"/>
          </a:p>
        </p:txBody>
      </p:sp>
    </p:spTree>
    <p:extLst>
      <p:ext uri="{BB962C8B-B14F-4D97-AF65-F5344CB8AC3E}">
        <p14:creationId xmlns:p14="http://schemas.microsoft.com/office/powerpoint/2010/main" val="415831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LITERATURA</a:t>
            </a:r>
            <a:endParaRPr lang="ko-KR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2230907" y="769872"/>
            <a:ext cx="63367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900" dirty="0" smtClean="0"/>
              <a:t>Autorske udruge</a:t>
            </a:r>
          </a:p>
          <a:p>
            <a:r>
              <a:rPr lang="hr-HR" sz="900" dirty="0">
                <a:hlinkClick r:id="rId3"/>
              </a:rPr>
              <a:t>http://www.autori.hr/autori/autorske-udruge</a:t>
            </a:r>
            <a:r>
              <a:rPr lang="hr-HR" sz="900" dirty="0" smtClean="0">
                <a:hlinkClick r:id="rId3"/>
              </a:rPr>
              <a:t>/</a:t>
            </a:r>
            <a:r>
              <a:rPr lang="hr-HR" sz="900" dirty="0" smtClean="0"/>
              <a:t> (pristupljeno 18.4.2020.)</a:t>
            </a:r>
            <a:endParaRPr lang="hr-HR" sz="900" dirty="0"/>
          </a:p>
          <a:p>
            <a:endParaRPr lang="hr-HR" sz="900" dirty="0" smtClean="0"/>
          </a:p>
          <a:p>
            <a:r>
              <a:rPr lang="hr-HR" sz="900" dirty="0" smtClean="0"/>
              <a:t>Državni zavod za intelektualno vlasništvo</a:t>
            </a:r>
          </a:p>
          <a:p>
            <a:r>
              <a:rPr lang="hr-HR" sz="900" dirty="0">
                <a:hlinkClick r:id="rId4"/>
              </a:rPr>
              <a:t>https://www.dziv.hr/hr/intelektualno-vlasnistvo</a:t>
            </a:r>
            <a:r>
              <a:rPr lang="hr-HR" sz="900" dirty="0" smtClean="0">
                <a:hlinkClick r:id="rId4"/>
              </a:rPr>
              <a:t>/</a:t>
            </a:r>
            <a:r>
              <a:rPr lang="hr-HR" sz="900" dirty="0" smtClean="0"/>
              <a:t> (pristupljeno 18.4.2020.)</a:t>
            </a:r>
          </a:p>
          <a:p>
            <a:endParaRPr lang="hr-HR" sz="900" dirty="0"/>
          </a:p>
          <a:p>
            <a:r>
              <a:rPr lang="hr-HR" sz="900" dirty="0" smtClean="0"/>
              <a:t>Što je autor? </a:t>
            </a:r>
          </a:p>
          <a:p>
            <a:r>
              <a:rPr lang="hr-HR" sz="900" dirty="0" smtClean="0">
                <a:hlinkClick r:id="rId5"/>
              </a:rPr>
              <a:t>https</a:t>
            </a:r>
            <a:r>
              <a:rPr lang="hr-HR" sz="900" dirty="0">
                <a:hlinkClick r:id="rId5"/>
              </a:rPr>
              <a:t>://</a:t>
            </a:r>
            <a:r>
              <a:rPr lang="hr-HR" sz="900" dirty="0" smtClean="0">
                <a:hlinkClick r:id="rId5"/>
              </a:rPr>
              <a:t>www.youtube.com/watch?v=ICxggnhuWqo&amp;t=7s</a:t>
            </a:r>
            <a:r>
              <a:rPr lang="hr-HR" sz="900" dirty="0" smtClean="0"/>
              <a:t> (pristupljeno 18.4.2020.) </a:t>
            </a:r>
            <a:endParaRPr lang="hr-HR" sz="900" dirty="0"/>
          </a:p>
          <a:p>
            <a:r>
              <a:rPr lang="hr-HR" sz="900" dirty="0" smtClean="0"/>
              <a:t> </a:t>
            </a:r>
          </a:p>
          <a:p>
            <a:r>
              <a:rPr lang="hr-HR" sz="900" dirty="0" smtClean="0"/>
              <a:t>Što je autorsko djelo?</a:t>
            </a:r>
          </a:p>
          <a:p>
            <a:r>
              <a:rPr lang="hr-HR" sz="900" dirty="0">
                <a:hlinkClick r:id="rId6"/>
              </a:rPr>
              <a:t>https://</a:t>
            </a:r>
            <a:r>
              <a:rPr lang="hr-HR" sz="900" dirty="0" smtClean="0">
                <a:hlinkClick r:id="rId6"/>
              </a:rPr>
              <a:t>www.youtube.com/watch?v=GQOAyrL0axY</a:t>
            </a:r>
            <a:r>
              <a:rPr lang="hr-HR" sz="900" dirty="0" smtClean="0"/>
              <a:t> </a:t>
            </a:r>
            <a:r>
              <a:rPr lang="hr-HR" sz="900" dirty="0"/>
              <a:t>(pristupljeno 18.4.2020.) </a:t>
            </a:r>
            <a:endParaRPr lang="hr-HR" sz="900" dirty="0" smtClean="0"/>
          </a:p>
          <a:p>
            <a:endParaRPr lang="hr-HR" sz="900" dirty="0"/>
          </a:p>
          <a:p>
            <a:r>
              <a:rPr lang="hr-HR" sz="900" dirty="0" smtClean="0"/>
              <a:t>Što je udruga autora?</a:t>
            </a:r>
            <a:endParaRPr lang="hr-HR" sz="900" dirty="0"/>
          </a:p>
          <a:p>
            <a:r>
              <a:rPr lang="hr-HR" sz="900" dirty="0">
                <a:hlinkClick r:id="rId7"/>
              </a:rPr>
              <a:t>https://</a:t>
            </a:r>
            <a:r>
              <a:rPr lang="hr-HR" sz="900" dirty="0" smtClean="0">
                <a:hlinkClick r:id="rId7"/>
              </a:rPr>
              <a:t>www.youtube.com/watch?v=lFVJIbZBn6k&amp;t=8s</a:t>
            </a:r>
            <a:r>
              <a:rPr lang="hr-HR" sz="900" dirty="0" smtClean="0"/>
              <a:t> </a:t>
            </a:r>
            <a:r>
              <a:rPr lang="hr-HR" sz="900" dirty="0"/>
              <a:t>(pristupljeno 18.4.2020.) </a:t>
            </a:r>
          </a:p>
          <a:p>
            <a:endParaRPr lang="hr-HR" sz="900" dirty="0"/>
          </a:p>
          <a:p>
            <a:r>
              <a:rPr lang="hr-HR" sz="900" dirty="0"/>
              <a:t>Zakon o autorskom pravu i srodnim pravima i Zakon o izmjenama i dopunama Zakona o autorskom pravu i srodnim pravima (NN br. 167/2003, 79/2007, 80/2011, 141/2013, 127/2014, 62/2017, 96/2018</a:t>
            </a:r>
            <a:r>
              <a:rPr lang="hr-HR" sz="900" dirty="0" smtClean="0"/>
              <a:t>)</a:t>
            </a:r>
          </a:p>
          <a:p>
            <a:endParaRPr lang="hr-HR" sz="900" dirty="0" smtClean="0"/>
          </a:p>
          <a:p>
            <a:r>
              <a:rPr lang="hr-HR" sz="900" dirty="0"/>
              <a:t>Zakon o industrijskom dizajnu i Zakon o izmjenama i dopunama Zakona o</a:t>
            </a:r>
          </a:p>
          <a:p>
            <a:r>
              <a:rPr lang="hr-HR" sz="900" dirty="0"/>
              <a:t>industrijskom dizajnu (NN br. 173/2003, 76/2007, 30/2009, 49/2011, 46/2018</a:t>
            </a:r>
            <a:r>
              <a:rPr lang="hr-HR" sz="900" dirty="0" smtClean="0"/>
              <a:t>)</a:t>
            </a:r>
          </a:p>
          <a:p>
            <a:endParaRPr lang="hr-HR" sz="900" dirty="0" smtClean="0"/>
          </a:p>
          <a:p>
            <a:r>
              <a:rPr lang="hr-HR" sz="900" dirty="0"/>
              <a:t>Zakon o oznakama zemljopisnog podrijetla i oznakama izvornosti proizvoda i usluga i Zakon o izmjenama i dopunama Zakona o oznakama zemljopisnog podrijetla i oznakama izvornosti proizvoda i usluga (NN br. 173/2003, 186/2003, 76/2007, 49/2011, 46/2018)</a:t>
            </a:r>
          </a:p>
          <a:p>
            <a:endParaRPr lang="hr-HR" sz="900" dirty="0" smtClean="0"/>
          </a:p>
          <a:p>
            <a:r>
              <a:rPr lang="pl-PL" sz="900" dirty="0" smtClean="0"/>
              <a:t>Zakon </a:t>
            </a:r>
            <a:r>
              <a:rPr lang="pl-PL" sz="900" dirty="0"/>
              <a:t>o patentu i Zakoni o izmjenama i dopunama Zakona o patentu  </a:t>
            </a:r>
            <a:endParaRPr lang="pl-PL" sz="900" dirty="0" smtClean="0"/>
          </a:p>
          <a:p>
            <a:r>
              <a:rPr lang="pl-PL" sz="900" dirty="0" smtClean="0"/>
              <a:t>(</a:t>
            </a:r>
            <a:r>
              <a:rPr lang="pl-PL" sz="900" dirty="0"/>
              <a:t>NN br. 173/2003, 87/2005, 76/2007, 30/2009, 128/2010, 49/2011, 76/2013, </a:t>
            </a:r>
            <a:endParaRPr lang="pl-PL" sz="900" dirty="0" smtClean="0"/>
          </a:p>
          <a:p>
            <a:r>
              <a:rPr lang="pl-PL" sz="900" dirty="0" smtClean="0"/>
              <a:t>46/2018)</a:t>
            </a:r>
          </a:p>
          <a:p>
            <a:endParaRPr lang="pl-PL" sz="900" dirty="0"/>
          </a:p>
          <a:p>
            <a:r>
              <a:rPr lang="pl-PL" sz="900" dirty="0"/>
              <a:t>Zakon o žigu (NN br. 14/2019</a:t>
            </a:r>
            <a:r>
              <a:rPr lang="pl-PL" sz="900" dirty="0" smtClean="0"/>
              <a:t>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10696" y="753929"/>
            <a:ext cx="1665869" cy="3648387"/>
            <a:chOff x="1359132" y="345882"/>
            <a:chExt cx="1966239" cy="4200564"/>
          </a:xfrm>
        </p:grpSpPr>
        <p:grpSp>
          <p:nvGrpSpPr>
            <p:cNvPr id="10" name="Group 9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23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Isosceles Triangle 28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2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Trapezoid 12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40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61194"/>
            <a:ext cx="9144000" cy="576063"/>
          </a:xfrm>
        </p:spPr>
        <p:txBody>
          <a:bodyPr/>
          <a:lstStyle/>
          <a:p>
            <a:endParaRPr lang="hr-HR" altLang="ko-KR" dirty="0" smtClean="0"/>
          </a:p>
          <a:p>
            <a:r>
              <a:rPr lang="hr-HR" altLang="ko-KR" dirty="0" smtClean="0"/>
              <a:t>HVALA!</a:t>
            </a:r>
          </a:p>
          <a:p>
            <a:endParaRPr lang="ko-KR" alt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148" y="4122018"/>
            <a:ext cx="9144000" cy="288032"/>
          </a:xfrm>
        </p:spPr>
        <p:txBody>
          <a:bodyPr/>
          <a:lstStyle/>
          <a:p>
            <a:pPr lvl="0"/>
            <a:endParaRPr lang="hr-HR" altLang="ko-KR" dirty="0" smtClean="0"/>
          </a:p>
          <a:p>
            <a:pPr lvl="0"/>
            <a:endParaRPr lang="hr-HR" altLang="ko-KR" dirty="0"/>
          </a:p>
          <a:p>
            <a:pPr lvl="0"/>
            <a:endParaRPr lang="hr-HR" altLang="ko-KR" dirty="0" smtClean="0"/>
          </a:p>
          <a:p>
            <a:pPr lvl="0"/>
            <a:endParaRPr lang="hr-HR" altLang="ko-KR" dirty="0"/>
          </a:p>
          <a:p>
            <a:pPr lvl="0"/>
            <a:endParaRPr lang="hr-HR" altLang="ko-KR" dirty="0" smtClean="0"/>
          </a:p>
          <a:p>
            <a:pPr lvl="0"/>
            <a:r>
              <a:rPr lang="hr-HR" altLang="ko-KR" dirty="0" smtClean="0"/>
              <a:t>nikolina.dolfic@skole.hr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INTELEKTUALNO VLASNIŠTVO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715163" y="1059869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771800" y="1288372"/>
            <a:ext cx="590465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400" dirty="0"/>
              <a:t>Intelektualno vlasništvo obuhvaća dvije podgrupe </a:t>
            </a:r>
            <a:r>
              <a:rPr lang="vi-VN" sz="1400" dirty="0" smtClean="0"/>
              <a:t>prava</a:t>
            </a:r>
            <a:r>
              <a:rPr lang="hr-HR" sz="1400" dirty="0"/>
              <a:t> </a:t>
            </a:r>
            <a:r>
              <a:rPr lang="hr-HR" sz="1400" dirty="0" smtClean="0"/>
              <a:t>-</a:t>
            </a:r>
          </a:p>
          <a:p>
            <a:r>
              <a:rPr lang="vi-VN" sz="1400" dirty="0" smtClean="0"/>
              <a:t>autorsko </a:t>
            </a:r>
            <a:r>
              <a:rPr lang="vi-VN" sz="1400" dirty="0"/>
              <a:t>i srodna </a:t>
            </a:r>
            <a:r>
              <a:rPr lang="vi-VN" sz="1400" dirty="0" smtClean="0"/>
              <a:t>prava </a:t>
            </a:r>
            <a:r>
              <a:rPr lang="vi-VN" sz="1400" dirty="0"/>
              <a:t>te prava industrijskog vlasništva</a:t>
            </a:r>
            <a:r>
              <a:rPr lang="vi-VN" sz="1400" dirty="0" smtClean="0"/>
              <a:t>.</a:t>
            </a:r>
            <a:endParaRPr lang="hr-HR" sz="1400" dirty="0" smtClean="0"/>
          </a:p>
          <a:p>
            <a:endParaRPr lang="vi-VN" sz="1400" dirty="0"/>
          </a:p>
          <a:p>
            <a:r>
              <a:rPr lang="vi-VN" sz="1400" b="1" dirty="0"/>
              <a:t>Autorsko pravo </a:t>
            </a:r>
            <a:r>
              <a:rPr lang="vi-VN" sz="1400" dirty="0"/>
              <a:t>je isključivo pravo autora na raspolaganje njihovim </a:t>
            </a:r>
            <a:endParaRPr lang="hr-HR" sz="1400" dirty="0" smtClean="0"/>
          </a:p>
          <a:p>
            <a:r>
              <a:rPr lang="vi-VN" sz="1400" dirty="0" smtClean="0"/>
              <a:t>književnim</a:t>
            </a:r>
            <a:r>
              <a:rPr lang="vi-VN" sz="1400" dirty="0"/>
              <a:t>, znanstvenim ili umjetničkim </a:t>
            </a:r>
            <a:r>
              <a:rPr lang="vi-VN" sz="1400" dirty="0" smtClean="0"/>
              <a:t>djelima </a:t>
            </a:r>
            <a:r>
              <a:rPr lang="vi-VN" sz="1400" dirty="0"/>
              <a:t>te djelima iz drugih </a:t>
            </a:r>
            <a:endParaRPr lang="hr-HR" sz="1400" dirty="0" smtClean="0"/>
          </a:p>
          <a:p>
            <a:r>
              <a:rPr lang="vi-VN" sz="1400" dirty="0" smtClean="0"/>
              <a:t>područja </a:t>
            </a:r>
            <a:r>
              <a:rPr lang="vi-VN" sz="1400" dirty="0"/>
              <a:t>stvaralaštva; srodna prava na sličan način odnose se na prava umjetnika izvođača, proizvođača fonograma i emitiranja radija i </a:t>
            </a:r>
            <a:r>
              <a:rPr lang="vi-VN" sz="1400" dirty="0" smtClean="0"/>
              <a:t>televizije</a:t>
            </a:r>
            <a:r>
              <a:rPr lang="hr-HR" sz="1400" dirty="0" smtClean="0"/>
              <a:t>.</a:t>
            </a:r>
          </a:p>
          <a:p>
            <a:endParaRPr lang="vi-VN" sz="1400" dirty="0"/>
          </a:p>
          <a:p>
            <a:r>
              <a:rPr lang="vi-VN" sz="1400" b="1" dirty="0"/>
              <a:t>Industrijsko vlasništvo </a:t>
            </a:r>
            <a:r>
              <a:rPr lang="vi-VN" sz="1400" dirty="0"/>
              <a:t>obuhvaća prava kojima proizvođači štite od </a:t>
            </a:r>
            <a:endParaRPr lang="hr-HR" sz="1400" dirty="0" smtClean="0"/>
          </a:p>
          <a:p>
            <a:r>
              <a:rPr lang="vi-VN" sz="1400" dirty="0" smtClean="0"/>
              <a:t>konkurenata </a:t>
            </a:r>
            <a:r>
              <a:rPr lang="vi-VN" sz="1400" dirty="0"/>
              <a:t>svoje poslovne interese, položaj na tržištu i sredstva </a:t>
            </a:r>
            <a:endParaRPr lang="hr-HR" sz="1400" dirty="0" smtClean="0"/>
          </a:p>
          <a:p>
            <a:r>
              <a:rPr lang="vi-VN" sz="1400" dirty="0" smtClean="0"/>
              <a:t>uložena </a:t>
            </a:r>
            <a:r>
              <a:rPr lang="vi-VN" sz="1400" dirty="0"/>
              <a:t>u istraživanje, razvoj i promociju.</a:t>
            </a:r>
          </a:p>
        </p:txBody>
      </p:sp>
    </p:spTree>
    <p:extLst>
      <p:ext uri="{BB962C8B-B14F-4D97-AF65-F5344CB8AC3E}">
        <p14:creationId xmlns:p14="http://schemas.microsoft.com/office/powerpoint/2010/main" val="127816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TKO JE AUTOR?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 rot="19917947">
            <a:off x="1490425" y="1348294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-15860" y="2530132"/>
            <a:ext cx="3024814" cy="1787050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3419872" y="1387216"/>
            <a:ext cx="52565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400" b="1" dirty="0" smtClean="0"/>
              <a:t> Autor</a:t>
            </a:r>
            <a:r>
              <a:rPr lang="hr-HR" sz="1400" dirty="0" smtClean="0"/>
              <a:t> </a:t>
            </a:r>
            <a:r>
              <a:rPr lang="hr-HR" sz="1400" dirty="0"/>
              <a:t>djela je</a:t>
            </a:r>
            <a:r>
              <a:rPr lang="hr-HR" sz="1400" b="1" dirty="0"/>
              <a:t> fizička osoba </a:t>
            </a:r>
            <a:r>
              <a:rPr lang="hr-HR" sz="1400" dirty="0"/>
              <a:t>koja je djelo stvorila</a:t>
            </a:r>
            <a:r>
              <a:rPr lang="hr-HR" sz="1400" dirty="0" smtClean="0"/>
              <a:t>.</a:t>
            </a:r>
          </a:p>
          <a:p>
            <a:endParaRPr lang="hr-HR" sz="1400" dirty="0"/>
          </a:p>
          <a:p>
            <a:r>
              <a:rPr lang="hr-HR" sz="1400" dirty="0" smtClean="0"/>
              <a:t> </a:t>
            </a:r>
            <a:r>
              <a:rPr lang="hr-HR" sz="1400" dirty="0"/>
              <a:t>Autorom se smatra osoba čije je </a:t>
            </a:r>
            <a:r>
              <a:rPr lang="hr-HR" sz="1400" b="1" dirty="0"/>
              <a:t>ime</a:t>
            </a:r>
            <a:r>
              <a:rPr lang="hr-HR" sz="1400" dirty="0"/>
              <a:t>, </a:t>
            </a:r>
            <a:r>
              <a:rPr lang="hr-HR" sz="1400" b="1" dirty="0"/>
              <a:t>pseudonim</a:t>
            </a:r>
            <a:r>
              <a:rPr lang="hr-HR" sz="1400" dirty="0"/>
              <a:t> ili </a:t>
            </a:r>
            <a:r>
              <a:rPr lang="hr-HR" sz="1400" b="1" dirty="0"/>
              <a:t>znak</a:t>
            </a:r>
            <a:r>
              <a:rPr lang="hr-HR" sz="1400" dirty="0"/>
              <a:t> </a:t>
            </a:r>
            <a:endParaRPr lang="hr-HR" sz="1400" dirty="0" smtClean="0"/>
          </a:p>
          <a:p>
            <a:r>
              <a:rPr lang="hr-HR" sz="1400" dirty="0"/>
              <a:t> </a:t>
            </a:r>
            <a:r>
              <a:rPr lang="hr-HR" sz="1400" dirty="0" smtClean="0"/>
              <a:t>na uobičajen </a:t>
            </a:r>
            <a:r>
              <a:rPr lang="hr-HR" sz="1400" dirty="0"/>
              <a:t>način označen na primjercima djela, </a:t>
            </a:r>
            <a:r>
              <a:rPr lang="hr-HR" sz="1400" b="1" dirty="0"/>
              <a:t>dok se ne </a:t>
            </a:r>
            <a:endParaRPr lang="hr-HR" sz="1400" b="1" dirty="0" smtClean="0"/>
          </a:p>
          <a:p>
            <a:r>
              <a:rPr lang="hr-HR" sz="1400" b="1" dirty="0"/>
              <a:t> </a:t>
            </a:r>
            <a:r>
              <a:rPr lang="hr-HR" sz="1400" b="1" dirty="0" smtClean="0"/>
              <a:t>dokaže </a:t>
            </a:r>
            <a:r>
              <a:rPr lang="hr-HR" sz="1400" b="1" dirty="0"/>
              <a:t>suprotno</a:t>
            </a:r>
            <a:r>
              <a:rPr lang="hr-HR" sz="1400" dirty="0" smtClean="0"/>
              <a:t>.</a:t>
            </a:r>
          </a:p>
          <a:p>
            <a:endParaRPr lang="hr-HR" sz="1400" dirty="0"/>
          </a:p>
          <a:p>
            <a:r>
              <a:rPr lang="hr-HR" sz="1400" dirty="0" smtClean="0"/>
              <a:t> Ako </a:t>
            </a:r>
            <a:r>
              <a:rPr lang="hr-HR" sz="1400" dirty="0"/>
              <a:t>je više autora sudjelovalo u izradi djela radi se o</a:t>
            </a:r>
            <a:r>
              <a:rPr lang="hr-HR" sz="1400" b="1" dirty="0"/>
              <a:t> </a:t>
            </a:r>
            <a:endParaRPr lang="hr-HR" sz="1400" b="1" dirty="0" smtClean="0"/>
          </a:p>
          <a:p>
            <a:r>
              <a:rPr lang="hr-HR" sz="1400" b="1" dirty="0"/>
              <a:t> </a:t>
            </a:r>
            <a:r>
              <a:rPr lang="hr-HR" sz="1400" b="1" dirty="0" smtClean="0"/>
              <a:t>koautorskom </a:t>
            </a:r>
            <a:r>
              <a:rPr lang="hr-HR" sz="1400" b="1" dirty="0"/>
              <a:t>djelu</a:t>
            </a:r>
            <a:r>
              <a:rPr lang="hr-HR" sz="1400" dirty="0"/>
              <a:t>. </a:t>
            </a:r>
            <a:endParaRPr lang="hr-HR" sz="1400" dirty="0" smtClean="0"/>
          </a:p>
          <a:p>
            <a:r>
              <a:rPr lang="hr-HR" sz="1400" dirty="0"/>
              <a:t> </a:t>
            </a:r>
            <a:r>
              <a:rPr lang="hr-HR" sz="1400" dirty="0" smtClean="0"/>
              <a:t>Ako </a:t>
            </a:r>
            <a:r>
              <a:rPr lang="hr-HR" sz="1400" dirty="0"/>
              <a:t>je tako ostvareno djelo nedjeljiva cjelina, koautorima </a:t>
            </a:r>
            <a:endParaRPr lang="hr-HR" sz="1400" dirty="0" smtClean="0"/>
          </a:p>
          <a:p>
            <a:r>
              <a:rPr lang="hr-HR" sz="1400" dirty="0"/>
              <a:t> </a:t>
            </a:r>
            <a:r>
              <a:rPr lang="hr-HR" sz="1400" dirty="0" smtClean="0"/>
              <a:t>pripada </a:t>
            </a:r>
            <a:r>
              <a:rPr lang="hr-HR" sz="1400" b="1" dirty="0"/>
              <a:t>zajedničko autorsko pravo</a:t>
            </a:r>
            <a:r>
              <a:rPr lang="hr-HR" sz="1400" dirty="0"/>
              <a:t> na stvorenom djelu. </a:t>
            </a:r>
            <a:endParaRPr lang="hr-HR" sz="1400" dirty="0" smtClean="0"/>
          </a:p>
          <a:p>
            <a:endParaRPr lang="hr-HR" sz="1400" dirty="0"/>
          </a:p>
          <a:p>
            <a:r>
              <a:rPr lang="hr-HR" sz="1400" dirty="0" smtClean="0"/>
              <a:t> Ako </a:t>
            </a:r>
            <a:r>
              <a:rPr lang="hr-HR" sz="1400" dirty="0"/>
              <a:t>dva ili više autora sastave svoja djela radi njihovog </a:t>
            </a:r>
            <a:endParaRPr lang="hr-HR" sz="1400" dirty="0" smtClean="0"/>
          </a:p>
          <a:p>
            <a:r>
              <a:rPr lang="hr-HR" sz="1400" dirty="0"/>
              <a:t> </a:t>
            </a:r>
            <a:r>
              <a:rPr lang="hr-HR" sz="1400" dirty="0" smtClean="0"/>
              <a:t>zajedničkog korištenja</a:t>
            </a:r>
            <a:r>
              <a:rPr lang="hr-HR" sz="1400" dirty="0"/>
              <a:t>, svaki od autora zadržava autorsko </a:t>
            </a:r>
            <a:endParaRPr lang="hr-HR" sz="1400" dirty="0" smtClean="0"/>
          </a:p>
          <a:p>
            <a:r>
              <a:rPr lang="hr-HR" sz="1400" dirty="0"/>
              <a:t> </a:t>
            </a:r>
            <a:r>
              <a:rPr lang="hr-HR" sz="1400" dirty="0" smtClean="0"/>
              <a:t>pravo </a:t>
            </a:r>
            <a:r>
              <a:rPr lang="hr-HR" sz="1400" dirty="0"/>
              <a:t>na svojem autorskom djelu.</a:t>
            </a:r>
          </a:p>
        </p:txBody>
      </p:sp>
      <p:sp>
        <p:nvSpPr>
          <p:cNvPr id="49" name="Rounded Rectangle 7">
            <a:hlinkClick r:id="rId3"/>
            <a:extLst>
              <a:ext uri="{FF2B5EF4-FFF2-40B4-BE49-F238E27FC236}">
                <a16:creationId xmlns:a16="http://schemas.microsoft.com/office/drawing/2014/main" xmlns="" id="{4DF8FFB7-B749-4BE0-8A9E-B21BCFAEC18D}"/>
              </a:ext>
            </a:extLst>
          </p:cNvPr>
          <p:cNvSpPr/>
          <p:nvPr/>
        </p:nvSpPr>
        <p:spPr>
          <a:xfrm>
            <a:off x="323528" y="602806"/>
            <a:ext cx="660741" cy="600792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r-HR" altLang="ko-KR" dirty="0" smtClean="0"/>
          </a:p>
          <a:p>
            <a:pPr algn="ctr"/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1039" y="911918"/>
            <a:ext cx="7457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800" dirty="0" smtClean="0">
                <a:hlinkClick r:id="rId4"/>
              </a:rPr>
              <a:t>uključi video</a:t>
            </a:r>
            <a:endParaRPr lang="hr-HR" sz="800" dirty="0"/>
          </a:p>
        </p:txBody>
      </p:sp>
    </p:spTree>
    <p:extLst>
      <p:ext uri="{BB962C8B-B14F-4D97-AF65-F5344CB8AC3E}">
        <p14:creationId xmlns:p14="http://schemas.microsoft.com/office/powerpoint/2010/main" val="321274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AUTORSKA DJELA</a:t>
            </a:r>
            <a:endParaRPr lang="ko-KR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-19841" y="1044490"/>
            <a:ext cx="9162000" cy="41915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b="1" dirty="0"/>
          </a:p>
        </p:txBody>
      </p:sp>
      <p:sp>
        <p:nvSpPr>
          <p:cNvPr id="7" name="Oval 6"/>
          <p:cNvSpPr/>
          <p:nvPr/>
        </p:nvSpPr>
        <p:spPr>
          <a:xfrm>
            <a:off x="222240" y="1387318"/>
            <a:ext cx="430822" cy="4352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174318" y="2188588"/>
            <a:ext cx="439106" cy="4344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174318" y="3057644"/>
            <a:ext cx="424621" cy="4450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755576" y="1325757"/>
            <a:ext cx="2767260" cy="705939"/>
            <a:chOff x="382240" y="3157720"/>
            <a:chExt cx="2139255" cy="705939"/>
          </a:xfrm>
        </p:grpSpPr>
        <p:sp>
          <p:nvSpPr>
            <p:cNvPr id="12" name="TextBox 11"/>
            <p:cNvSpPr txBox="1"/>
            <p:nvPr/>
          </p:nvSpPr>
          <p:spPr>
            <a:xfrm>
              <a:off x="382240" y="3401994"/>
              <a:ext cx="213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200" dirty="0" smtClean="0"/>
                <a:t>pisana </a:t>
              </a:r>
              <a:r>
                <a:rPr lang="hr-HR" sz="1200" dirty="0"/>
                <a:t>djela, govorna djela, računalni </a:t>
              </a:r>
              <a:r>
                <a:rPr lang="hr-HR" sz="1200" dirty="0" smtClean="0"/>
                <a:t>programi</a:t>
              </a:r>
              <a:endParaRPr lang="hr-HR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2240" y="3157720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JEZIČNA DJELA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53062" y="2238343"/>
            <a:ext cx="2707389" cy="530357"/>
            <a:chOff x="340260" y="3055058"/>
            <a:chExt cx="2092970" cy="530357"/>
          </a:xfrm>
        </p:grpSpPr>
        <p:sp>
          <p:nvSpPr>
            <p:cNvPr id="15" name="TextBox 14"/>
            <p:cNvSpPr txBox="1"/>
            <p:nvPr/>
          </p:nvSpPr>
          <p:spPr>
            <a:xfrm>
              <a:off x="340260" y="3308416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altLang="ko-KR" sz="1200" dirty="0" smtClean="0"/>
                <a:t> s riječima ili bez riječi</a:t>
              </a:r>
              <a:endParaRPr lang="ko-KR" altLang="en-US" sz="1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3573" y="3055058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GLAZBENA DJELA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44364" y="2979446"/>
            <a:ext cx="3220615" cy="1680534"/>
            <a:chOff x="373573" y="3007349"/>
            <a:chExt cx="2489724" cy="915782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64613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3573" y="3007349"/>
              <a:ext cx="2361921" cy="285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DRAMSKA I </a:t>
              </a:r>
            </a:p>
            <a:p>
              <a:r>
                <a:rPr lang="hr-HR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DRAMSKO-GLAZBENA DJELA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201448" y="3819906"/>
            <a:ext cx="451614" cy="4616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3933007" y="1248813"/>
            <a:ext cx="494977" cy="4591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174369" y="4559810"/>
            <a:ext cx="468844" cy="4419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5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55576" y="1822552"/>
            <a:ext cx="7805439" cy="2489797"/>
            <a:chOff x="-3170764" y="3646132"/>
            <a:chExt cx="6034061" cy="2489797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64613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-3170764" y="5612709"/>
              <a:ext cx="20596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KOREOGRAFSKA I </a:t>
              </a:r>
            </a:p>
            <a:p>
              <a:r>
                <a:rPr lang="hr-HR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PANTOMIMSKA DJELA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564572" y="1184714"/>
            <a:ext cx="2923750" cy="868670"/>
            <a:chOff x="-226188" y="2000182"/>
            <a:chExt cx="2260232" cy="868670"/>
          </a:xfrm>
        </p:grpSpPr>
        <p:sp>
          <p:nvSpPr>
            <p:cNvPr id="27" name="TextBox 26"/>
            <p:cNvSpPr txBox="1"/>
            <p:nvPr/>
          </p:nvSpPr>
          <p:spPr>
            <a:xfrm>
              <a:off x="-226188" y="2407187"/>
              <a:ext cx="2260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200" dirty="0" smtClean="0"/>
                <a:t>s </a:t>
              </a:r>
              <a:r>
                <a:rPr lang="hr-HR" sz="1200" dirty="0"/>
                <a:t>područja slikarstva, kiparstva i </a:t>
              </a:r>
              <a:r>
                <a:rPr lang="hr-HR" sz="1200" dirty="0" smtClean="0"/>
                <a:t>grafike</a:t>
              </a:r>
              <a:r>
                <a:rPr lang="hr-HR" sz="1200" dirty="0"/>
                <a:t> </a:t>
              </a:r>
              <a:r>
                <a:rPr lang="hr-HR" sz="1200" dirty="0" smtClean="0"/>
                <a:t> </a:t>
              </a:r>
              <a:r>
                <a:rPr lang="hr-HR" sz="1200" dirty="0"/>
                <a:t>te ostala djela likovnih </a:t>
              </a:r>
              <a:r>
                <a:rPr lang="hr-HR" sz="1200" dirty="0" smtClean="0"/>
                <a:t>umjetnosti</a:t>
              </a:r>
              <a:endParaRPr lang="hr-HR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-226188" y="2000182"/>
              <a:ext cx="20596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DJELA LIKOVNIH </a:t>
              </a:r>
            </a:p>
            <a:p>
              <a:r>
                <a:rPr lang="hr-HR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UMJETNOSTI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19649" y="4559810"/>
            <a:ext cx="2713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ko-KR" sz="1400" b="1" dirty="0" smtClean="0">
                <a:solidFill>
                  <a:schemeClr val="bg1"/>
                </a:solidFill>
                <a:cs typeface="Arial" pitchFamily="34" charset="0"/>
              </a:rPr>
              <a:t>DJELA ARHITEKTURE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7379" y="1374102"/>
            <a:ext cx="570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accent1"/>
                </a:solidFill>
                <a:cs typeface="Arial" pitchFamily="34" charset="0"/>
              </a:rPr>
              <a:t>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335" y="2161399"/>
            <a:ext cx="643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accent1"/>
                </a:solidFill>
                <a:cs typeface="Arial" pitchFamily="34" charset="0"/>
              </a:rPr>
              <a:t>2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441" y="3041001"/>
            <a:ext cx="55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altLang="ko-KR" sz="2400" b="1" dirty="0" smtClean="0">
                <a:solidFill>
                  <a:schemeClr val="accent1"/>
                </a:solidFill>
                <a:cs typeface="Arial" pitchFamily="34" charset="0"/>
              </a:rPr>
              <a:t>  </a:t>
            </a:r>
            <a:r>
              <a:rPr lang="en-US" altLang="ko-KR" sz="2400" b="1" dirty="0" smtClean="0">
                <a:solidFill>
                  <a:schemeClr val="accent1"/>
                </a:solidFill>
                <a:cs typeface="Arial" pitchFamily="34" charset="0"/>
              </a:rPr>
              <a:t>3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4216" y="3819907"/>
            <a:ext cx="44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accent1"/>
                </a:solidFill>
                <a:cs typeface="Arial" pitchFamily="34" charset="0"/>
              </a:rPr>
              <a:t>4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83871" y="1248813"/>
            <a:ext cx="603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altLang="ko-KR" sz="2400" b="1" dirty="0" smtClean="0">
                <a:solidFill>
                  <a:schemeClr val="accent1"/>
                </a:solidFill>
                <a:cs typeface="Arial" pitchFamily="34" charset="0"/>
              </a:rPr>
              <a:t>6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77992" y="2150211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accent1"/>
                </a:solidFill>
                <a:cs typeface="Arial" pitchFamily="34" charset="0"/>
              </a:rPr>
              <a:t>6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906755" y="2192760"/>
            <a:ext cx="449221" cy="51328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r-HR" altLang="ko-KR" dirty="0"/>
          </a:p>
          <a:p>
            <a:pPr algn="ctr"/>
            <a:r>
              <a:rPr lang="hr-HR" altLang="ko-KR" sz="2400" b="1" dirty="0" smtClean="0">
                <a:solidFill>
                  <a:schemeClr val="accent1"/>
                </a:solidFill>
                <a:cs typeface="Arial" pitchFamily="34" charset="0"/>
              </a:rPr>
              <a:t>7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  <a:p>
            <a:pPr algn="ctr"/>
            <a:endParaRPr lang="ko-KR" altLang="en-US" dirty="0"/>
          </a:p>
        </p:txBody>
      </p:sp>
      <p:sp>
        <p:nvSpPr>
          <p:cNvPr id="40" name="Oval 39"/>
          <p:cNvSpPr/>
          <p:nvPr/>
        </p:nvSpPr>
        <p:spPr>
          <a:xfrm>
            <a:off x="3905469" y="3031814"/>
            <a:ext cx="450507" cy="4708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altLang="ko-KR" sz="2400" b="1" dirty="0" smtClean="0">
                <a:solidFill>
                  <a:schemeClr val="accent1"/>
                </a:solidFill>
                <a:cs typeface="Arial" pitchFamily="34" charset="0"/>
              </a:rPr>
              <a:t>8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64572" y="2238343"/>
            <a:ext cx="276550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>
                <a:solidFill>
                  <a:schemeClr val="bg1"/>
                </a:solidFill>
                <a:cs typeface="Arial" pitchFamily="34" charset="0"/>
              </a:rPr>
              <a:t>FOTOGRAFSKA </a:t>
            </a:r>
            <a:r>
              <a:rPr lang="hr-HR" sz="1400" b="1" dirty="0" smtClean="0">
                <a:solidFill>
                  <a:schemeClr val="bg1"/>
                </a:solidFill>
                <a:cs typeface="Arial" pitchFamily="34" charset="0"/>
              </a:rPr>
              <a:t>DJELA</a:t>
            </a:r>
          </a:p>
          <a:p>
            <a:r>
              <a:rPr lang="hr-HR" sz="1200" dirty="0"/>
              <a:t>i djela </a:t>
            </a:r>
            <a:r>
              <a:rPr lang="hr-HR" sz="1200" dirty="0" smtClean="0"/>
              <a:t>proizvedena sličnim postupkom</a:t>
            </a:r>
            <a:endParaRPr lang="hr-HR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4564572" y="3031814"/>
            <a:ext cx="306365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>
                <a:solidFill>
                  <a:schemeClr val="bg1"/>
                </a:solidFill>
                <a:cs typeface="Arial" pitchFamily="34" charset="0"/>
              </a:rPr>
              <a:t>AUDIOVIZUALNA DJELA</a:t>
            </a:r>
          </a:p>
          <a:p>
            <a:r>
              <a:rPr lang="hr-HR" sz="1200" dirty="0" smtClean="0"/>
              <a:t>kinematografska djela i </a:t>
            </a:r>
            <a:r>
              <a:rPr lang="hr-HR" sz="1200" dirty="0"/>
              <a:t>djela </a:t>
            </a:r>
            <a:r>
              <a:rPr lang="hr-HR" sz="1200" dirty="0" smtClean="0"/>
              <a:t>proizvedena </a:t>
            </a:r>
          </a:p>
          <a:p>
            <a:r>
              <a:rPr lang="hr-HR" sz="1200" dirty="0" smtClean="0"/>
              <a:t>sličnim postupkom</a:t>
            </a:r>
            <a:endParaRPr lang="hr-HR" sz="1200" dirty="0"/>
          </a:p>
        </p:txBody>
      </p:sp>
      <p:sp>
        <p:nvSpPr>
          <p:cNvPr id="43" name="Oval 42"/>
          <p:cNvSpPr/>
          <p:nvPr/>
        </p:nvSpPr>
        <p:spPr>
          <a:xfrm>
            <a:off x="3896357" y="3863632"/>
            <a:ext cx="459619" cy="4862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altLang="ko-KR" sz="2400" b="1" dirty="0">
                <a:solidFill>
                  <a:schemeClr val="accent1"/>
                </a:solidFill>
                <a:cs typeface="Arial" pitchFamily="34" charset="0"/>
              </a:rPr>
              <a:t>9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20396" y="3918997"/>
            <a:ext cx="370806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>
                <a:solidFill>
                  <a:schemeClr val="bg1"/>
                </a:solidFill>
                <a:cs typeface="Arial" pitchFamily="34" charset="0"/>
              </a:rPr>
              <a:t>KARTOGRAFSKA DJELA</a:t>
            </a:r>
          </a:p>
          <a:p>
            <a:r>
              <a:rPr lang="hr-HR" sz="1200" dirty="0"/>
              <a:t>prikazi </a:t>
            </a:r>
            <a:r>
              <a:rPr lang="hr-HR" sz="1200" b="1" dirty="0"/>
              <a:t>znanstvene ili tehničke prirode</a:t>
            </a:r>
            <a:r>
              <a:rPr lang="hr-HR" sz="1200" dirty="0"/>
              <a:t> kao što su </a:t>
            </a:r>
            <a:endParaRPr lang="hr-HR" sz="1200" dirty="0" smtClean="0"/>
          </a:p>
          <a:p>
            <a:r>
              <a:rPr lang="hr-HR" sz="1200" b="1" dirty="0" smtClean="0"/>
              <a:t>crteži</a:t>
            </a:r>
            <a:r>
              <a:rPr lang="hr-HR" sz="1200" b="1" dirty="0"/>
              <a:t>, planovi, skice, tablice</a:t>
            </a:r>
            <a:r>
              <a:rPr lang="hr-HR" sz="1200" dirty="0"/>
              <a:t> i dr.</a:t>
            </a:r>
          </a:p>
          <a:p>
            <a:r>
              <a:rPr lang="hr-HR" sz="1200" dirty="0"/>
              <a:t> </a:t>
            </a:r>
          </a:p>
        </p:txBody>
      </p:sp>
      <p:sp>
        <p:nvSpPr>
          <p:cNvPr id="48" name="Rounded Rectangle 7">
            <a:hlinkClick r:id="rId3"/>
            <a:extLst>
              <a:ext uri="{FF2B5EF4-FFF2-40B4-BE49-F238E27FC236}">
                <a16:creationId xmlns:a16="http://schemas.microsoft.com/office/drawing/2014/main" xmlns="" id="{4DF8FFB7-B749-4BE0-8A9E-B21BCFAEC18D}"/>
              </a:ext>
            </a:extLst>
          </p:cNvPr>
          <p:cNvSpPr/>
          <p:nvPr/>
        </p:nvSpPr>
        <p:spPr>
          <a:xfrm>
            <a:off x="453245" y="267494"/>
            <a:ext cx="662371" cy="57606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Oval 66">
            <a:extLst>
              <a:ext uri="{FF2B5EF4-FFF2-40B4-BE49-F238E27FC236}">
                <a16:creationId xmlns:a16="http://schemas.microsoft.com/office/drawing/2014/main" xmlns="" id="{04DCF29F-D180-4B9A-81A6-4E5DCA89A490}"/>
              </a:ext>
            </a:extLst>
          </p:cNvPr>
          <p:cNvSpPr/>
          <p:nvPr/>
        </p:nvSpPr>
        <p:spPr>
          <a:xfrm rot="20700000">
            <a:off x="2657192" y="2366801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2" name="Freeform 19">
            <a:extLst>
              <a:ext uri="{FF2B5EF4-FFF2-40B4-BE49-F238E27FC236}">
                <a16:creationId xmlns:a16="http://schemas.microsoft.com/office/drawing/2014/main" xmlns="" id="{62BE0672-3BFC-43DE-8F65-F31A8BB9743C}"/>
              </a:ext>
            </a:extLst>
          </p:cNvPr>
          <p:cNvSpPr/>
          <p:nvPr/>
        </p:nvSpPr>
        <p:spPr>
          <a:xfrm rot="12144215">
            <a:off x="7797042" y="1272678"/>
            <a:ext cx="463316" cy="360572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3" name="Rounded Rectangle 27">
            <a:extLst>
              <a:ext uri="{FF2B5EF4-FFF2-40B4-BE49-F238E27FC236}">
                <a16:creationId xmlns:a16="http://schemas.microsoft.com/office/drawing/2014/main" xmlns="" id="{79D0BB08-57EF-4716-8071-CA4E83B02FEB}"/>
              </a:ext>
            </a:extLst>
          </p:cNvPr>
          <p:cNvSpPr/>
          <p:nvPr/>
        </p:nvSpPr>
        <p:spPr>
          <a:xfrm>
            <a:off x="8196003" y="2706043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20805" y="555526"/>
            <a:ext cx="7457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800" dirty="0" smtClean="0">
                <a:hlinkClick r:id="rId3"/>
              </a:rPr>
              <a:t>uključi video</a:t>
            </a:r>
            <a:endParaRPr lang="hr-HR" sz="800" dirty="0"/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1" grpId="0"/>
      <p:bldP spid="42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AUTORSKO PRAVO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715163" y="1059869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771800" y="1288372"/>
            <a:ext cx="597666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400" dirty="0"/>
              <a:t>Autorsko pravo je pravo autora u pogledu njegovog autorskog djela</a:t>
            </a:r>
            <a:r>
              <a:rPr lang="hr-HR" sz="1400" dirty="0" smtClean="0"/>
              <a:t>.</a:t>
            </a:r>
          </a:p>
          <a:p>
            <a:endParaRPr lang="hr-HR" sz="1400" dirty="0"/>
          </a:p>
          <a:p>
            <a:r>
              <a:rPr lang="hr-HR" sz="1400" b="1" dirty="0"/>
              <a:t>Autori </a:t>
            </a:r>
            <a:r>
              <a:rPr lang="hr-HR" sz="1400" dirty="0"/>
              <a:t>djela iz područja </a:t>
            </a:r>
            <a:r>
              <a:rPr lang="hr-HR" sz="1400" b="1" dirty="0"/>
              <a:t>književnosti</a:t>
            </a:r>
            <a:r>
              <a:rPr lang="hr-HR" sz="1400" dirty="0"/>
              <a:t>, </a:t>
            </a:r>
            <a:r>
              <a:rPr lang="hr-HR" sz="1400" b="1" dirty="0"/>
              <a:t>znanosti</a:t>
            </a:r>
            <a:r>
              <a:rPr lang="hr-HR" sz="1400" dirty="0"/>
              <a:t> i </a:t>
            </a:r>
            <a:r>
              <a:rPr lang="hr-HR" sz="1400" b="1" dirty="0"/>
              <a:t>umjetnosti</a:t>
            </a:r>
            <a:r>
              <a:rPr lang="hr-HR" sz="1400" dirty="0"/>
              <a:t> imaju </a:t>
            </a:r>
            <a:endParaRPr lang="hr-HR" sz="1400" dirty="0" smtClean="0"/>
          </a:p>
          <a:p>
            <a:r>
              <a:rPr lang="hr-HR" sz="1400" dirty="0" smtClean="0"/>
              <a:t>isključivo </a:t>
            </a:r>
            <a:r>
              <a:rPr lang="hr-HR" sz="1400" dirty="0"/>
              <a:t>pravo korištenja svog djela, a drugima mogu odobriti ili </a:t>
            </a:r>
            <a:endParaRPr lang="hr-HR" sz="1400" dirty="0" smtClean="0"/>
          </a:p>
          <a:p>
            <a:r>
              <a:rPr lang="hr-HR" sz="1400" dirty="0" smtClean="0"/>
              <a:t>zabraniti </a:t>
            </a:r>
            <a:r>
              <a:rPr lang="hr-HR" sz="1400" dirty="0"/>
              <a:t>korištenje djela</a:t>
            </a:r>
            <a:r>
              <a:rPr lang="hr-HR" sz="1400" dirty="0" smtClean="0"/>
              <a:t>.</a:t>
            </a:r>
            <a:r>
              <a:rPr lang="vi-VN" sz="1400" dirty="0"/>
              <a:t> </a:t>
            </a:r>
            <a:endParaRPr lang="hr-HR" sz="1400" dirty="0" smtClean="0"/>
          </a:p>
          <a:p>
            <a:endParaRPr lang="hr-HR" sz="1400" dirty="0"/>
          </a:p>
          <a:p>
            <a:r>
              <a:rPr lang="hr-HR" sz="1400" dirty="0"/>
              <a:t>Autorskim pravom </a:t>
            </a:r>
            <a:r>
              <a:rPr lang="hr-HR" sz="1400" b="1" dirty="0"/>
              <a:t>ne štiti se ideja</a:t>
            </a:r>
            <a:r>
              <a:rPr lang="hr-HR" sz="1400" dirty="0"/>
              <a:t> nego autorsko </a:t>
            </a:r>
            <a:r>
              <a:rPr lang="hr-HR" sz="1400" b="1" dirty="0"/>
              <a:t>djelo</a:t>
            </a:r>
            <a:r>
              <a:rPr lang="hr-HR" sz="1400" dirty="0"/>
              <a:t> koje je izražaj </a:t>
            </a:r>
            <a:endParaRPr lang="hr-HR" sz="1400" dirty="0" smtClean="0"/>
          </a:p>
          <a:p>
            <a:r>
              <a:rPr lang="hr-HR" sz="1400" dirty="0" smtClean="0"/>
              <a:t>ideje</a:t>
            </a:r>
            <a:r>
              <a:rPr lang="hr-HR" sz="1400" dirty="0"/>
              <a:t>, bez obzira na vrstu ili kvalitetu izražavanja. </a:t>
            </a:r>
            <a:endParaRPr lang="hr-HR" sz="1400" dirty="0" smtClean="0"/>
          </a:p>
          <a:p>
            <a:endParaRPr lang="hr-HR" sz="1400" dirty="0"/>
          </a:p>
          <a:p>
            <a:r>
              <a:rPr lang="hr-HR" sz="1400" dirty="0" smtClean="0"/>
              <a:t>Autorsko </a:t>
            </a:r>
            <a:r>
              <a:rPr lang="hr-HR" sz="1400" dirty="0"/>
              <a:t>pravo </a:t>
            </a:r>
            <a:r>
              <a:rPr lang="hr-HR" sz="1400" b="1" dirty="0"/>
              <a:t>nastaje samim ostvarenjem</a:t>
            </a:r>
            <a:r>
              <a:rPr lang="hr-HR" sz="1400" dirty="0"/>
              <a:t> djela i, za razliku od većine drugih oblika intelektualnog vlasništva, ne podliježe administrativnim ili </a:t>
            </a:r>
            <a:endParaRPr lang="hr-HR" sz="1400" dirty="0" smtClean="0"/>
          </a:p>
          <a:p>
            <a:r>
              <a:rPr lang="hr-HR" sz="1400" dirty="0" smtClean="0"/>
              <a:t>registracijskim </a:t>
            </a:r>
            <a:r>
              <a:rPr lang="hr-HR" sz="1400" dirty="0"/>
              <a:t>postupcima</a:t>
            </a:r>
            <a:r>
              <a:rPr lang="hr-HR" sz="1400" dirty="0" smtClean="0"/>
              <a:t>.</a:t>
            </a:r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102243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AUTORSKO PRAVO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715163" y="1059869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699792" y="1059582"/>
            <a:ext cx="62646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400" u="sng" dirty="0" smtClean="0"/>
              <a:t>Autorsko </a:t>
            </a:r>
            <a:r>
              <a:rPr lang="hr-HR" sz="1400" u="sng" dirty="0"/>
              <a:t>pravo </a:t>
            </a:r>
            <a:r>
              <a:rPr lang="hr-HR" sz="1400" u="sng" dirty="0" smtClean="0"/>
              <a:t>štiti:</a:t>
            </a:r>
          </a:p>
          <a:p>
            <a:endParaRPr lang="hr-HR" sz="1400" dirty="0"/>
          </a:p>
          <a:p>
            <a:r>
              <a:rPr lang="hr-HR" sz="1400" b="1" dirty="0"/>
              <a:t>moralna prava autora</a:t>
            </a:r>
            <a:r>
              <a:rPr lang="hr-HR" sz="1400" dirty="0"/>
              <a:t> - štite osobne i duhovne veze autora s njegovim </a:t>
            </a:r>
            <a:endParaRPr lang="hr-HR" sz="1400" dirty="0" smtClean="0"/>
          </a:p>
          <a:p>
            <a:r>
              <a:rPr lang="hr-HR" sz="1400" dirty="0" smtClean="0"/>
              <a:t>djelom,</a:t>
            </a:r>
          </a:p>
          <a:p>
            <a:endParaRPr lang="hr-HR" sz="1400" dirty="0"/>
          </a:p>
          <a:p>
            <a:r>
              <a:rPr lang="hr-HR" sz="1400" b="1" dirty="0"/>
              <a:t>imovinska prava autora</a:t>
            </a:r>
            <a:r>
              <a:rPr lang="hr-HR" sz="1400" dirty="0"/>
              <a:t> - štite imovinske interese autora u pogledu </a:t>
            </a:r>
            <a:endParaRPr lang="hr-HR" sz="1400" dirty="0" smtClean="0"/>
          </a:p>
          <a:p>
            <a:r>
              <a:rPr lang="hr-HR" sz="1400" dirty="0" smtClean="0"/>
              <a:t>korištenja </a:t>
            </a:r>
            <a:r>
              <a:rPr lang="hr-HR" sz="1400" dirty="0"/>
              <a:t>njegovih djela</a:t>
            </a:r>
            <a:r>
              <a:rPr lang="hr-HR" sz="1400" dirty="0" smtClean="0"/>
              <a:t>,</a:t>
            </a:r>
          </a:p>
          <a:p>
            <a:endParaRPr lang="hr-HR" sz="1400" dirty="0"/>
          </a:p>
          <a:p>
            <a:r>
              <a:rPr lang="hr-HR" sz="1400" b="1" dirty="0"/>
              <a:t>druga prava autora</a:t>
            </a:r>
            <a:r>
              <a:rPr lang="hr-HR" sz="1400" dirty="0"/>
              <a:t> - štite ostale interese autora u pogledu njegovog djela.</a:t>
            </a:r>
          </a:p>
          <a:p>
            <a:endParaRPr lang="hr-HR" sz="1400" dirty="0"/>
          </a:p>
          <a:p>
            <a:r>
              <a:rPr lang="hr-HR" sz="1400" u="sng" dirty="0" smtClean="0"/>
              <a:t>Autorsko pravo ne štiti:</a:t>
            </a:r>
          </a:p>
          <a:p>
            <a:endParaRPr lang="hr-HR" sz="1400" dirty="0"/>
          </a:p>
          <a:p>
            <a:r>
              <a:rPr lang="hr-HR" sz="1400" b="1" dirty="0"/>
              <a:t>ideje, znanstvena otkrića, postupke, metode rada i matematičke </a:t>
            </a:r>
            <a:endParaRPr lang="hr-HR" sz="1400" b="1" dirty="0" smtClean="0"/>
          </a:p>
          <a:p>
            <a:r>
              <a:rPr lang="hr-HR" sz="1400" b="1" dirty="0" smtClean="0"/>
              <a:t>koncepte,</a:t>
            </a:r>
            <a:r>
              <a:rPr lang="hr-HR" sz="1400" dirty="0" smtClean="0"/>
              <a:t> </a:t>
            </a:r>
            <a:r>
              <a:rPr lang="hr-HR" sz="1400" b="1" dirty="0" smtClean="0"/>
              <a:t>službene </a:t>
            </a:r>
            <a:r>
              <a:rPr lang="hr-HR" sz="1400" b="1" dirty="0"/>
              <a:t>tekstove</a:t>
            </a:r>
            <a:r>
              <a:rPr lang="hr-HR" sz="1400" dirty="0"/>
              <a:t> iz područja zakonodavstva, uprave i </a:t>
            </a:r>
            <a:r>
              <a:rPr lang="hr-HR" sz="1400" dirty="0" smtClean="0"/>
              <a:t>sudstva, </a:t>
            </a:r>
            <a:r>
              <a:rPr lang="hr-HR" sz="1400" dirty="0"/>
              <a:t>kao i njihove zbirke koje su objavljene radi službenog informiranja javnosti,</a:t>
            </a:r>
          </a:p>
          <a:p>
            <a:r>
              <a:rPr lang="hr-HR" sz="1400" b="1" dirty="0"/>
              <a:t>dnevne novosti</a:t>
            </a:r>
            <a:r>
              <a:rPr lang="hr-HR" sz="1400" dirty="0"/>
              <a:t> i druge </a:t>
            </a:r>
            <a:r>
              <a:rPr lang="hr-HR" sz="1400" b="1" dirty="0"/>
              <a:t>vijesti</a:t>
            </a:r>
            <a:r>
              <a:rPr lang="hr-HR" sz="1400" dirty="0"/>
              <a:t> koje imaju karakter obične medijske </a:t>
            </a:r>
            <a:endParaRPr lang="hr-HR" sz="1400" dirty="0" smtClean="0"/>
          </a:p>
          <a:p>
            <a:r>
              <a:rPr lang="hr-HR" sz="1400" dirty="0" smtClean="0"/>
              <a:t>informacije</a:t>
            </a:r>
            <a:r>
              <a:rPr lang="hr-HR" sz="1400" dirty="0"/>
              <a:t>.</a:t>
            </a:r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99583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RASPOLAGANJE AUTORSKIM PRAVOM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715163" y="1059869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2699792" y="1257265"/>
            <a:ext cx="61206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400" dirty="0"/>
              <a:t>Autor može zabraniti odnosno pod ugovorenim uvjetima odobriti </a:t>
            </a:r>
            <a:endParaRPr lang="hr-HR" sz="1400" dirty="0" smtClean="0"/>
          </a:p>
          <a:p>
            <a:r>
              <a:rPr lang="vi-VN" sz="1400" dirty="0" smtClean="0"/>
              <a:t>umnožavanje</a:t>
            </a:r>
            <a:r>
              <a:rPr lang="vi-VN" sz="1400" dirty="0"/>
              <a:t>, javnu izvedbu, snimanje, emitiranje, prijevod ili prilagodbu </a:t>
            </a:r>
            <a:endParaRPr lang="hr-HR" sz="1400" dirty="0" smtClean="0"/>
          </a:p>
          <a:p>
            <a:r>
              <a:rPr lang="vi-VN" sz="1400" dirty="0" smtClean="0"/>
              <a:t>svog </a:t>
            </a:r>
            <a:r>
              <a:rPr lang="vi-VN" sz="1400" dirty="0"/>
              <a:t>djela. </a:t>
            </a:r>
            <a:endParaRPr lang="hr-HR" sz="1400" dirty="0" smtClean="0"/>
          </a:p>
          <a:p>
            <a:endParaRPr lang="hr-HR" sz="1400" dirty="0"/>
          </a:p>
          <a:p>
            <a:r>
              <a:rPr lang="vi-VN" sz="1400" dirty="0" smtClean="0"/>
              <a:t>Autori </a:t>
            </a:r>
            <a:r>
              <a:rPr lang="vi-VN" sz="1400" dirty="0"/>
              <a:t>često</a:t>
            </a:r>
            <a:r>
              <a:rPr lang="vi-VN" sz="1400" b="1" dirty="0"/>
              <a:t> imovinska (ekonomska) prava</a:t>
            </a:r>
            <a:r>
              <a:rPr lang="vi-VN" sz="1400" dirty="0"/>
              <a:t> nad svojim djelima ustupaju </a:t>
            </a:r>
            <a:endParaRPr lang="hr-HR" sz="1400" dirty="0" smtClean="0"/>
          </a:p>
          <a:p>
            <a:r>
              <a:rPr lang="vi-VN" sz="1400" dirty="0" smtClean="0"/>
              <a:t>pojedincima </a:t>
            </a:r>
            <a:r>
              <a:rPr lang="vi-VN" sz="1400" dirty="0"/>
              <a:t>ili pravnim osobama koje ih mogu najbolje komercijalno </a:t>
            </a:r>
            <a:endParaRPr lang="hr-HR" sz="1400" dirty="0" smtClean="0"/>
          </a:p>
          <a:p>
            <a:r>
              <a:rPr lang="vi-VN" sz="1400" dirty="0" smtClean="0"/>
              <a:t>iskorištavati</a:t>
            </a:r>
            <a:r>
              <a:rPr lang="vi-VN" sz="1400" dirty="0"/>
              <a:t>, u zamjenu za plaćanje naknade koje ovise o korištenju djela.</a:t>
            </a:r>
            <a:r>
              <a:rPr lang="hr-HR" sz="1400" dirty="0"/>
              <a:t> </a:t>
            </a:r>
            <a:endParaRPr lang="hr-HR" sz="1400" dirty="0" smtClean="0"/>
          </a:p>
          <a:p>
            <a:endParaRPr lang="hr-HR" sz="1400" dirty="0"/>
          </a:p>
          <a:p>
            <a:pPr marL="0" lvl="1"/>
            <a:r>
              <a:rPr lang="hr-HR" sz="1400" dirty="0">
                <a:solidFill>
                  <a:srgbClr val="FF0000"/>
                </a:solidFill>
              </a:rPr>
              <a:t>Autorsko pravo traje za života autora i 70 godina nakon smrti </a:t>
            </a:r>
            <a:endParaRPr lang="hr-HR" sz="1400" dirty="0" smtClean="0">
              <a:solidFill>
                <a:srgbClr val="FF0000"/>
              </a:solidFill>
            </a:endParaRPr>
          </a:p>
          <a:p>
            <a:pPr marL="0" lvl="1"/>
            <a:r>
              <a:rPr lang="hr-HR" sz="1400" dirty="0" smtClean="0">
                <a:solidFill>
                  <a:srgbClr val="FF0000"/>
                </a:solidFill>
              </a:rPr>
              <a:t>(</a:t>
            </a:r>
            <a:r>
              <a:rPr lang="hr-HR" sz="1400" dirty="0">
                <a:solidFill>
                  <a:srgbClr val="FF0000"/>
                </a:solidFill>
              </a:rPr>
              <a:t>Zakon o autorskom pravu i srodnim pravima 2003</a:t>
            </a:r>
            <a:r>
              <a:rPr lang="hr-HR" sz="1400" dirty="0" smtClean="0">
                <a:solidFill>
                  <a:srgbClr val="FF0000"/>
                </a:solidFill>
              </a:rPr>
              <a:t>).</a:t>
            </a:r>
          </a:p>
          <a:p>
            <a:pPr marL="0" lvl="1"/>
            <a:endParaRPr lang="hr-HR" sz="1400" dirty="0"/>
          </a:p>
          <a:p>
            <a:pPr marL="0" lvl="1"/>
            <a:r>
              <a:rPr lang="hr-HR" sz="1400" b="1" dirty="0"/>
              <a:t>Neovlaštena</a:t>
            </a:r>
            <a:r>
              <a:rPr lang="hr-HR" sz="1400" dirty="0"/>
              <a:t> uporaba ili umnožavanje predmeta intelektualnog vlasništva </a:t>
            </a:r>
            <a:endParaRPr lang="hr-HR" sz="1400" dirty="0" smtClean="0"/>
          </a:p>
          <a:p>
            <a:pPr marL="0" lvl="1"/>
            <a:r>
              <a:rPr lang="hr-HR" sz="1400" dirty="0" smtClean="0"/>
              <a:t>predstavlja</a:t>
            </a:r>
            <a:r>
              <a:rPr lang="hr-HR" sz="1400" dirty="0"/>
              <a:t> </a:t>
            </a:r>
            <a:r>
              <a:rPr lang="hr-HR" sz="1400" b="1" dirty="0"/>
              <a:t>povredu</a:t>
            </a:r>
            <a:r>
              <a:rPr lang="hr-HR" sz="1400" dirty="0"/>
              <a:t> prava, a pravo vlasnika na raspolaganje, uporabu i </a:t>
            </a:r>
            <a:endParaRPr lang="hr-HR" sz="1400" dirty="0" smtClean="0"/>
          </a:p>
          <a:p>
            <a:pPr marL="0" lvl="1"/>
            <a:r>
              <a:rPr lang="hr-HR" sz="1400" dirty="0" smtClean="0"/>
              <a:t>stjecanje </a:t>
            </a:r>
            <a:r>
              <a:rPr lang="hr-HR" sz="1400" dirty="0"/>
              <a:t>koristi od takvog vlasništva štiti se sredstvima i institucijama </a:t>
            </a:r>
            <a:endParaRPr lang="hr-HR" sz="1400" dirty="0" smtClean="0"/>
          </a:p>
          <a:p>
            <a:pPr marL="0" lvl="1"/>
            <a:r>
              <a:rPr lang="hr-HR" sz="1400" b="1" dirty="0" smtClean="0"/>
              <a:t>pravnog </a:t>
            </a:r>
            <a:r>
              <a:rPr lang="hr-HR" sz="1400" b="1" dirty="0"/>
              <a:t>sustava</a:t>
            </a:r>
            <a:r>
              <a:rPr lang="hr-HR" sz="1400" dirty="0"/>
              <a:t>.</a:t>
            </a:r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14250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UDRUGE  AUTORA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>
            <a:off x="580020" y="1052116"/>
            <a:ext cx="1665869" cy="3648387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1" name="Rounded Rectangle 7">
            <a:hlinkClick r:id="rId3"/>
            <a:extLst>
              <a:ext uri="{FF2B5EF4-FFF2-40B4-BE49-F238E27FC236}">
                <a16:creationId xmlns:a16="http://schemas.microsoft.com/office/drawing/2014/main" xmlns="" id="{4DF8FFB7-B749-4BE0-8A9E-B21BCFAEC18D}"/>
              </a:ext>
            </a:extLst>
          </p:cNvPr>
          <p:cNvSpPr/>
          <p:nvPr/>
        </p:nvSpPr>
        <p:spPr>
          <a:xfrm>
            <a:off x="7812360" y="4094405"/>
            <a:ext cx="792088" cy="600792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r-HR" sz="800" dirty="0">
              <a:hlinkClick r:id="rId4"/>
            </a:endParaRPr>
          </a:p>
          <a:p>
            <a:endParaRPr lang="hr-HR" sz="800" dirty="0" smtClean="0">
              <a:hlinkClick r:id="rId4"/>
            </a:endParaRPr>
          </a:p>
          <a:p>
            <a:r>
              <a:rPr lang="hr-HR" sz="800" dirty="0" smtClean="0">
                <a:hlinkClick r:id="rId5"/>
              </a:rPr>
              <a:t>uključi </a:t>
            </a:r>
            <a:r>
              <a:rPr lang="hr-HR" sz="800" dirty="0">
                <a:hlinkClick r:id="rId5"/>
              </a:rPr>
              <a:t>video</a:t>
            </a:r>
            <a:endParaRPr lang="hr-HR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2339751" y="1068225"/>
            <a:ext cx="6781023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/>
              <a:t>Služba</a:t>
            </a:r>
            <a:r>
              <a:rPr lang="hr-HR" sz="1400" dirty="0"/>
              <a:t> zaštite autorskih muzičkih prava (ZAMP) </a:t>
            </a:r>
            <a:endParaRPr lang="hr-HR" sz="1400" dirty="0" smtClean="0"/>
          </a:p>
          <a:p>
            <a:endParaRPr lang="hr-HR" sz="1400" dirty="0" smtClean="0"/>
          </a:p>
          <a:p>
            <a:r>
              <a:rPr lang="hr-HR" sz="1400" dirty="0" smtClean="0"/>
              <a:t>Hrvatsko društvo </a:t>
            </a:r>
            <a:r>
              <a:rPr lang="hr-HR" sz="1400" dirty="0"/>
              <a:t>skladatelja (</a:t>
            </a:r>
            <a:r>
              <a:rPr lang="hr-HR" sz="1400" dirty="0" smtClean="0"/>
              <a:t>HDS)</a:t>
            </a:r>
          </a:p>
          <a:p>
            <a:endParaRPr lang="hr-HR" sz="1400" dirty="0" smtClean="0"/>
          </a:p>
          <a:p>
            <a:r>
              <a:rPr lang="hr-HR" sz="1400" dirty="0" smtClean="0"/>
              <a:t>Društvo hrvatskih književnika (DHK)</a:t>
            </a:r>
          </a:p>
          <a:p>
            <a:endParaRPr lang="hr-HR" sz="1400" dirty="0" smtClean="0"/>
          </a:p>
          <a:p>
            <a:r>
              <a:rPr lang="hr-HR" sz="1400" dirty="0" smtClean="0"/>
              <a:t>Društvo hrvatskih filmskih redatelja (DHFR)</a:t>
            </a:r>
          </a:p>
          <a:p>
            <a:endParaRPr lang="hr-HR" sz="1400" dirty="0" smtClean="0"/>
          </a:p>
          <a:p>
            <a:r>
              <a:rPr lang="hr-HR" sz="1400" dirty="0" smtClean="0"/>
              <a:t>Hrvatska udruga za zaštitu izvođačkih prava (HUZIP)</a:t>
            </a:r>
          </a:p>
          <a:p>
            <a:endParaRPr lang="hr-HR" sz="1400" dirty="0" smtClean="0"/>
          </a:p>
          <a:p>
            <a:r>
              <a:rPr lang="hr-HR" sz="1400" dirty="0" smtClean="0"/>
              <a:t>Udruga </a:t>
            </a:r>
            <a:r>
              <a:rPr lang="hr-HR" sz="1400" dirty="0"/>
              <a:t>za zaštitu, prikupljanje i raspodjelu naknada fonogramskih </a:t>
            </a:r>
            <a:r>
              <a:rPr lang="hr-HR" sz="1400" dirty="0" smtClean="0"/>
              <a:t>prava (ZAPRAF)</a:t>
            </a:r>
          </a:p>
          <a:p>
            <a:endParaRPr lang="hr-HR" sz="1400" dirty="0" smtClean="0"/>
          </a:p>
          <a:p>
            <a:r>
              <a:rPr lang="hr-HR" sz="1400" dirty="0" smtClean="0"/>
              <a:t>Društvo za zaštitu novinarskih autorskih prava (DZNAP)</a:t>
            </a:r>
          </a:p>
          <a:p>
            <a:endParaRPr lang="hr-HR" sz="1400" dirty="0" smtClean="0"/>
          </a:p>
          <a:p>
            <a:r>
              <a:rPr lang="hr-HR" sz="1400" dirty="0" smtClean="0"/>
              <a:t>Udruga za zaštitu prava nakladnika (ZANA)</a:t>
            </a:r>
          </a:p>
          <a:p>
            <a:endParaRPr lang="hr-HR" sz="1400" dirty="0" smtClean="0"/>
          </a:p>
          <a:p>
            <a:r>
              <a:rPr lang="hr-HR" sz="1400" dirty="0" smtClean="0"/>
              <a:t>Udruga za zaštitu prava likovnih umejtnika (ARS CROATICA)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174925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altLang="ko-KR" dirty="0" smtClean="0"/>
              <a:t>PLAGIJAT</a:t>
            </a:r>
            <a:endParaRPr lang="ko-KR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2699792" y="1257265"/>
            <a:ext cx="61206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400" dirty="0"/>
              <a:t>l</a:t>
            </a:r>
            <a:r>
              <a:rPr lang="hr-HR" sz="1400" dirty="0" smtClean="0"/>
              <a:t>at. plagium = otimanje, krađa</a:t>
            </a:r>
          </a:p>
          <a:p>
            <a:endParaRPr lang="hr-HR" sz="1400" dirty="0"/>
          </a:p>
          <a:p>
            <a:r>
              <a:rPr lang="hr-HR" sz="1400" dirty="0" smtClean="0"/>
              <a:t>Najčešće</a:t>
            </a:r>
            <a:r>
              <a:rPr lang="vi-VN" sz="1400" dirty="0" smtClean="0"/>
              <a:t> </a:t>
            </a:r>
            <a:r>
              <a:rPr lang="vi-VN" sz="1400" dirty="0"/>
              <a:t>svjesno </a:t>
            </a:r>
            <a:r>
              <a:rPr lang="hr-HR" sz="1400" dirty="0" smtClean="0"/>
              <a:t>ili</a:t>
            </a:r>
            <a:r>
              <a:rPr lang="vi-VN" sz="1400" dirty="0" smtClean="0"/>
              <a:t> </a:t>
            </a:r>
            <a:r>
              <a:rPr lang="vi-VN" sz="1400" dirty="0"/>
              <a:t>namjerno preuzimanje tuđeg djela u cijelosti (ili dio) </a:t>
            </a:r>
            <a:endParaRPr lang="hr-HR" sz="1400" dirty="0" smtClean="0"/>
          </a:p>
          <a:p>
            <a:r>
              <a:rPr lang="vi-VN" sz="1400" dirty="0" smtClean="0"/>
              <a:t>bez </a:t>
            </a:r>
            <a:r>
              <a:rPr lang="vi-VN" sz="1400" dirty="0"/>
              <a:t>navođenja izvora i imena </a:t>
            </a:r>
            <a:r>
              <a:rPr lang="vi-VN" sz="1400" dirty="0" smtClean="0"/>
              <a:t>autora </a:t>
            </a:r>
            <a:r>
              <a:rPr lang="vi-VN" sz="1400" dirty="0"/>
              <a:t>te predstavljanje </a:t>
            </a:r>
            <a:r>
              <a:rPr lang="hr-HR" sz="1400" dirty="0" smtClean="0"/>
              <a:t>djela </a:t>
            </a:r>
            <a:r>
              <a:rPr lang="vi-VN" sz="1400" dirty="0" smtClean="0"/>
              <a:t>kao </a:t>
            </a:r>
            <a:r>
              <a:rPr lang="vi-VN" sz="1400" dirty="0"/>
              <a:t>svojeg rada </a:t>
            </a:r>
            <a:endParaRPr lang="hr-HR" sz="1400" dirty="0" smtClean="0"/>
          </a:p>
          <a:p>
            <a:endParaRPr lang="hr-HR" sz="1400" dirty="0"/>
          </a:p>
          <a:p>
            <a:r>
              <a:rPr lang="hr-HR" sz="1400" dirty="0" smtClean="0">
                <a:solidFill>
                  <a:srgbClr val="FF0000"/>
                </a:solidFill>
              </a:rPr>
              <a:t>Plagiranje je </a:t>
            </a:r>
            <a:r>
              <a:rPr lang="vi-VN" sz="1400" dirty="0" smtClean="0">
                <a:solidFill>
                  <a:srgbClr val="FF0000"/>
                </a:solidFill>
              </a:rPr>
              <a:t>kršenje </a:t>
            </a:r>
            <a:r>
              <a:rPr lang="vi-VN" sz="1400" dirty="0">
                <a:solidFill>
                  <a:srgbClr val="FF0000"/>
                </a:solidFill>
              </a:rPr>
              <a:t>zakona i kažnjava se kao kazneno </a:t>
            </a:r>
            <a:r>
              <a:rPr lang="vi-VN" sz="1400" dirty="0" smtClean="0">
                <a:solidFill>
                  <a:srgbClr val="FF0000"/>
                </a:solidFill>
              </a:rPr>
              <a:t>djel</a:t>
            </a:r>
            <a:r>
              <a:rPr lang="hr-HR" sz="1400" dirty="0" smtClean="0">
                <a:solidFill>
                  <a:srgbClr val="FF0000"/>
                </a:solidFill>
              </a:rPr>
              <a:t>o.</a:t>
            </a:r>
            <a:endParaRPr lang="hr-HR" sz="1400" dirty="0">
              <a:solidFill>
                <a:srgbClr val="FF0000"/>
              </a:solidFill>
            </a:endParaRPr>
          </a:p>
          <a:p>
            <a:endParaRPr lang="hr-HR" sz="1400" dirty="0" smtClean="0"/>
          </a:p>
          <a:p>
            <a:r>
              <a:rPr lang="vi-VN" sz="1400" dirty="0" smtClean="0"/>
              <a:t>Primjeri </a:t>
            </a:r>
            <a:r>
              <a:rPr lang="vi-VN" sz="1400" dirty="0"/>
              <a:t>plagijata: </a:t>
            </a:r>
            <a:endParaRPr lang="hr-HR" sz="1400" dirty="0"/>
          </a:p>
          <a:p>
            <a:endParaRPr lang="hr-HR" sz="1400" dirty="0" smtClean="0"/>
          </a:p>
          <a:p>
            <a:pPr marL="285750" indent="-285750">
              <a:buFontTx/>
              <a:buChar char="-"/>
            </a:pPr>
            <a:r>
              <a:rPr lang="hr-HR" sz="1400" dirty="0"/>
              <a:t>p</a:t>
            </a:r>
            <a:r>
              <a:rPr lang="vi-VN" sz="1400" dirty="0" smtClean="0"/>
              <a:t>redstavljanje </a:t>
            </a:r>
            <a:r>
              <a:rPr lang="vi-VN" sz="1400" dirty="0"/>
              <a:t>tuđeg rada kao svojeg </a:t>
            </a:r>
            <a:endParaRPr lang="hr-HR" sz="1400" dirty="0" smtClean="0"/>
          </a:p>
          <a:p>
            <a:pPr marL="285750" indent="-285750">
              <a:buFontTx/>
              <a:buChar char="-"/>
            </a:pPr>
            <a:r>
              <a:rPr lang="hr-HR" sz="1400" dirty="0"/>
              <a:t>n</a:t>
            </a:r>
            <a:r>
              <a:rPr lang="vi-VN" sz="1400" dirty="0" smtClean="0"/>
              <a:t>avođenje </a:t>
            </a:r>
            <a:r>
              <a:rPr lang="vi-VN" sz="1400" dirty="0"/>
              <a:t>tuđih riječi bez znaka citiranja </a:t>
            </a:r>
            <a:endParaRPr lang="hr-HR" sz="1400" dirty="0"/>
          </a:p>
          <a:p>
            <a:pPr marL="285750" indent="-285750">
              <a:buFontTx/>
              <a:buChar char="-"/>
            </a:pPr>
            <a:r>
              <a:rPr lang="hr-HR" sz="1400" dirty="0"/>
              <a:t>p</a:t>
            </a:r>
            <a:r>
              <a:rPr lang="vi-VN" sz="1400" dirty="0" smtClean="0"/>
              <a:t>ogrešn</a:t>
            </a:r>
            <a:r>
              <a:rPr lang="hr-HR" sz="1400" dirty="0" smtClean="0"/>
              <a:t>o</a:t>
            </a:r>
            <a:r>
              <a:rPr lang="vi-VN" sz="1400" dirty="0" smtClean="0"/>
              <a:t> navođenje </a:t>
            </a:r>
            <a:r>
              <a:rPr lang="vi-VN" sz="1400" dirty="0"/>
              <a:t>tuđeg rada </a:t>
            </a:r>
            <a:endParaRPr lang="hr-HR" sz="1400" dirty="0" smtClean="0"/>
          </a:p>
          <a:p>
            <a:pPr marL="285750" indent="-285750">
              <a:buFontTx/>
              <a:buChar char="-"/>
            </a:pPr>
            <a:endParaRPr lang="hr-HR" sz="1400" dirty="0"/>
          </a:p>
          <a:p>
            <a:pPr marL="285750" indent="-285750">
              <a:buFontTx/>
              <a:buChar char="-"/>
            </a:pPr>
            <a:endParaRPr lang="hr-HR" sz="1400" dirty="0" smtClean="0"/>
          </a:p>
          <a:p>
            <a:r>
              <a:rPr lang="hr-HR" sz="1400" dirty="0" smtClean="0"/>
              <a:t>Osim teksta, plagirati i krivotvoriti se može</a:t>
            </a:r>
            <a:r>
              <a:rPr lang="vi-VN" sz="1400" dirty="0" smtClean="0"/>
              <a:t> </a:t>
            </a:r>
            <a:r>
              <a:rPr lang="vi-VN" sz="1400" dirty="0"/>
              <a:t>i slike, grafike, karte, </a:t>
            </a:r>
            <a:r>
              <a:rPr lang="vi-VN" sz="1400" dirty="0" smtClean="0"/>
              <a:t>crtež</a:t>
            </a:r>
            <a:r>
              <a:rPr lang="hr-HR" sz="1400" dirty="0" smtClean="0"/>
              <a:t>e</a:t>
            </a:r>
            <a:r>
              <a:rPr lang="vi-VN" sz="1400" dirty="0" smtClean="0"/>
              <a:t>, </a:t>
            </a:r>
            <a:endParaRPr lang="hr-HR" sz="1400" dirty="0" smtClean="0"/>
          </a:p>
          <a:p>
            <a:r>
              <a:rPr lang="hr-HR" sz="1400" dirty="0"/>
              <a:t>g</a:t>
            </a:r>
            <a:r>
              <a:rPr lang="vi-VN" sz="1400" dirty="0" smtClean="0"/>
              <a:t>lazb</a:t>
            </a:r>
            <a:r>
              <a:rPr lang="hr-HR" sz="1400" dirty="0" smtClean="0"/>
              <a:t>u, video itd. </a:t>
            </a:r>
            <a:endParaRPr lang="hr-HR" sz="1400" dirty="0"/>
          </a:p>
        </p:txBody>
      </p:sp>
      <p:grpSp>
        <p:nvGrpSpPr>
          <p:cNvPr id="31" name="Group 13">
            <a:extLst>
              <a:ext uri="{FF2B5EF4-FFF2-40B4-BE49-F238E27FC236}">
                <a16:creationId xmlns:a16="http://schemas.microsoft.com/office/drawing/2014/main" xmlns="" id="{65F79F49-58E8-4478-83BB-5809BAA07443}"/>
              </a:ext>
            </a:extLst>
          </p:cNvPr>
          <p:cNvGrpSpPr/>
          <p:nvPr/>
        </p:nvGrpSpPr>
        <p:grpSpPr>
          <a:xfrm>
            <a:off x="539552" y="1229318"/>
            <a:ext cx="1296144" cy="2760467"/>
            <a:chOff x="6777274" y="1831284"/>
            <a:chExt cx="552841" cy="1177414"/>
          </a:xfrm>
        </p:grpSpPr>
        <p:grpSp>
          <p:nvGrpSpPr>
            <p:cNvPr id="32" name="Group 14">
              <a:extLst>
                <a:ext uri="{FF2B5EF4-FFF2-40B4-BE49-F238E27FC236}">
                  <a16:creationId xmlns:a16="http://schemas.microsoft.com/office/drawing/2014/main" xmlns="" id="{39069EC5-081A-4BF5-ADB4-DFB8C9680FD7}"/>
                </a:ext>
              </a:extLst>
            </p:cNvPr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34" name="Freeform 16">
                <a:extLst>
                  <a:ext uri="{FF2B5EF4-FFF2-40B4-BE49-F238E27FC236}">
                    <a16:creationId xmlns:a16="http://schemas.microsoft.com/office/drawing/2014/main" xmlns="" id="{BA14A9F0-A0DA-428A-B109-2F3FAF5EA287}"/>
                  </a:ext>
                </a:extLst>
              </p:cNvPr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Freeform 17">
                <a:extLst>
                  <a:ext uri="{FF2B5EF4-FFF2-40B4-BE49-F238E27FC236}">
                    <a16:creationId xmlns:a16="http://schemas.microsoft.com/office/drawing/2014/main" xmlns="" id="{4E58BA02-427E-476C-927F-941A5BEE8001}"/>
                  </a:ext>
                </a:extLst>
              </p:cNvPr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3" name="Freeform 15">
              <a:extLst>
                <a:ext uri="{FF2B5EF4-FFF2-40B4-BE49-F238E27FC236}">
                  <a16:creationId xmlns:a16="http://schemas.microsoft.com/office/drawing/2014/main" xmlns="" id="{6D576C7F-8CAF-4600-8ECF-22D5FBEC5FEA}"/>
                </a:ext>
              </a:extLst>
            </p:cNvPr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4377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A326F8FFD03E44860FA4CE6578B9D0" ma:contentTypeVersion="7" ma:contentTypeDescription="Create a new document." ma:contentTypeScope="" ma:versionID="f2484913a68edbd1810892d987ef90e1">
  <xsd:schema xmlns:xsd="http://www.w3.org/2001/XMLSchema" xmlns:xs="http://www.w3.org/2001/XMLSchema" xmlns:p="http://schemas.microsoft.com/office/2006/metadata/properties" xmlns:ns2="ea2f10a3-05fc-4948-a9f3-6f7f8835f858" targetNamespace="http://schemas.microsoft.com/office/2006/metadata/properties" ma:root="true" ma:fieldsID="d9d436ffecf28f6bf37e316193c136b7" ns2:_="">
    <xsd:import namespace="ea2f10a3-05fc-4948-a9f3-6f7f8835f8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2f10a3-05fc-4948-a9f3-6f7f8835f8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A54AF0-ACBA-4DB1-9AD3-2BA3194D7AB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43864DD-5F18-48E6-A2EF-63279C10FD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C370D0-59FE-4A67-BA71-3EF47CCAC5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2f10a3-05fc-4948-a9f3-6f7f8835f8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1403</Words>
  <Application>Microsoft Office PowerPoint</Application>
  <PresentationFormat>Prikaz na zaslonu (16:9)</PresentationFormat>
  <Paragraphs>296</Paragraphs>
  <Slides>17</Slides>
  <Notes>15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3</vt:i4>
      </vt:variant>
      <vt:variant>
        <vt:lpstr>Naslovi slajdova</vt:lpstr>
      </vt:variant>
      <vt:variant>
        <vt:i4>17</vt:i4>
      </vt:variant>
    </vt:vector>
  </HeadingPairs>
  <TitlesOfParts>
    <vt:vector size="24" baseType="lpstr">
      <vt:lpstr>Arial Unicode MS</vt:lpstr>
      <vt:lpstr>맑은 고딕</vt:lpstr>
      <vt:lpstr>Arial</vt:lpstr>
      <vt:lpstr>Calibri</vt:lpstr>
      <vt:lpstr>Cover and End Slide Master</vt:lpstr>
      <vt:lpstr>Contents Slide Master</vt:lpstr>
      <vt:lpstr>Section Break Slide Master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Korisnik</cp:lastModifiedBy>
  <cp:revision>101</cp:revision>
  <dcterms:created xsi:type="dcterms:W3CDTF">2016-12-05T23:26:54Z</dcterms:created>
  <dcterms:modified xsi:type="dcterms:W3CDTF">2023-12-21T07:03:25Z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0x0101008BA326F8FFD03E44860FA4CE6578B9D0</vt:lpwstr>
  </property>
</Properties>
</file>