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56" r:id="rId4"/>
    <p:sldId id="269" r:id="rId5"/>
    <p:sldId id="258" r:id="rId6"/>
    <p:sldId id="260" r:id="rId7"/>
    <p:sldId id="268" r:id="rId8"/>
    <p:sldId id="259" r:id="rId9"/>
    <p:sldId id="261" r:id="rId10"/>
    <p:sldId id="274" r:id="rId11"/>
    <p:sldId id="263" r:id="rId12"/>
    <p:sldId id="264" r:id="rId13"/>
    <p:sldId id="270" r:id="rId14"/>
    <p:sldId id="265" r:id="rId15"/>
    <p:sldId id="266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29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02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120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06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18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84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491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87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44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45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55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9EC1-5A48-4087-945F-346902F5A077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9872-522E-4CED-8D5D-8F05695385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052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bH3Ef1WkQLs" TargetMode="External"/><Relationship Id="rId1" Type="http://schemas.openxmlformats.org/officeDocument/2006/relationships/video" Target="https://www.youtube.com/embed/sPAwdkc6Pes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VyYmvC0SJis" TargetMode="External"/><Relationship Id="rId1" Type="http://schemas.openxmlformats.org/officeDocument/2006/relationships/video" Target="https://www.youtube.com/embed/VEstGzxh51Y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KbsRm2swpk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vbz.hr/book/irmin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 txBox="1">
            <a:spLocks noGrp="1"/>
          </p:cNvSpPr>
          <p:nvPr>
            <p:ph type="title"/>
          </p:nvPr>
        </p:nvSpPr>
        <p:spPr>
          <a:xfrm>
            <a:off x="1250324" y="574010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hiller" panose="04020404031007020602" pitchFamily="82" charset="0"/>
                <a:cs typeface="Courier New" panose="02070309020205020404" pitchFamily="49" charset="0"/>
              </a:rPr>
              <a:t>PRIKAZ HOLOKAUSTA KROZ GRAFI</a:t>
            </a:r>
            <a:r>
              <a:rPr lang="hr-HR" dirty="0" smtClean="0">
                <a:latin typeface="Gabriola" panose="04040605051002020D02" pitchFamily="82" charset="0"/>
                <a:cs typeface="Courier New" panose="02070309020205020404" pitchFamily="49" charset="0"/>
              </a:rPr>
              <a:t>Č</a:t>
            </a:r>
            <a:r>
              <a:rPr lang="hr-HR" dirty="0" smtClean="0">
                <a:latin typeface="Chiller" panose="04020404031007020602" pitchFamily="82" charset="0"/>
                <a:cs typeface="Courier New" panose="02070309020205020404" pitchFamily="49" charset="0"/>
              </a:rPr>
              <a:t>KE ROMANE</a:t>
            </a:r>
            <a:endParaRPr lang="hr-HR" dirty="0">
              <a:latin typeface="Chiller" panose="04020404031007020602" pitchFamily="82" charset="0"/>
              <a:cs typeface="Courier New" panose="02070309020205020404" pitchFamily="49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04" y="1576157"/>
            <a:ext cx="7400925" cy="4162425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67425" y="6038998"/>
            <a:ext cx="509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Nikolina </a:t>
            </a:r>
            <a:r>
              <a:rPr lang="hr-HR" dirty="0" err="1" smtClean="0"/>
              <a:t>Dolfić</a:t>
            </a:r>
            <a:r>
              <a:rPr lang="hr-HR" dirty="0" smtClean="0"/>
              <a:t> Tomić, stručna suradnica knjižničarka </a:t>
            </a:r>
          </a:p>
          <a:p>
            <a:r>
              <a:rPr lang="hr-HR" dirty="0" smtClean="0"/>
              <a:t>Mirjana </a:t>
            </a:r>
            <a:r>
              <a:rPr lang="hr-HR" dirty="0" err="1" smtClean="0"/>
              <a:t>Kamber</a:t>
            </a:r>
            <a:r>
              <a:rPr lang="hr-HR" dirty="0" smtClean="0"/>
              <a:t>, nastavnica povijesti i etike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910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1325563"/>
          </a:xfrm>
        </p:spPr>
        <p:txBody>
          <a:bodyPr>
            <a:normAutofit/>
          </a:bodyPr>
          <a:lstStyle/>
          <a:p>
            <a:r>
              <a:rPr lang="hr-HR" sz="2400" b="1" dirty="0">
                <a:latin typeface="+mn-lt"/>
                <a:ea typeface="+mn-ea"/>
                <a:cs typeface="+mn-cs"/>
              </a:rPr>
              <a:t>Pitanja za raspravu: </a:t>
            </a:r>
            <a:endParaRPr lang="hr-HR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„</a:t>
            </a:r>
            <a:r>
              <a:rPr lang="hr-HR" sz="2000" dirty="0" err="1" smtClean="0"/>
              <a:t>Irmina</a:t>
            </a:r>
            <a:r>
              <a:rPr lang="hr-HR" sz="2000" dirty="0" smtClean="0"/>
              <a:t>” </a:t>
            </a:r>
            <a:r>
              <a:rPr lang="hr-HR" sz="2000" dirty="0"/>
              <a:t>otvara uznemirujuća i bolna pitanja o ulozi običnih ljudi u zločinačkim režimima, njihovu izboru i sudioništvu: koliko su znali i zašto su ignorirali? </a:t>
            </a: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Što je uzrokovalo takav obrat u </a:t>
            </a:r>
            <a:r>
              <a:rPr lang="hr-HR" sz="2000" dirty="0" err="1" smtClean="0"/>
              <a:t>Irmininu</a:t>
            </a:r>
            <a:r>
              <a:rPr lang="hr-HR" sz="2000" dirty="0" smtClean="0"/>
              <a:t> </a:t>
            </a:r>
            <a:r>
              <a:rPr lang="hr-HR" sz="2000" dirty="0"/>
              <a:t>načinu razmišljanja? </a:t>
            </a: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Je li znala koga podržava i je li to bio njezin svjestan izbor?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420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1" y="640825"/>
            <a:ext cx="6211167" cy="1286054"/>
          </a:xfrm>
        </p:spPr>
      </p:pic>
      <p:pic>
        <p:nvPicPr>
          <p:cNvPr id="5" name="sPAwdkc6Pe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6746" y="2149565"/>
            <a:ext cx="4340896" cy="2441754"/>
          </a:xfrm>
          <a:prstGeom prst="rect">
            <a:avLst/>
          </a:prstGeom>
        </p:spPr>
      </p:pic>
      <p:pic>
        <p:nvPicPr>
          <p:cNvPr id="6" name="bH3Ef1WkQLs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522778" y="2156004"/>
            <a:ext cx="4329448" cy="243531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186802" y="4820444"/>
            <a:ext cx="300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vRIsak</a:t>
            </a:r>
            <a:r>
              <a:rPr lang="hr-HR" dirty="0" smtClean="0"/>
              <a:t> intervju – Barbara </a:t>
            </a:r>
            <a:r>
              <a:rPr lang="hr-HR" dirty="0" err="1" smtClean="0"/>
              <a:t>Yelin</a:t>
            </a:r>
            <a:endParaRPr lang="hr-HR" dirty="0" smtClean="0"/>
          </a:p>
          <a:p>
            <a:pPr algn="ctr"/>
            <a:r>
              <a:rPr lang="hr-HR" dirty="0" smtClean="0"/>
              <a:t>19:11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912230" y="4814005"/>
            <a:ext cx="3009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Comiczeichnerin</a:t>
            </a:r>
            <a:r>
              <a:rPr lang="hr-HR" dirty="0" smtClean="0"/>
              <a:t> Barbara </a:t>
            </a:r>
            <a:r>
              <a:rPr lang="hr-HR" dirty="0" err="1" smtClean="0"/>
              <a:t>Yelin</a:t>
            </a:r>
            <a:endParaRPr lang="hr-HR" dirty="0" smtClean="0"/>
          </a:p>
          <a:p>
            <a:pPr algn="ctr"/>
            <a:r>
              <a:rPr lang="hr-HR" dirty="0" smtClean="0"/>
              <a:t>4:32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01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10623"/>
          <a:stretch/>
        </p:blipFill>
        <p:spPr>
          <a:xfrm>
            <a:off x="7624292" y="624960"/>
            <a:ext cx="4137145" cy="5518262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304799" y="530062"/>
            <a:ext cx="7319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I Live: Three Stories Of Child Survivors Of The 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Holocaust</a:t>
            </a:r>
            <a:endParaRPr lang="hr-HR" sz="28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12124" y="1635617"/>
            <a:ext cx="543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Illustrated </a:t>
            </a:r>
            <a:r>
              <a:rPr lang="hr-HR" dirty="0" err="1" smtClean="0"/>
              <a:t>by</a:t>
            </a:r>
            <a:r>
              <a:rPr lang="hr-HR" dirty="0" smtClean="0"/>
              <a:t> Barbara </a:t>
            </a:r>
            <a:r>
              <a:rPr lang="hr-HR" dirty="0" err="1"/>
              <a:t>Yelin</a:t>
            </a:r>
            <a:r>
              <a:rPr lang="hr-HR" dirty="0" smtClean="0"/>
              <a:t>, </a:t>
            </a:r>
            <a:r>
              <a:rPr lang="hr-HR" dirty="0" err="1" smtClean="0"/>
              <a:t>Gilad</a:t>
            </a:r>
            <a:r>
              <a:rPr lang="hr-HR" dirty="0" smtClean="0"/>
              <a:t> </a:t>
            </a:r>
            <a:r>
              <a:rPr lang="hr-HR" dirty="0" err="1"/>
              <a:t>Seliktar</a:t>
            </a:r>
            <a:r>
              <a:rPr lang="hr-HR" dirty="0" smtClean="0"/>
              <a:t>, </a:t>
            </a:r>
            <a:r>
              <a:rPr lang="hr-HR" dirty="0" err="1" smtClean="0"/>
              <a:t>Miriam</a:t>
            </a:r>
            <a:r>
              <a:rPr lang="hr-HR" dirty="0" smtClean="0"/>
              <a:t> </a:t>
            </a:r>
            <a:r>
              <a:rPr lang="hr-HR" dirty="0" err="1"/>
              <a:t>Libicki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278927" y="6673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8461" y="2821390"/>
            <a:ext cx="7212168" cy="30117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dirty="0" smtClean="0"/>
              <a:t>„But I Live” sastoji </a:t>
            </a:r>
            <a:r>
              <a:rPr lang="hr-HR" altLang="sr-Latn-RS" dirty="0"/>
              <a:t>se od tri ilustrirane priče temeljene na iskustvima svakog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dirty="0"/>
              <a:t>od preživjelih tijekom i nakon </a:t>
            </a:r>
            <a:r>
              <a:rPr lang="hr-HR" altLang="sr-Latn-RS" dirty="0" smtClean="0"/>
              <a:t>Holokausta</a:t>
            </a:r>
            <a:r>
              <a:rPr lang="hr-HR" altLang="sr-Latn-RS" dirty="0"/>
              <a:t>. </a:t>
            </a:r>
            <a:endParaRPr lang="hr-HR" altLang="sr-Latn-R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dirty="0" smtClean="0"/>
              <a:t>David </a:t>
            </a:r>
            <a:r>
              <a:rPr lang="hr-HR" altLang="sr-Latn-RS" dirty="0" err="1"/>
              <a:t>Schaffer</a:t>
            </a:r>
            <a:r>
              <a:rPr lang="hr-HR" altLang="sr-Latn-RS" dirty="0"/>
              <a:t> i njegova obitelj </a:t>
            </a:r>
            <a:r>
              <a:rPr lang="hr-HR" altLang="sr-Latn-RS" dirty="0" smtClean="0"/>
              <a:t>preživjeli </a:t>
            </a:r>
            <a:r>
              <a:rPr lang="hr-HR" altLang="sr-Latn-RS" dirty="0"/>
              <a:t>su u Rumunjskoj zahvaljujući odbijanju </a:t>
            </a:r>
            <a:r>
              <a:rPr lang="hr-HR" altLang="sr-Latn-RS" dirty="0" smtClean="0"/>
              <a:t>poslušnosti </a:t>
            </a:r>
            <a:r>
              <a:rPr lang="hr-HR" altLang="sr-Latn-RS" dirty="0"/>
              <a:t>nacističkim suradnicima.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dirty="0" smtClean="0"/>
              <a:t>U </a:t>
            </a:r>
            <a:r>
              <a:rPr lang="hr-HR" altLang="sr-Latn-RS" dirty="0"/>
              <a:t>Nizozemskoj su braća Nico i </a:t>
            </a:r>
            <a:r>
              <a:rPr lang="hr-HR" altLang="sr-Latn-RS" dirty="0" err="1"/>
              <a:t>Rolf</a:t>
            </a:r>
            <a:r>
              <a:rPr lang="hr-HR" altLang="sr-Latn-RS" dirty="0"/>
              <a:t> Kamp bili odvojeni od svojih roditelja i skriveni </a:t>
            </a:r>
            <a:r>
              <a:rPr lang="hr-HR" altLang="sr-Latn-RS" dirty="0" smtClean="0"/>
              <a:t>od strane </a:t>
            </a:r>
            <a:r>
              <a:rPr lang="hr-HR" altLang="sr-Latn-RS" dirty="0"/>
              <a:t>nizozemskog otpora na trinaest različitih mjesta. </a:t>
            </a:r>
            <a:endParaRPr lang="hr-HR" altLang="sr-Latn-R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dirty="0" smtClean="0"/>
              <a:t>Kroz </a:t>
            </a:r>
            <a:r>
              <a:rPr lang="hr-HR" altLang="sr-Latn-RS" dirty="0"/>
              <a:t>priču </a:t>
            </a:r>
            <a:r>
              <a:rPr lang="hr-HR" altLang="sr-Latn-RS" dirty="0" err="1"/>
              <a:t>Emmie</a:t>
            </a:r>
            <a:r>
              <a:rPr lang="hr-HR" altLang="sr-Latn-RS" dirty="0"/>
              <a:t> </a:t>
            </a:r>
            <a:r>
              <a:rPr lang="hr-HR" altLang="sr-Latn-RS" dirty="0" err="1"/>
              <a:t>Arbel</a:t>
            </a:r>
            <a:r>
              <a:rPr lang="hr-HR" altLang="sr-Latn-RS" dirty="0"/>
              <a:t>, </a:t>
            </a:r>
            <a:r>
              <a:rPr lang="hr-HR" altLang="sr-Latn-RS" dirty="0" smtClean="0"/>
              <a:t>djeteta </a:t>
            </a:r>
            <a:r>
              <a:rPr lang="hr-HR" altLang="sr-Latn-RS" dirty="0"/>
              <a:t>koje je preživjelo koncentracijske logore </a:t>
            </a:r>
            <a:endParaRPr lang="hr-HR" altLang="sr-Latn-R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dirty="0" err="1" smtClean="0"/>
              <a:t>Ravensbrück</a:t>
            </a:r>
            <a:r>
              <a:rPr lang="hr-HR" altLang="sr-Latn-RS" dirty="0" smtClean="0"/>
              <a:t> </a:t>
            </a:r>
            <a:r>
              <a:rPr lang="hr-HR" altLang="sr-Latn-RS" dirty="0"/>
              <a:t>i </a:t>
            </a:r>
            <a:r>
              <a:rPr lang="hr-HR" altLang="sr-Latn-RS" dirty="0" err="1"/>
              <a:t>Bergen-Belsen</a:t>
            </a:r>
            <a:r>
              <a:rPr lang="hr-HR" altLang="sr-Latn-RS" dirty="0"/>
              <a:t>, </a:t>
            </a:r>
            <a:r>
              <a:rPr lang="hr-HR" altLang="sr-Latn-RS" dirty="0" smtClean="0"/>
              <a:t>vidimo </a:t>
            </a:r>
            <a:r>
              <a:rPr lang="hr-HR" altLang="sr-Latn-RS" dirty="0"/>
              <a:t>životnu traumu koju je nanio holokaust. 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 b="16314"/>
          <a:stretch/>
        </p:blipFill>
        <p:spPr>
          <a:xfrm>
            <a:off x="412124" y="6002171"/>
            <a:ext cx="7087589" cy="5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1" y="0"/>
            <a:ext cx="5121733" cy="68580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5765442" y="14020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dirty="0" smtClean="0"/>
              <a:t>„But I Live” uključuje </a:t>
            </a:r>
            <a:r>
              <a:rPr lang="hr-HR" altLang="sr-Latn-RS" dirty="0"/>
              <a:t>povijesne eseje, ilustrirani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dirty="0" err="1"/>
              <a:t>postskriptum</a:t>
            </a:r>
            <a:r>
              <a:rPr lang="hr-HR" altLang="sr-Latn-RS" dirty="0"/>
              <a:t> umjetnika i osobne riječi svakog od preživjelih. Dok se </a:t>
            </a:r>
            <a:r>
              <a:rPr lang="hr-HR" altLang="sr-Latn-RS" dirty="0" smtClean="0"/>
              <a:t>približavamo eri bez </a:t>
            </a:r>
            <a:r>
              <a:rPr lang="hr-HR" altLang="sr-Latn-RS" dirty="0"/>
              <a:t>živih preživjelih </a:t>
            </a:r>
            <a:r>
              <a:rPr lang="hr-HR" altLang="sr-Latn-RS" dirty="0" smtClean="0"/>
              <a:t>osoba Holokausta</a:t>
            </a:r>
            <a:r>
              <a:rPr lang="hr-HR" altLang="sr-Latn-RS" dirty="0"/>
              <a:t>, ove ilustrirane priče djeluju </a:t>
            </a:r>
            <a:r>
              <a:rPr lang="hr-HR" altLang="sr-Latn-RS" dirty="0" smtClean="0"/>
              <a:t>kao fizičko </a:t>
            </a:r>
            <a:r>
              <a:rPr lang="hr-HR" altLang="sr-Latn-RS" dirty="0"/>
              <a:t>utjelovljenje sjećanja i pomažu u stvaranju nove arhive za buduće čitatelje. </a:t>
            </a:r>
            <a:endParaRPr lang="hr-HR" altLang="sr-Latn-RS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dirty="0"/>
              <a:t>Pretvarajući ova svjedočanstva u grafičke romane, </a:t>
            </a:r>
            <a:endParaRPr lang="hr-HR" altLang="sr-Latn-RS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dirty="0" smtClean="0"/>
              <a:t>„But I Live” nastoji </a:t>
            </a:r>
            <a:r>
              <a:rPr lang="hr-HR" altLang="sr-Latn-RS" dirty="0"/>
              <a:t>nove generacije </a:t>
            </a:r>
            <a:r>
              <a:rPr lang="hr-HR" altLang="sr-Latn-RS" dirty="0" smtClean="0"/>
              <a:t>poučiti </a:t>
            </a:r>
            <a:r>
              <a:rPr lang="hr-HR" altLang="sr-Latn-RS" dirty="0"/>
              <a:t>o rasizmu, antisemitizmu, ljudskim pravima i socijalnoj pravdi.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1797"/>
          <a:stretch/>
        </p:blipFill>
        <p:spPr>
          <a:xfrm flipH="1">
            <a:off x="10852494" y="2811574"/>
            <a:ext cx="1189252" cy="147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0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0"/>
            <a:ext cx="5114094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32" y="0"/>
            <a:ext cx="5035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EstGzxh51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7104" y="1705243"/>
            <a:ext cx="4572000" cy="2571750"/>
          </a:xfrm>
          <a:prstGeom prst="rect">
            <a:avLst/>
          </a:prstGeom>
        </p:spPr>
      </p:pic>
      <p:pic>
        <p:nvPicPr>
          <p:cNvPr id="5" name="VyYmvC0SJis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20625" y="1705243"/>
            <a:ext cx="4572000" cy="257175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901521" y="4393722"/>
            <a:ext cx="5061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But I live </a:t>
            </a:r>
            <a:endParaRPr lang="hr-HR" dirty="0" smtClean="0"/>
          </a:p>
          <a:p>
            <a:pPr algn="ctr"/>
            <a:r>
              <a:rPr lang="en-US" dirty="0" smtClean="0"/>
              <a:t>(</a:t>
            </a:r>
            <a:r>
              <a:rPr lang="en-US" dirty="0"/>
              <a:t>A Film about Emmie </a:t>
            </a:r>
            <a:r>
              <a:rPr lang="en-US" dirty="0" err="1"/>
              <a:t>Arbel</a:t>
            </a:r>
            <a:r>
              <a:rPr lang="en-US" dirty="0"/>
              <a:t> and Barbara </a:t>
            </a:r>
            <a:r>
              <a:rPr lang="en-US" dirty="0" err="1"/>
              <a:t>Yelin</a:t>
            </a:r>
            <a:r>
              <a:rPr lang="en-US" dirty="0" smtClean="0"/>
              <a:t>)</a:t>
            </a:r>
            <a:endParaRPr lang="hr-HR" dirty="0" smtClean="0"/>
          </a:p>
          <a:p>
            <a:pPr algn="ctr"/>
            <a:r>
              <a:rPr lang="hr-HR" dirty="0" smtClean="0"/>
              <a:t>9:29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Pravokutnik 2"/>
          <p:cNvSpPr/>
          <p:nvPr/>
        </p:nvSpPr>
        <p:spPr>
          <a:xfrm>
            <a:off x="6720625" y="4392580"/>
            <a:ext cx="4632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Reflections with Emmie </a:t>
            </a:r>
            <a:r>
              <a:rPr lang="en-US" dirty="0" err="1"/>
              <a:t>Arbel</a:t>
            </a:r>
            <a:r>
              <a:rPr lang="en-US" dirty="0"/>
              <a:t> and Barbara </a:t>
            </a:r>
            <a:r>
              <a:rPr lang="en-US" dirty="0" err="1" smtClean="0"/>
              <a:t>Yelin</a:t>
            </a:r>
            <a:endParaRPr lang="hr-HR" dirty="0" smtClean="0"/>
          </a:p>
          <a:p>
            <a:pPr algn="ctr"/>
            <a:r>
              <a:rPr lang="hr-HR" dirty="0" smtClean="0"/>
              <a:t>4:38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 b="16314"/>
          <a:stretch/>
        </p:blipFill>
        <p:spPr>
          <a:xfrm rot="5400000">
            <a:off x="8255399" y="3292656"/>
            <a:ext cx="7087589" cy="5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Pitanja za raspravu: 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 smtClean="0"/>
              <a:t>„But I Live” govori o preživljavanju Holokausta. Može li se živjeti nakon svjedočenja takvim strahotama? </a:t>
            </a:r>
          </a:p>
          <a:p>
            <a:r>
              <a:rPr lang="hr-HR" sz="2000" dirty="0" smtClean="0"/>
              <a:t>Kako Nijemci, a kako Židovi i ostale skupine ljudi koje su preživjele Holokaust, žive s tim sjećanjima i iskustvima?</a:t>
            </a:r>
          </a:p>
          <a:p>
            <a:r>
              <a:rPr lang="hr-HR" sz="2000" dirty="0" smtClean="0"/>
              <a:t>Kako ta životna iskustva utječu na buduće naraštaje, nove generacije, odnosno potomke tih ljudi?</a:t>
            </a:r>
            <a:endParaRPr lang="hr-HR" sz="2000" dirty="0"/>
          </a:p>
          <a:p>
            <a:pPr marL="0" indent="0">
              <a:buNone/>
            </a:pPr>
            <a:endParaRPr lang="hr-HR" dirty="0" smtClean="0"/>
          </a:p>
          <a:p>
            <a:r>
              <a:rPr lang="hr-HR" sz="2000" dirty="0"/>
              <a:t>Zašto Barbara </a:t>
            </a:r>
            <a:r>
              <a:rPr lang="hr-HR" sz="2000" dirty="0" err="1"/>
              <a:t>Yelin</a:t>
            </a:r>
            <a:r>
              <a:rPr lang="hr-HR" sz="2000" dirty="0"/>
              <a:t> odabire napisati priču o Židovki koja je preživjela Holokaust, nakon što je napisala priču o svojoj baki </a:t>
            </a:r>
            <a:r>
              <a:rPr lang="hr-HR" sz="2000" dirty="0" smtClean="0"/>
              <a:t>Njemici </a:t>
            </a:r>
            <a:r>
              <a:rPr lang="hr-HR" sz="2000" dirty="0"/>
              <a:t>koja je proživjela </a:t>
            </a:r>
            <a:r>
              <a:rPr lang="hr-HR" sz="2000" dirty="0" smtClean="0"/>
              <a:t>iste događaje, ali iz drugačije pozicije? </a:t>
            </a:r>
          </a:p>
          <a:p>
            <a:pPr marL="0" indent="0">
              <a:buNone/>
            </a:pPr>
            <a:endParaRPr lang="hr-HR" sz="2000" dirty="0" smtClean="0"/>
          </a:p>
          <a:p>
            <a:r>
              <a:rPr lang="hr-HR" sz="2000" dirty="0" smtClean="0"/>
              <a:t>Otkupljuju </a:t>
            </a:r>
            <a:r>
              <a:rPr lang="hr-HR" sz="2000" dirty="0"/>
              <a:t>li </a:t>
            </a:r>
            <a:r>
              <a:rPr lang="hr-HR" sz="2000" dirty="0" smtClean="0"/>
              <a:t>današnje generacije Nijemaca grijehe svojih predaka, </a:t>
            </a:r>
            <a:r>
              <a:rPr lang="hr-HR" sz="2000" dirty="0"/>
              <a:t>žive li sa stigmom?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53520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KbsRm2swp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71363" y="1748710"/>
            <a:ext cx="4572000" cy="257175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83335" y="515155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Za one koji žele znati više:</a:t>
            </a:r>
            <a:endParaRPr lang="hr-HR" b="1" dirty="0"/>
          </a:p>
        </p:txBody>
      </p:sp>
      <p:sp>
        <p:nvSpPr>
          <p:cNvPr id="6" name="Pravokutnik 5"/>
          <p:cNvSpPr/>
          <p:nvPr/>
        </p:nvSpPr>
        <p:spPr>
          <a:xfrm>
            <a:off x="2933741" y="45353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HMD Talk by Barbara </a:t>
            </a:r>
            <a:r>
              <a:rPr lang="en-US" dirty="0" err="1"/>
              <a:t>Yelin</a:t>
            </a:r>
            <a:r>
              <a:rPr lang="en-US" dirty="0"/>
              <a:t>: “But I Live” Emmie </a:t>
            </a:r>
            <a:r>
              <a:rPr lang="en-US" dirty="0" err="1"/>
              <a:t>Arbel’s</a:t>
            </a:r>
            <a:r>
              <a:rPr lang="en-US" dirty="0"/>
              <a:t> Illustrated Story of the Fragility of </a:t>
            </a:r>
            <a:r>
              <a:rPr lang="en-US" dirty="0" smtClean="0"/>
              <a:t>Freedom</a:t>
            </a:r>
            <a:endParaRPr lang="hr-HR" dirty="0" smtClean="0"/>
          </a:p>
          <a:p>
            <a:pPr algn="ctr"/>
            <a:r>
              <a:rPr lang="hr-HR" dirty="0" smtClean="0"/>
              <a:t>1:03:50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 b="16314"/>
          <a:stretch/>
        </p:blipFill>
        <p:spPr>
          <a:xfrm>
            <a:off x="2745389" y="6262446"/>
            <a:ext cx="7087589" cy="5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7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9259" y="29303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16" y="1194215"/>
            <a:ext cx="8221222" cy="52680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1797" t="13606" b="26232"/>
          <a:stretch/>
        </p:blipFill>
        <p:spPr>
          <a:xfrm>
            <a:off x="3181082" y="206061"/>
            <a:ext cx="1116065" cy="8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42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9" y="344617"/>
            <a:ext cx="3643648" cy="486062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5" y="5486209"/>
            <a:ext cx="3743847" cy="137179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687910" y="690694"/>
            <a:ext cx="6761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Barbara </a:t>
            </a:r>
            <a:r>
              <a:rPr lang="hr-HR" dirty="0" err="1"/>
              <a:t>Yelin</a:t>
            </a:r>
            <a:r>
              <a:rPr lang="hr-HR" dirty="0"/>
              <a:t> rođena je u Münchenu 1977. godine. </a:t>
            </a:r>
            <a:endParaRPr lang="hr-HR" dirty="0" smtClean="0"/>
          </a:p>
          <a:p>
            <a:r>
              <a:rPr lang="hr-HR" dirty="0" smtClean="0"/>
              <a:t>Završila </a:t>
            </a:r>
            <a:r>
              <a:rPr lang="hr-HR" dirty="0"/>
              <a:t>je studij primijenjenih </a:t>
            </a:r>
            <a:r>
              <a:rPr lang="hr-HR" dirty="0" smtClean="0"/>
              <a:t>umjetnosti </a:t>
            </a:r>
            <a:r>
              <a:rPr lang="hr-HR" dirty="0"/>
              <a:t>na Sveučilištu u Hamburgu. Svoje prve stripove objavila je u Francuskoj. </a:t>
            </a:r>
            <a:r>
              <a:rPr lang="hr-HR" dirty="0" smtClean="0"/>
              <a:t>U </a:t>
            </a:r>
            <a:r>
              <a:rPr lang="hr-HR" dirty="0"/>
              <a:t>domovini je postala poznata 2010. godine, nakon objavljivanja grafičkog romana </a:t>
            </a:r>
            <a:r>
              <a:rPr lang="hr-HR" b="1" dirty="0" err="1"/>
              <a:t>Gift</a:t>
            </a:r>
            <a:r>
              <a:rPr lang="hr-HR" dirty="0"/>
              <a:t>. </a:t>
            </a:r>
          </a:p>
          <a:p>
            <a:r>
              <a:rPr lang="hr-HR" dirty="0"/>
              <a:t>Njezin grafički roman </a:t>
            </a:r>
            <a:r>
              <a:rPr lang="hr-HR" b="1" dirty="0" err="1"/>
              <a:t>Irmina</a:t>
            </a:r>
            <a:r>
              <a:rPr lang="hr-HR" dirty="0"/>
              <a:t> objavljen je 2014. istodobno u Francuskoj i </a:t>
            </a:r>
            <a:r>
              <a:rPr lang="hr-HR" dirty="0" smtClean="0"/>
              <a:t>Njemačkoj. U </a:t>
            </a:r>
            <a:r>
              <a:rPr lang="hr-HR" dirty="0"/>
              <a:t>suradnji s piscem </a:t>
            </a:r>
            <a:r>
              <a:rPr lang="hr-HR" dirty="0" err="1"/>
              <a:t>Thomasom</a:t>
            </a:r>
            <a:r>
              <a:rPr lang="hr-HR" dirty="0"/>
              <a:t> von </a:t>
            </a:r>
            <a:r>
              <a:rPr lang="hr-HR" dirty="0" err="1"/>
              <a:t>Steinaeckerom</a:t>
            </a:r>
            <a:r>
              <a:rPr lang="hr-HR" dirty="0"/>
              <a:t> 2017. </a:t>
            </a:r>
            <a:r>
              <a:rPr lang="hr-HR" dirty="0" smtClean="0"/>
              <a:t>godine </a:t>
            </a:r>
            <a:r>
              <a:rPr lang="hr-HR" dirty="0"/>
              <a:t>objavila je grafički roman </a:t>
            </a:r>
            <a:r>
              <a:rPr lang="hr-HR" b="1" dirty="0"/>
              <a:t>Ljeto njezina života</a:t>
            </a:r>
            <a:r>
              <a:rPr lang="hr-HR" dirty="0"/>
              <a:t>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 </a:t>
            </a:r>
            <a:r>
              <a:rPr lang="hr-HR" dirty="0"/>
              <a:t>svoj rad primila je brojne nagrade: </a:t>
            </a:r>
            <a:endParaRPr lang="hr-HR" dirty="0" smtClean="0"/>
          </a:p>
          <a:p>
            <a:r>
              <a:rPr lang="hr-HR" dirty="0" smtClean="0"/>
              <a:t>2015</a:t>
            </a:r>
            <a:r>
              <a:rPr lang="hr-HR" dirty="0"/>
              <a:t>. </a:t>
            </a:r>
            <a:r>
              <a:rPr lang="hr-HR" dirty="0" smtClean="0"/>
              <a:t>Bavarsku </a:t>
            </a:r>
            <a:r>
              <a:rPr lang="hr-HR" dirty="0"/>
              <a:t>umjetničku nagradu za književnost i nagradu PENG za najbolji njemački grafički roman (</a:t>
            </a:r>
            <a:r>
              <a:rPr lang="hr-HR" dirty="0" err="1"/>
              <a:t>Irmina</a:t>
            </a:r>
            <a:r>
              <a:rPr lang="hr-HR" dirty="0"/>
              <a:t>), </a:t>
            </a:r>
            <a:r>
              <a:rPr lang="hr-HR" dirty="0" smtClean="0"/>
              <a:t>2016</a:t>
            </a:r>
            <a:r>
              <a:rPr lang="hr-HR" dirty="0"/>
              <a:t>. nagradu Max i </a:t>
            </a:r>
            <a:r>
              <a:rPr lang="hr-HR" dirty="0" err="1"/>
              <a:t>Moritz</a:t>
            </a:r>
            <a:r>
              <a:rPr lang="hr-HR" dirty="0"/>
              <a:t> za najboljeg strip-crtača njemačkoga govornog područja, iste je godine na </a:t>
            </a:r>
            <a:r>
              <a:rPr lang="hr-HR" dirty="0" smtClean="0"/>
              <a:t>Međunarodnom </a:t>
            </a:r>
            <a:r>
              <a:rPr lang="hr-HR" dirty="0"/>
              <a:t>salonu stripa u </a:t>
            </a:r>
            <a:r>
              <a:rPr lang="hr-HR" dirty="0" err="1"/>
              <a:t>Erlangenu</a:t>
            </a:r>
            <a:r>
              <a:rPr lang="hr-HR" dirty="0"/>
              <a:t> proglašena „najboljom strip-umjetnicom </a:t>
            </a:r>
            <a:r>
              <a:rPr lang="hr-HR" dirty="0" smtClean="0"/>
              <a:t>njemačkoga govornoga </a:t>
            </a:r>
            <a:r>
              <a:rPr lang="hr-HR" dirty="0"/>
              <a:t>područja“, 2018. primila je </a:t>
            </a:r>
            <a:r>
              <a:rPr lang="hr-HR" dirty="0" smtClean="0"/>
              <a:t>nagradu </a:t>
            </a:r>
            <a:r>
              <a:rPr lang="hr-HR" dirty="0"/>
              <a:t>Rudolph-</a:t>
            </a:r>
            <a:r>
              <a:rPr lang="hr-HR" dirty="0" err="1"/>
              <a:t>Dirks</a:t>
            </a:r>
            <a:r>
              <a:rPr lang="hr-HR" dirty="0"/>
              <a:t> za najbolji grafički roman (Ljeto njezina života), a </a:t>
            </a:r>
            <a:r>
              <a:rPr lang="hr-HR" dirty="0" smtClean="0"/>
              <a:t>2021</a:t>
            </a:r>
            <a:r>
              <a:rPr lang="hr-HR" dirty="0"/>
              <a:t>. nagradu Ernst </a:t>
            </a:r>
            <a:r>
              <a:rPr lang="hr-HR" dirty="0" err="1"/>
              <a:t>Hoferichter</a:t>
            </a:r>
            <a:r>
              <a:rPr lang="hr-HR" dirty="0"/>
              <a:t> za književnost. </a:t>
            </a:r>
            <a:endParaRPr lang="hr-HR" dirty="0" smtClean="0"/>
          </a:p>
          <a:p>
            <a:r>
              <a:rPr lang="hr-HR" dirty="0" smtClean="0"/>
              <a:t>Živi </a:t>
            </a:r>
            <a:r>
              <a:rPr lang="hr-HR" dirty="0"/>
              <a:t>i radi u Münchenu.</a:t>
            </a:r>
          </a:p>
        </p:txBody>
      </p:sp>
    </p:spTree>
    <p:extLst>
      <p:ext uri="{BB962C8B-B14F-4D97-AF65-F5344CB8AC3E}">
        <p14:creationId xmlns:p14="http://schemas.microsoft.com/office/powerpoint/2010/main" val="343530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6" y="656822"/>
            <a:ext cx="4582566" cy="55420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01" y="1876904"/>
            <a:ext cx="6982799" cy="2743583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7161913" y="5163286"/>
            <a:ext cx="335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4"/>
              </a:rPr>
              <a:t>https://www.vbz.hr/book/irmina/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029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80551" y="1079742"/>
            <a:ext cx="10515600" cy="435133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“Obiteljska priča osnova je ovog stripa koji postaje </a:t>
            </a:r>
            <a:endParaRPr lang="hr-HR" sz="1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 smtClean="0"/>
              <a:t>knjiga </a:t>
            </a:r>
            <a:r>
              <a:rPr lang="hr-HR" sz="1800" b="1" dirty="0"/>
              <a:t>o jednoj osobnoj, ali i općoj političkoj sudbini: </a:t>
            </a:r>
            <a:endParaRPr lang="hr-HR" sz="18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 smtClean="0"/>
              <a:t>ovaj </a:t>
            </a:r>
            <a:r>
              <a:rPr lang="hr-HR" sz="1800" b="1" dirty="0"/>
              <a:t>je strip remek-djelo</a:t>
            </a:r>
            <a:r>
              <a:rPr lang="hr-HR" sz="1800" b="1" dirty="0" smtClean="0"/>
              <a:t>.”</a:t>
            </a:r>
          </a:p>
          <a:p>
            <a:pPr marL="0" indent="0">
              <a:spcBef>
                <a:spcPts val="600"/>
              </a:spcBef>
              <a:buNone/>
            </a:pPr>
            <a:endParaRPr lang="hr-HR" sz="1800" b="1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  – </a:t>
            </a:r>
            <a:r>
              <a:rPr lang="hr-HR" sz="1800" b="1" dirty="0" err="1"/>
              <a:t>Frankfurter</a:t>
            </a:r>
            <a:r>
              <a:rPr lang="hr-HR" sz="1800" b="1" dirty="0"/>
              <a:t> </a:t>
            </a:r>
            <a:r>
              <a:rPr lang="hr-HR" sz="1800" b="1" dirty="0" err="1"/>
              <a:t>Allgemeine</a:t>
            </a:r>
            <a:r>
              <a:rPr lang="hr-HR" sz="1800" b="1" dirty="0"/>
              <a:t> </a:t>
            </a:r>
            <a:r>
              <a:rPr lang="hr-HR" sz="1800" b="1" dirty="0" err="1"/>
              <a:t>Zeitung</a:t>
            </a:r>
            <a:endParaRPr lang="hr-HR" sz="1800" b="1" dirty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3145" r="77871" b="3864"/>
          <a:stretch/>
        </p:blipFill>
        <p:spPr>
          <a:xfrm>
            <a:off x="810902" y="3405809"/>
            <a:ext cx="1007165" cy="255128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007048" y="3765813"/>
            <a:ext cx="500206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b="1" dirty="0"/>
              <a:t>“Barbara </a:t>
            </a:r>
            <a:r>
              <a:rPr lang="hr-HR" b="1" dirty="0" err="1"/>
              <a:t>Yelin</a:t>
            </a:r>
            <a:r>
              <a:rPr lang="hr-HR" b="1" dirty="0"/>
              <a:t> u </a:t>
            </a:r>
            <a:r>
              <a:rPr lang="hr-HR" b="1" dirty="0" err="1"/>
              <a:t>Irmini</a:t>
            </a:r>
            <a:r>
              <a:rPr lang="hr-HR" b="1" dirty="0"/>
              <a:t> iznosi priču koja u svakom </a:t>
            </a:r>
            <a:r>
              <a:rPr lang="hr-HR" b="1" dirty="0" smtClean="0"/>
              <a:t>  pogledu </a:t>
            </a:r>
            <a:r>
              <a:rPr lang="hr-HR" b="1" dirty="0"/>
              <a:t>zadovoljava i najviše zahtjeve – </a:t>
            </a:r>
            <a:endParaRPr lang="hr-HR" b="1" dirty="0" smtClean="0"/>
          </a:p>
          <a:p>
            <a:pPr>
              <a:spcBef>
                <a:spcPts val="600"/>
              </a:spcBef>
            </a:pPr>
            <a:r>
              <a:rPr lang="hr-HR" b="1" dirty="0" smtClean="0"/>
              <a:t>pripovjedački</a:t>
            </a:r>
            <a:r>
              <a:rPr lang="hr-HR" b="1" dirty="0"/>
              <a:t>, crtački, umjetnički i politički.”</a:t>
            </a:r>
          </a:p>
          <a:p>
            <a:r>
              <a:rPr lang="hr-HR" b="1" dirty="0"/>
              <a:t> </a:t>
            </a:r>
            <a:endParaRPr lang="hr-HR" b="1" dirty="0" smtClean="0"/>
          </a:p>
          <a:p>
            <a:r>
              <a:rPr lang="hr-HR" b="1" dirty="0" smtClean="0"/>
              <a:t>–</a:t>
            </a:r>
            <a:r>
              <a:rPr lang="hr-HR" b="1" dirty="0"/>
              <a:t> </a:t>
            </a:r>
            <a:r>
              <a:rPr lang="hr-HR" b="1" dirty="0" err="1"/>
              <a:t>Frankfurter</a:t>
            </a:r>
            <a:r>
              <a:rPr lang="hr-HR" b="1" dirty="0"/>
              <a:t> </a:t>
            </a:r>
            <a:r>
              <a:rPr lang="hr-HR" b="1" dirty="0" err="1"/>
              <a:t>Rundschau</a:t>
            </a:r>
            <a:endParaRPr lang="hr-HR" b="1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77402"/>
          <a:stretch/>
        </p:blipFill>
        <p:spPr>
          <a:xfrm flipH="1">
            <a:off x="10792577" y="494962"/>
            <a:ext cx="1083252" cy="27435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"/>
          <a:stretch/>
        </p:blipFill>
        <p:spPr>
          <a:xfrm>
            <a:off x="7108003" y="3755126"/>
            <a:ext cx="5225664" cy="2463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59705"/>
          <a:stretch/>
        </p:blipFill>
        <p:spPr>
          <a:xfrm>
            <a:off x="442641" y="494962"/>
            <a:ext cx="5009263" cy="24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6" y="38894"/>
            <a:ext cx="11178862" cy="68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7601" r="7222" b="7939"/>
          <a:stretch/>
        </p:blipFill>
        <p:spPr>
          <a:xfrm>
            <a:off x="6065949" y="283334"/>
            <a:ext cx="5512158" cy="64394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3192" r="4453" b="7747"/>
          <a:stretch/>
        </p:blipFill>
        <p:spPr>
          <a:xfrm>
            <a:off x="528034" y="115910"/>
            <a:ext cx="5306096" cy="66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8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3805" y="1342718"/>
            <a:ext cx="10515600" cy="5867870"/>
          </a:xfrm>
        </p:spPr>
        <p:txBody>
          <a:bodyPr>
            <a:normAutofit/>
          </a:bodyPr>
          <a:lstStyle/>
          <a:p>
            <a:r>
              <a:rPr lang="hr-HR" sz="1900" dirty="0"/>
              <a:t>Grafički roman „</a:t>
            </a:r>
            <a:r>
              <a:rPr lang="hr-HR" sz="1900" dirty="0" err="1"/>
              <a:t>Irmina</a:t>
            </a:r>
            <a:r>
              <a:rPr lang="hr-HR" sz="1900" dirty="0"/>
              <a:t>“, koji se temelji na biografiji autoričine bake, priča je o mladoj ženi i njezinoj postupnoj kapitulaciji pred nacističkom </a:t>
            </a:r>
            <a:r>
              <a:rPr lang="hr-HR" sz="1900" dirty="0" smtClean="0"/>
              <a:t>ideologijom.</a:t>
            </a:r>
          </a:p>
          <a:p>
            <a:pPr marL="0" indent="0">
              <a:buNone/>
            </a:pPr>
            <a:endParaRPr lang="hr-HR" sz="1900" dirty="0"/>
          </a:p>
          <a:p>
            <a:r>
              <a:rPr lang="hr-HR" sz="1900" dirty="0"/>
              <a:t>Sredinom 1930-ih, ambiciozna Njemica </a:t>
            </a:r>
            <a:r>
              <a:rPr lang="hr-HR" sz="1900" dirty="0" err="1"/>
              <a:t>Irmina</a:t>
            </a:r>
            <a:r>
              <a:rPr lang="hr-HR" sz="1900" dirty="0"/>
              <a:t>, djevojka sa stavom i idealima, seli se u London. Ondje upoznaje </a:t>
            </a:r>
            <a:r>
              <a:rPr lang="hr-HR" sz="1900" b="1" dirty="0" err="1"/>
              <a:t>Howarda</a:t>
            </a:r>
            <a:r>
              <a:rPr lang="hr-HR" sz="1900" b="1" dirty="0"/>
              <a:t> s Barbadosa, jednog od prvih crnih studenata na </a:t>
            </a:r>
            <a:r>
              <a:rPr lang="hr-HR" sz="1900" b="1" dirty="0" err="1"/>
              <a:t>Oxfordu</a:t>
            </a:r>
            <a:r>
              <a:rPr lang="hr-HR" sz="1900" b="1" dirty="0"/>
              <a:t> </a:t>
            </a:r>
            <a:r>
              <a:rPr lang="hr-HR" sz="1900" dirty="0"/>
              <a:t>i između njih rađa se ljubav. Ta veza naglo se prekida kad je </a:t>
            </a:r>
            <a:r>
              <a:rPr lang="hr-HR" sz="1900" dirty="0" err="1"/>
              <a:t>Irmina</a:t>
            </a:r>
            <a:r>
              <a:rPr lang="hr-HR" sz="1900" dirty="0"/>
              <a:t> prisiljena vratiti se u Hitlerovu Njemačku. Ondje pronalazi posao u Ministarstvu rata i nada se povratku u Englesku. No, pisma koja šalje </a:t>
            </a:r>
            <a:r>
              <a:rPr lang="hr-HR" sz="1900" dirty="0" err="1"/>
              <a:t>Howardu</a:t>
            </a:r>
            <a:r>
              <a:rPr lang="hr-HR" sz="1900" dirty="0"/>
              <a:t> vraćaju joj se i </a:t>
            </a:r>
            <a:r>
              <a:rPr lang="hr-HR" sz="1900" dirty="0" err="1"/>
              <a:t>Irmina</a:t>
            </a:r>
            <a:r>
              <a:rPr lang="hr-HR" sz="1900" dirty="0"/>
              <a:t> se naposljetku udaje za simpatizera nacizma. Oboje ignoriraju ono što se događa u Njemačkoj i šutke prihvaćaju nacistički režim…</a:t>
            </a:r>
          </a:p>
          <a:p>
            <a:pPr marL="0" indent="0">
              <a:buNone/>
            </a:pPr>
            <a:endParaRPr lang="hr-HR" sz="1900" b="1" dirty="0"/>
          </a:p>
          <a:p>
            <a:r>
              <a:rPr lang="hr-HR" sz="1900" dirty="0"/>
              <a:t>„</a:t>
            </a:r>
            <a:r>
              <a:rPr lang="hr-HR" sz="1900" dirty="0" err="1"/>
              <a:t>Irmina</a:t>
            </a:r>
            <a:r>
              <a:rPr lang="hr-HR" sz="1900" dirty="0"/>
              <a:t>“ je važan grafički roman i pravovremeni podsjetnik na sve opasnosti, nekada i danas, takvog izbora, šutnje i pasivnosti.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6" b="16314"/>
          <a:stretch/>
        </p:blipFill>
        <p:spPr>
          <a:xfrm>
            <a:off x="2487811" y="183618"/>
            <a:ext cx="7087589" cy="5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7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8" y="334850"/>
            <a:ext cx="10315976" cy="62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5502" r="9009" b="8642"/>
          <a:stretch/>
        </p:blipFill>
        <p:spPr>
          <a:xfrm>
            <a:off x="257577" y="245891"/>
            <a:ext cx="5353294" cy="648710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4620" r="5317" b="7305"/>
          <a:stretch/>
        </p:blipFill>
        <p:spPr>
          <a:xfrm>
            <a:off x="6065950" y="267866"/>
            <a:ext cx="5486400" cy="64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774</Words>
  <Application>Microsoft Office PowerPoint</Application>
  <PresentationFormat>Široki zaslon</PresentationFormat>
  <Paragraphs>68</Paragraphs>
  <Slides>18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Chiller</vt:lpstr>
      <vt:lpstr>Courier New</vt:lpstr>
      <vt:lpstr>Gabriola</vt:lpstr>
      <vt:lpstr>Times New Roman</vt:lpstr>
      <vt:lpstr>Tema sustava Office</vt:lpstr>
      <vt:lpstr>PRIKAZ HOLOKAUSTA KROZ GRAFIČKE ROMANE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Pitanja za raspravu: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Pitanja za raspravu: 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18</cp:revision>
  <dcterms:created xsi:type="dcterms:W3CDTF">2024-01-22T13:55:40Z</dcterms:created>
  <dcterms:modified xsi:type="dcterms:W3CDTF">2024-01-26T10:29:49Z</dcterms:modified>
</cp:coreProperties>
</file>