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75" r:id="rId14"/>
    <p:sldId id="274" r:id="rId15"/>
    <p:sldId id="266" r:id="rId16"/>
    <p:sldId id="267" r:id="rId17"/>
    <p:sldId id="268" r:id="rId18"/>
    <p:sldId id="270" r:id="rId19"/>
    <p:sldId id="269" r:id="rId20"/>
    <p:sldId id="276" r:id="rId21"/>
    <p:sldId id="277" r:id="rId22"/>
    <p:sldId id="271" r:id="rId23"/>
    <p:sldId id="278" r:id="rId24"/>
    <p:sldId id="272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9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83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6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xmlns="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1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xmlns="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1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0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9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3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6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3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0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590-272B-4197-B0AC-5CB1C97939FA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3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ka.buzdo.com/index.html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pis.hr/" TargetMode="External"/><Relationship Id="rId2" Type="http://schemas.openxmlformats.org/officeDocument/2006/relationships/hyperlink" Target="https://hr.wikipedia.org/wiki/Stirlingov_motor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enciklopedija.hr/Natuknica.aspx?ID=61021" TargetMode="External"/><Relationship Id="rId4" Type="http://schemas.openxmlformats.org/officeDocument/2006/relationships/hyperlink" Target="https://www.vidilab.com/vidi-project-x/arduino/3361-mala-skola-arduino-un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leksikon.info/" TargetMode="External"/><Relationship Id="rId13" Type="http://schemas.openxmlformats.org/officeDocument/2006/relationships/hyperlink" Target="https://www.bib.irb.hr/o-projektu" TargetMode="External"/><Relationship Id="rId3" Type="http://schemas.openxmlformats.org/officeDocument/2006/relationships/hyperlink" Target="https://hrcak.srce.hr/" TargetMode="External"/><Relationship Id="rId7" Type="http://schemas.openxmlformats.org/officeDocument/2006/relationships/hyperlink" Target="http://proleksis.lzmk.hr/" TargetMode="External"/><Relationship Id="rId12" Type="http://schemas.openxmlformats.org/officeDocument/2006/relationships/hyperlink" Target="http://tehnika.lzmk.hr/" TargetMode="External"/><Relationship Id="rId2" Type="http://schemas.openxmlformats.org/officeDocument/2006/relationships/hyperlink" Target="http://www.lzmk.hr/izdanja/enciklopedije/495-hrvatska-tehnicka-enciklopedija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hjp.znanje.hr/" TargetMode="External"/><Relationship Id="rId11" Type="http://schemas.openxmlformats.org/officeDocument/2006/relationships/hyperlink" Target="https://www.hatz.hr/hr/" TargetMode="External"/><Relationship Id="rId5" Type="http://schemas.openxmlformats.org/officeDocument/2006/relationships/hyperlink" Target="https://www.britannica.com/" TargetMode="External"/><Relationship Id="rId10" Type="http://schemas.openxmlformats.org/officeDocument/2006/relationships/hyperlink" Target="http://pravopis.hr/" TargetMode="External"/><Relationship Id="rId4" Type="http://schemas.openxmlformats.org/officeDocument/2006/relationships/hyperlink" Target="http://www.enciklopedija.hr/" TargetMode="External"/><Relationship Id="rId9" Type="http://schemas.openxmlformats.org/officeDocument/2006/relationships/hyperlink" Target="http://katalog.nsk.hr/F?RN=4290690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5851061" y="2032221"/>
            <a:ext cx="62759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hr-HR" altLang="ko-KR" sz="5400" dirty="0">
                <a:solidFill>
                  <a:schemeClr val="bg1"/>
                </a:solidFill>
                <a:cs typeface="Arial" pitchFamily="34" charset="0"/>
              </a:rPr>
              <a:t>UPUTE ZA IZRADU ZAVRŠNOG RADA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5894053" y="4583865"/>
            <a:ext cx="566895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Tehnička škola za strojarstvo i mehatroniku, Split</a:t>
            </a:r>
          </a:p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Nikolina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Dolfić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dipl.knjiž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., prof.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27CFAF-7CCE-44BB-AF72-C1F244779008}"/>
              </a:ext>
            </a:extLst>
          </p:cNvPr>
          <p:cNvGrpSpPr/>
          <p:nvPr/>
        </p:nvGrpSpPr>
        <p:grpSpPr>
          <a:xfrm>
            <a:off x="112514" y="1256214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xmlns="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xmlns="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xmlns="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xmlns="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xmlns="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xmlns="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xmlns="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>
            <a:fillRect/>
          </a:stretch>
        </p:blipFill>
        <p:spPr>
          <a:xfrm>
            <a:off x="0" y="0"/>
            <a:ext cx="4853352" cy="6858000"/>
          </a:xfr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17" y="218937"/>
            <a:ext cx="6325483" cy="445832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68536" y="3487189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5. </a:t>
            </a:r>
            <a:endParaRPr lang="hr-HR" sz="1400" b="1" dirty="0"/>
          </a:p>
        </p:txBody>
      </p:sp>
      <p:sp>
        <p:nvSpPr>
          <p:cNvPr id="4" name="Pravokutnik 3"/>
          <p:cNvSpPr/>
          <p:nvPr/>
        </p:nvSpPr>
        <p:spPr>
          <a:xfrm>
            <a:off x="5874828" y="50510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 kojim se učenik/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upućuje u postupak izrade i obrane završnog rada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dirty="0" smtClean="0"/>
              <a:t>umetnuti između naslovne stranice i sadržaja</a:t>
            </a:r>
          </a:p>
        </p:txBody>
      </p:sp>
    </p:spTree>
    <p:extLst>
      <p:ext uri="{BB962C8B-B14F-4D97-AF65-F5344CB8AC3E}">
        <p14:creationId xmlns:p14="http://schemas.microsoft.com/office/powerpoint/2010/main" val="29247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r="17594"/>
          <a:stretch>
            <a:fillRect/>
          </a:stretch>
        </p:blipFill>
        <p:spPr/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34" y="1027814"/>
            <a:ext cx="651600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pPr>
              <a:lnSpc>
                <a:spcPct val="110000"/>
              </a:lnSpc>
            </a:pPr>
            <a:r>
              <a:rPr lang="hr-HR" sz="12000" dirty="0"/>
              <a:t>STRUKTURA ZAVRŠNOG RADA</a:t>
            </a:r>
            <a:endParaRPr lang="en-US" sz="12000" dirty="0"/>
          </a:p>
          <a:p>
            <a:pPr>
              <a:lnSpc>
                <a:spcPct val="110000"/>
              </a:lnSpc>
            </a:pP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92471" y="1701615"/>
            <a:ext cx="7790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broj stranica: </a:t>
            </a:r>
            <a:r>
              <a:rPr lang="hr-HR" dirty="0" smtClean="0"/>
              <a:t>20-25 </a:t>
            </a:r>
            <a:r>
              <a:rPr lang="hr-HR" dirty="0"/>
              <a:t>stranica                      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naslovna stranica i prilozi se ne računaju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tri </a:t>
            </a:r>
            <a:r>
              <a:rPr lang="hr-HR" dirty="0"/>
              <a:t>primjerka spiralno uvezanog rada s potpisom </a:t>
            </a:r>
            <a:r>
              <a:rPr lang="hr-HR" dirty="0" smtClean="0"/>
              <a:t>mentora i na CD-u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VELIČINA SLOVA I VRSTA PISMA 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veličina slova za cijeli tekst </a:t>
            </a:r>
            <a:r>
              <a:rPr lang="hr-HR" dirty="0" smtClean="0"/>
              <a:t>- 12 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naslovi </a:t>
            </a:r>
            <a:r>
              <a:rPr lang="hr-HR" dirty="0" smtClean="0"/>
              <a:t>poglavlja -  14, prva razina potpoglavlja 12pt + bold, druga razina potpoglavlja 12pt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izuzetak </a:t>
            </a:r>
            <a:r>
              <a:rPr lang="hr-HR" dirty="0"/>
              <a:t>je naslovnica gdje je dio pisan fontom 14,  a dio fontom 12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vrsta pisma (font): Times New Roman 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stil </a:t>
            </a:r>
            <a:r>
              <a:rPr lang="hr-HR" dirty="0"/>
              <a:t>fonta (</a:t>
            </a:r>
            <a:r>
              <a:rPr lang="hr-HR" dirty="0" err="1"/>
              <a:t>Bold</a:t>
            </a:r>
            <a:r>
              <a:rPr lang="hr-HR" dirty="0"/>
              <a:t>, </a:t>
            </a:r>
            <a:r>
              <a:rPr lang="hr-HR" dirty="0" err="1"/>
              <a:t>Italic</a:t>
            </a:r>
            <a:r>
              <a:rPr lang="hr-HR" dirty="0"/>
              <a:t>, </a:t>
            </a:r>
            <a:r>
              <a:rPr lang="hr-HR" dirty="0" err="1" smtClean="0"/>
              <a:t>Underline</a:t>
            </a:r>
            <a:r>
              <a:rPr lang="hr-HR" dirty="0"/>
              <a:t>)</a:t>
            </a:r>
            <a:r>
              <a:rPr lang="hr-HR" dirty="0" smtClean="0"/>
              <a:t> </a:t>
            </a:r>
            <a:r>
              <a:rPr lang="hr-HR" dirty="0"/>
              <a:t>za riječi ili dijelove rečenica                                                     koje želimo istaknuti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18488" y="1480498"/>
            <a:ext cx="895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PORAVNANJE, PRORED I MARGINE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tekst treba obostrano poravnati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standardni </a:t>
            </a:r>
            <a:r>
              <a:rPr lang="hr-HR" dirty="0"/>
              <a:t>prored za završni rad je 1.5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standardne margine - gore, dolje, lijevo i desno su 2,54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potrebno je postaviti i </a:t>
            </a:r>
            <a:r>
              <a:rPr lang="hr-HR" dirty="0" smtClean="0"/>
              <a:t>uveznu marginu </a:t>
            </a:r>
            <a:r>
              <a:rPr lang="hr-HR" dirty="0"/>
              <a:t>slijeva 1 </a:t>
            </a:r>
            <a:r>
              <a:rPr lang="hr-HR" dirty="0" smtClean="0"/>
              <a:t>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pisati u odlomcima (paragrafima) – uvučeni početak odlomka ili jedan red razmaka između odlomaka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7" y="3968958"/>
            <a:ext cx="6627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SLIKE, CRTEŽI, TABLICE I GRAFIKONI</a:t>
            </a: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ubacuju se između teksta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svakoj slici, crtežu, tablici, grafikonu potrebno je dodati redni broj i </a:t>
            </a:r>
            <a:r>
              <a:rPr lang="hr-HR" dirty="0" smtClean="0"/>
              <a:t>naziv; ispod </a:t>
            </a:r>
            <a:r>
              <a:rPr lang="hr-HR" dirty="0"/>
              <a:t>slike (bez reda razmaka</a:t>
            </a:r>
            <a:r>
              <a:rPr lang="hr-HR" dirty="0" smtClean="0"/>
              <a:t>), iznad tablice ( bez razmaka)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slika i naziv slike se centriraju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 jedan red razmaka prije </a:t>
            </a:r>
            <a:r>
              <a:rPr lang="hr-HR" dirty="0" smtClean="0"/>
              <a:t>slike </a:t>
            </a:r>
            <a:r>
              <a:rPr lang="hr-HR" dirty="0"/>
              <a:t>i poslije naziva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ZAGLAVLJE, PODNOŽJE I BROJEVI STRANICA</a:t>
            </a:r>
          </a:p>
          <a:p>
            <a:pPr lvl="0"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zaglavlje ili podnožje može se smjestiti tekst koji će biti vidljiv na svim stranicama </a:t>
            </a:r>
            <a:r>
              <a:rPr lang="hr-HR" dirty="0" smtClean="0"/>
              <a:t>rada (npr</a:t>
            </a:r>
            <a:r>
              <a:rPr lang="hr-HR" dirty="0"/>
              <a:t>. na vrhu svake stranice može pisati naziv autora i naslov rada)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</a:t>
            </a:r>
            <a:r>
              <a:rPr lang="hr-HR" dirty="0" smtClean="0"/>
              <a:t>roj stranica umeće </a:t>
            </a:r>
            <a:r>
              <a:rPr lang="hr-HR" dirty="0"/>
              <a:t>se automatski u zaglavlje (</a:t>
            </a:r>
            <a:r>
              <a:rPr lang="hr-HR" dirty="0" err="1" smtClean="0"/>
              <a:t>header</a:t>
            </a:r>
            <a:r>
              <a:rPr lang="hr-HR" dirty="0" smtClean="0"/>
              <a:t>) ili </a:t>
            </a:r>
            <a:r>
              <a:rPr lang="hr-HR" dirty="0"/>
              <a:t>podnožje (</a:t>
            </a:r>
            <a:r>
              <a:rPr lang="hr-HR" dirty="0" err="1"/>
              <a:t>footer</a:t>
            </a:r>
            <a:r>
              <a:rPr lang="hr-HR" dirty="0"/>
              <a:t>)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8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OZNAČAVANJE DIJELOVA ZAVRŠNOG RADA</a:t>
            </a: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decimalni sustav brojeva - najpregledniji </a:t>
            </a:r>
            <a:r>
              <a:rPr lang="hr-HR" dirty="0" smtClean="0"/>
              <a:t>je način </a:t>
            </a:r>
            <a:r>
              <a:rPr lang="hr-HR" dirty="0"/>
              <a:t>označavanja dijelova rada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cjelina</a:t>
            </a:r>
            <a:r>
              <a:rPr lang="hr-HR" dirty="0"/>
              <a:t> označava se arapskim brojem (1., 2.,...)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prva znamenka svakoga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poglavlja</a:t>
            </a:r>
            <a:r>
              <a:rPr lang="hr-HR" dirty="0"/>
              <a:t> podudara se s brojem glave kojoj poglavlje pripada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druga znamenka označava redni </a:t>
            </a:r>
            <a:r>
              <a:rPr lang="hr-HR" dirty="0" smtClean="0"/>
              <a:t>broj </a:t>
            </a:r>
            <a:r>
              <a:rPr lang="hr-HR" dirty="0"/>
              <a:t>poglavlja (1.1., 1.2., 1.3.,...)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isti postupak slijedi za označavanje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odjeljaka</a:t>
            </a:r>
            <a:r>
              <a:rPr lang="hr-HR" dirty="0" smtClean="0"/>
              <a:t> </a:t>
            </a:r>
            <a:r>
              <a:rPr lang="hr-HR" dirty="0"/>
              <a:t>(1.4.1., 1.4.2.,...) </a:t>
            </a:r>
            <a:endParaRPr lang="hr-HR" dirty="0">
              <a:solidFill>
                <a:srgbClr val="9933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9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713410" y="210703"/>
            <a:ext cx="9775991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PLAGIJAT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9336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PLAGIRANJE </a:t>
            </a:r>
          </a:p>
          <a:p>
            <a:endParaRPr lang="hr-HR" dirty="0" smtClean="0"/>
          </a:p>
          <a:p>
            <a:r>
              <a:rPr lang="hr-HR" dirty="0" smtClean="0"/>
              <a:t>(</a:t>
            </a:r>
            <a:r>
              <a:rPr lang="hr-HR" dirty="0" err="1"/>
              <a:t>lat.plagium</a:t>
            </a:r>
            <a:r>
              <a:rPr lang="hr-HR" dirty="0"/>
              <a:t> = </a:t>
            </a:r>
            <a:r>
              <a:rPr lang="hr-HR" dirty="0" smtClean="0"/>
              <a:t>otmica) označava</a:t>
            </a:r>
            <a:r>
              <a:rPr lang="hr-HR" dirty="0"/>
              <a:t>, literarnu krađu, prisvojenje tuđeg autorstva, izdavanje tuđeg djela pod svojim imenom i uključivanje u vlastiti rad dijelova tuđeg </a:t>
            </a:r>
            <a:r>
              <a:rPr lang="hr-HR" dirty="0" smtClean="0"/>
              <a:t>rada</a:t>
            </a:r>
            <a:endParaRPr lang="hr-HR" dirty="0"/>
          </a:p>
          <a:p>
            <a:endParaRPr lang="hr-HR" sz="1200" dirty="0" smtClean="0"/>
          </a:p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</a:t>
            </a:r>
            <a:r>
              <a:rPr lang="hr-H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autorskih prava:</a:t>
            </a:r>
          </a:p>
          <a:p>
            <a:r>
              <a:rPr lang="hr-HR" dirty="0" smtClean="0"/>
              <a:t>Zakon o autorskom pravu i srodnim pravima</a:t>
            </a:r>
          </a:p>
          <a:p>
            <a:r>
              <a:rPr lang="hr-HR" dirty="0"/>
              <a:t>t</a:t>
            </a:r>
            <a:r>
              <a:rPr lang="hr-HR" dirty="0" smtClean="0"/>
              <a:t>e drugi Zakoni koji štite intelektualno vlasništvo</a:t>
            </a:r>
          </a:p>
          <a:p>
            <a:endParaRPr lang="hr-HR" dirty="0"/>
          </a:p>
          <a:p>
            <a:r>
              <a:rPr lang="hr-HR" dirty="0"/>
              <a:t>profesionalna etika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xmlns="" id="{E12E09A6-74FA-451D-A2C6-1746AF945DE3}"/>
              </a:ext>
            </a:extLst>
          </p:cNvPr>
          <p:cNvGrpSpPr/>
          <p:nvPr/>
        </p:nvGrpSpPr>
        <p:grpSpPr>
          <a:xfrm>
            <a:off x="5820748" y="3341640"/>
            <a:ext cx="3787480" cy="2994693"/>
            <a:chOff x="7338914" y="2546752"/>
            <a:chExt cx="4709648" cy="3723835"/>
          </a:xfrm>
        </p:grpSpPr>
        <p:grpSp>
          <p:nvGrpSpPr>
            <p:cNvPr id="14" name="Group 695">
              <a:extLst>
                <a:ext uri="{FF2B5EF4-FFF2-40B4-BE49-F238E27FC236}">
                  <a16:creationId xmlns:a16="http://schemas.microsoft.com/office/drawing/2014/main" xmlns="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xmlns="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9" name="Group 697">
                <a:extLst>
                  <a:ext uri="{FF2B5EF4-FFF2-40B4-BE49-F238E27FC236}">
                    <a16:creationId xmlns:a16="http://schemas.microsoft.com/office/drawing/2014/main" xmlns="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21" name="Rounded Rectangle 10">
                  <a:extLst>
                    <a:ext uri="{FF2B5EF4-FFF2-40B4-BE49-F238E27FC236}">
                      <a16:creationId xmlns:a16="http://schemas.microsoft.com/office/drawing/2014/main" xmlns="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ounded Rectangle 13">
                  <a:extLst>
                    <a:ext uri="{FF2B5EF4-FFF2-40B4-BE49-F238E27FC236}">
                      <a16:creationId xmlns:a16="http://schemas.microsoft.com/office/drawing/2014/main" xmlns="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Chord 701">
                  <a:extLst>
                    <a:ext uri="{FF2B5EF4-FFF2-40B4-BE49-F238E27FC236}">
                      <a16:creationId xmlns:a16="http://schemas.microsoft.com/office/drawing/2014/main" xmlns="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xmlns="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5" name="Graphic 33">
              <a:extLst>
                <a:ext uri="{FF2B5EF4-FFF2-40B4-BE49-F238E27FC236}">
                  <a16:creationId xmlns:a16="http://schemas.microsoft.com/office/drawing/2014/main" xmlns="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6" name="Freeform: Shape 703">
                <a:extLst>
                  <a:ext uri="{FF2B5EF4-FFF2-40B4-BE49-F238E27FC236}">
                    <a16:creationId xmlns:a16="http://schemas.microsoft.com/office/drawing/2014/main" xmlns="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704">
                <a:extLst>
                  <a:ext uri="{FF2B5EF4-FFF2-40B4-BE49-F238E27FC236}">
                    <a16:creationId xmlns:a16="http://schemas.microsoft.com/office/drawing/2014/main" xmlns="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6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 BILJEŠKE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C00000"/>
                </a:solidFill>
              </a:rPr>
              <a:t>Citiranjem </a:t>
            </a:r>
            <a:r>
              <a:rPr lang="hr-HR" dirty="0">
                <a:solidFill>
                  <a:srgbClr val="C00000"/>
                </a:solidFill>
              </a:rPr>
              <a:t>se izravno preuzimaju tuđe spoznaje, informacije, stavovi i </a:t>
            </a:r>
            <a:r>
              <a:rPr lang="hr-HR" dirty="0" smtClean="0">
                <a:solidFill>
                  <a:srgbClr val="C00000"/>
                </a:solidFill>
              </a:rPr>
              <a:t>zaključci.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itate je potrebno označiti brojkom (koristiti alat Umetni fusnotu/Insert footnotes u Miscrosoft Wordu), a izvor citata daje se u fusnoti na dnu stranice (footer) uz navođenje stranice na kojoj se nalazi citirani tekst. </a:t>
            </a:r>
            <a:endParaRPr lang="hr-HR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citat je potrebno staviti u </a:t>
            </a:r>
            <a:r>
              <a:rPr lang="hr-HR" dirty="0" smtClean="0"/>
              <a:t>navodnike ili </a:t>
            </a:r>
            <a:r>
              <a:rPr lang="hr-HR" i="1" dirty="0" smtClean="0"/>
              <a:t>kurziv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itirana literatura se u tekstu navodi u zagradama </a:t>
            </a:r>
            <a:r>
              <a:rPr lang="hr-HR" b="1" dirty="0" smtClean="0"/>
              <a:t>(Prezime autora Godina izdanja: str.)</a:t>
            </a:r>
            <a:endParaRPr lang="hr-HR" b="1" i="1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u </a:t>
            </a:r>
            <a:r>
              <a:rPr lang="hr-HR" dirty="0"/>
              <a:t>fusnote se mogu stavljati i </a:t>
            </a:r>
            <a:r>
              <a:rPr lang="hr-HR" dirty="0" smtClean="0"/>
              <a:t>definicije</a:t>
            </a:r>
            <a:r>
              <a:rPr lang="hr-HR" dirty="0"/>
              <a:t>, </a:t>
            </a:r>
            <a:r>
              <a:rPr lang="hr-HR" dirty="0" smtClean="0"/>
              <a:t>napomene</a:t>
            </a:r>
            <a:r>
              <a:rPr lang="hr-HR" dirty="0"/>
              <a:t>...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853738" y="4642473"/>
            <a:ext cx="83708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Npr. </a:t>
            </a:r>
            <a:r>
              <a:rPr lang="hr-HR" i="1" dirty="0" smtClean="0"/>
              <a:t>Pneumatska klizaljka je posebna vrsta pneumatskog transporta za suhe praškaste </a:t>
            </a:r>
          </a:p>
          <a:p>
            <a:r>
              <a:rPr lang="hr-HR" i="1" dirty="0" smtClean="0"/>
              <a:t>materijale (cement, ugljena prašina, fini pepeo i sl.)</a:t>
            </a:r>
            <a:r>
              <a:rPr lang="hr-HR" baseline="30000" dirty="0" smtClean="0"/>
              <a:t>1</a:t>
            </a:r>
            <a:r>
              <a:rPr lang="hr-HR" dirty="0" smtClean="0"/>
              <a:t> </a:t>
            </a:r>
            <a:endParaRPr lang="hr-HR" dirty="0"/>
          </a:p>
          <a:p>
            <a:endParaRPr lang="hr-HR" sz="900" dirty="0"/>
          </a:p>
          <a:p>
            <a:pPr lvl="0"/>
            <a:r>
              <a:rPr lang="hr-HR" dirty="0" smtClean="0"/>
              <a:t>na </a:t>
            </a:r>
            <a:r>
              <a:rPr lang="hr-HR" dirty="0"/>
              <a:t>toj stranici ispod </a:t>
            </a:r>
            <a:r>
              <a:rPr lang="hr-HR" dirty="0" smtClean="0"/>
              <a:t>teksta u podnožju (footer) </a:t>
            </a:r>
            <a:r>
              <a:rPr lang="hr-HR" dirty="0"/>
              <a:t>iza znaka </a:t>
            </a:r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dirty="0" smtClean="0"/>
              <a:t>treba </a:t>
            </a:r>
            <a:r>
              <a:rPr lang="hr-HR" dirty="0"/>
              <a:t>dopisati </a:t>
            </a:r>
            <a:r>
              <a:rPr lang="hr-HR" dirty="0" smtClean="0"/>
              <a:t>izvor citata:</a:t>
            </a:r>
            <a:endParaRPr lang="hr-HR" dirty="0"/>
          </a:p>
          <a:p>
            <a:pPr lvl="0"/>
            <a:endParaRPr lang="hr-HR" sz="900" dirty="0"/>
          </a:p>
          <a:p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i="1" dirty="0" smtClean="0"/>
              <a:t>Praktičar 3: Strojarstvo 2. </a:t>
            </a:r>
            <a:r>
              <a:rPr lang="hr-HR" dirty="0" smtClean="0"/>
              <a:t>1973. Zagreb. Školska knjiga. Str. 1482.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04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/>
              <a:t>Jedan autor:</a:t>
            </a:r>
            <a:r>
              <a:rPr lang="hr-HR" dirty="0"/>
              <a:t>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Do tri autora:</a:t>
            </a:r>
            <a:r>
              <a:rPr lang="hr-HR" dirty="0"/>
              <a:t> Prezime, Ime; Prezime, Ime;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Više od tri autora:</a:t>
            </a:r>
            <a:r>
              <a:rPr lang="hr-HR" dirty="0"/>
              <a:t> Prezime, Ime (prvog navedenog) i dr.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Bez podataka o autoru (urednik ili priređivač</a:t>
            </a:r>
            <a:r>
              <a:rPr lang="hr-HR" dirty="0"/>
              <a:t>): </a:t>
            </a:r>
            <a:r>
              <a:rPr lang="hr-HR" i="1" dirty="0"/>
              <a:t>Naslov.</a:t>
            </a:r>
            <a:r>
              <a:rPr lang="hr-HR" dirty="0"/>
              <a:t> Godina. </a:t>
            </a:r>
            <a:r>
              <a:rPr lang="hr-HR" dirty="0" err="1"/>
              <a:t>Ur</a:t>
            </a:r>
            <a:r>
              <a:rPr lang="hr-HR" dirty="0"/>
              <a:t>. Prezime, Ime; Prezime, Ime. Nakladnik. Mjesto izdavanja.</a:t>
            </a:r>
          </a:p>
          <a:p>
            <a:r>
              <a:rPr lang="hr-HR" dirty="0"/>
              <a:t> </a:t>
            </a:r>
            <a:endParaRPr lang="hr-HR" dirty="0" smtClean="0"/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njiga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Kraut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Bojan. 1988. </a:t>
            </a:r>
            <a:r>
              <a:rPr lang="hr-H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Strojarski priručnik.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Tehnička knjiga. Zagreb.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endParaRPr lang="hr-HR" b="1" dirty="0" smtClean="0"/>
          </a:p>
          <a:p>
            <a:r>
              <a:rPr lang="hr-HR" b="1" dirty="0" smtClean="0"/>
              <a:t>Enciklopedijska natuknica:</a:t>
            </a:r>
            <a:r>
              <a:rPr lang="hr-HR" dirty="0" smtClean="0"/>
              <a:t> Naslov natuknice. Godina. </a:t>
            </a:r>
            <a:r>
              <a:rPr lang="hr-HR" i="1" dirty="0" smtClean="0"/>
              <a:t>Naslov enciklopedije.</a:t>
            </a:r>
            <a:r>
              <a:rPr lang="hr-HR" dirty="0" smtClean="0"/>
              <a:t> Nakladnik. Mjesto izdavanja.</a:t>
            </a:r>
          </a:p>
          <a:p>
            <a:r>
              <a:rPr lang="hr-HR" b="1" dirty="0" smtClean="0"/>
              <a:t>Časopis:</a:t>
            </a:r>
            <a:r>
              <a:rPr lang="hr-HR" dirty="0" smtClean="0"/>
              <a:t> Prezime, Ime; Prezime, Ime; Prezime, Ime. Godina. </a:t>
            </a:r>
            <a:r>
              <a:rPr lang="hr-HR" i="1" dirty="0" smtClean="0"/>
              <a:t>Naslov članka.</a:t>
            </a:r>
            <a:r>
              <a:rPr lang="hr-HR" dirty="0" smtClean="0"/>
              <a:t> Broj/Godište. Str.</a:t>
            </a:r>
          </a:p>
          <a:p>
            <a:r>
              <a:rPr lang="hr-HR" b="1" dirty="0" smtClean="0"/>
              <a:t>Rad u e-časopisu:</a:t>
            </a:r>
            <a:r>
              <a:rPr lang="hr-HR" dirty="0" smtClean="0"/>
              <a:t> Prezime, Ime. Godina. Naslov članka. </a:t>
            </a:r>
            <a:r>
              <a:rPr lang="hr-HR" i="1" dirty="0" smtClean="0"/>
              <a:t>Naslov časopisa.</a:t>
            </a:r>
            <a:r>
              <a:rPr lang="hr-HR" dirty="0" smtClean="0"/>
              <a:t> Nakladnik. Mjesto izdavanja.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r>
              <a:rPr lang="hr-HR" b="1" dirty="0" smtClean="0"/>
              <a:t>Zbornik radova:</a:t>
            </a:r>
            <a:r>
              <a:rPr lang="hr-HR" dirty="0" smtClean="0"/>
              <a:t> Prezime, Ime. Godina. </a:t>
            </a:r>
            <a:r>
              <a:rPr lang="hr-HR" i="1" dirty="0" smtClean="0"/>
              <a:t>Naslov.</a:t>
            </a:r>
            <a:r>
              <a:rPr lang="hr-HR" dirty="0" smtClean="0"/>
              <a:t> </a:t>
            </a:r>
            <a:r>
              <a:rPr lang="hr-HR" dirty="0" err="1" smtClean="0"/>
              <a:t>Ur</a:t>
            </a:r>
            <a:r>
              <a:rPr lang="hr-HR" dirty="0" smtClean="0"/>
              <a:t>. Prezime, Ime. Nakladnik. Mjesto izdavanja.</a:t>
            </a:r>
          </a:p>
          <a:p>
            <a:r>
              <a:rPr lang="hr-HR" b="1" dirty="0" smtClean="0"/>
              <a:t>Tekst na mrežnoj stranici: </a:t>
            </a:r>
            <a:r>
              <a:rPr lang="hr-HR" dirty="0" smtClean="0"/>
              <a:t>Prezime, Ime. Naslov članka. Mjesto.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asopis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Vanio, Olli.; Ovaska, J. Seppo. 1997. Multistage Adaptive Filters for In-Phase Proceesing of Line Frequency Signals. </a:t>
            </a:r>
            <a:r>
              <a:rPr lang="hr-HR" i="1" dirty="0"/>
              <a:t>Industrial Electronics IEEE Transactions on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Vol. 44, No.2, pp.258-264.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 na mrežnoj stranici</a:t>
            </a:r>
          </a:p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Radić, Drago. 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Informatička abeceda.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Split.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http://www.informatika.buzdo.com/index.html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pristupljeno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svibnja 2019.)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OBRANA 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462624" y="2276280"/>
            <a:ext cx="9336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obrana pred tročlanim povjerenstvom: </a:t>
            </a:r>
            <a:r>
              <a:rPr lang="hr-HR" dirty="0" smtClean="0"/>
              <a:t>razrednik</a:t>
            </a:r>
            <a:r>
              <a:rPr lang="hr-HR" dirty="0"/>
              <a:t>, mentor i profesor struke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traje najduže 30 </a:t>
            </a:r>
            <a:r>
              <a:rPr lang="hr-HR" dirty="0" smtClean="0"/>
              <a:t>minuta</a:t>
            </a:r>
          </a:p>
          <a:p>
            <a:pPr marL="0" lvl="1"/>
            <a:endParaRPr lang="hr-HR" dirty="0"/>
          </a:p>
          <a:p>
            <a:pPr marL="0" lvl="1"/>
            <a:r>
              <a:rPr lang="hr-HR" dirty="0" smtClean="0"/>
              <a:t>     od </a:t>
            </a:r>
            <a:r>
              <a:rPr lang="hr-HR" dirty="0"/>
              <a:t>učenika se očekuje da: 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samostalno predstavi osnovne teze svoga rada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pokaže samostalno vladanje obrađenom temom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odgovori na pitanja ispitivača</a:t>
            </a:r>
          </a:p>
        </p:txBody>
      </p:sp>
      <p:grpSp>
        <p:nvGrpSpPr>
          <p:cNvPr id="24" name="Group 420">
            <a:extLst>
              <a:ext uri="{FF2B5EF4-FFF2-40B4-BE49-F238E27FC236}">
                <a16:creationId xmlns:a16="http://schemas.microsoft.com/office/drawing/2014/main" xmlns="" id="{3A41B4A0-9D41-4E14-B314-953E7581E523}"/>
              </a:ext>
            </a:extLst>
          </p:cNvPr>
          <p:cNvGrpSpPr/>
          <p:nvPr/>
        </p:nvGrpSpPr>
        <p:grpSpPr>
          <a:xfrm>
            <a:off x="7347158" y="3440539"/>
            <a:ext cx="4127931" cy="2957866"/>
            <a:chOff x="2491486" y="2166705"/>
            <a:chExt cx="4786450" cy="3429727"/>
          </a:xfrm>
        </p:grpSpPr>
        <p:grpSp>
          <p:nvGrpSpPr>
            <p:cNvPr id="25" name="Graphic 166">
              <a:extLst>
                <a:ext uri="{FF2B5EF4-FFF2-40B4-BE49-F238E27FC236}">
                  <a16:creationId xmlns:a16="http://schemas.microsoft.com/office/drawing/2014/main" xmlns="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27" name="Freeform: Shape 168">
                <a:extLst>
                  <a:ext uri="{FF2B5EF4-FFF2-40B4-BE49-F238E27FC236}">
                    <a16:creationId xmlns:a16="http://schemas.microsoft.com/office/drawing/2014/main" xmlns="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169">
                <a:extLst>
                  <a:ext uri="{FF2B5EF4-FFF2-40B4-BE49-F238E27FC236}">
                    <a16:creationId xmlns:a16="http://schemas.microsoft.com/office/drawing/2014/main" xmlns="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170">
                <a:extLst>
                  <a:ext uri="{FF2B5EF4-FFF2-40B4-BE49-F238E27FC236}">
                    <a16:creationId xmlns:a16="http://schemas.microsoft.com/office/drawing/2014/main" xmlns="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171">
                <a:extLst>
                  <a:ext uri="{FF2B5EF4-FFF2-40B4-BE49-F238E27FC236}">
                    <a16:creationId xmlns:a16="http://schemas.microsoft.com/office/drawing/2014/main" xmlns="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172">
                <a:extLst>
                  <a:ext uri="{FF2B5EF4-FFF2-40B4-BE49-F238E27FC236}">
                    <a16:creationId xmlns:a16="http://schemas.microsoft.com/office/drawing/2014/main" xmlns="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173">
                <a:extLst>
                  <a:ext uri="{FF2B5EF4-FFF2-40B4-BE49-F238E27FC236}">
                    <a16:creationId xmlns:a16="http://schemas.microsoft.com/office/drawing/2014/main" xmlns="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174">
                <a:extLst>
                  <a:ext uri="{FF2B5EF4-FFF2-40B4-BE49-F238E27FC236}">
                    <a16:creationId xmlns:a16="http://schemas.microsoft.com/office/drawing/2014/main" xmlns="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175">
                <a:extLst>
                  <a:ext uri="{FF2B5EF4-FFF2-40B4-BE49-F238E27FC236}">
                    <a16:creationId xmlns:a16="http://schemas.microsoft.com/office/drawing/2014/main" xmlns="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176">
                <a:extLst>
                  <a:ext uri="{FF2B5EF4-FFF2-40B4-BE49-F238E27FC236}">
                    <a16:creationId xmlns:a16="http://schemas.microsoft.com/office/drawing/2014/main" xmlns="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177">
                <a:extLst>
                  <a:ext uri="{FF2B5EF4-FFF2-40B4-BE49-F238E27FC236}">
                    <a16:creationId xmlns:a16="http://schemas.microsoft.com/office/drawing/2014/main" xmlns="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178">
                <a:extLst>
                  <a:ext uri="{FF2B5EF4-FFF2-40B4-BE49-F238E27FC236}">
                    <a16:creationId xmlns:a16="http://schemas.microsoft.com/office/drawing/2014/main" xmlns="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179">
                <a:extLst>
                  <a:ext uri="{FF2B5EF4-FFF2-40B4-BE49-F238E27FC236}">
                    <a16:creationId xmlns:a16="http://schemas.microsoft.com/office/drawing/2014/main" xmlns="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180">
                <a:extLst>
                  <a:ext uri="{FF2B5EF4-FFF2-40B4-BE49-F238E27FC236}">
                    <a16:creationId xmlns:a16="http://schemas.microsoft.com/office/drawing/2014/main" xmlns="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0" name="Freeform: Shape 181">
                <a:extLst>
                  <a:ext uri="{FF2B5EF4-FFF2-40B4-BE49-F238E27FC236}">
                    <a16:creationId xmlns:a16="http://schemas.microsoft.com/office/drawing/2014/main" xmlns="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1" name="Freeform: Shape 182">
                <a:extLst>
                  <a:ext uri="{FF2B5EF4-FFF2-40B4-BE49-F238E27FC236}">
                    <a16:creationId xmlns:a16="http://schemas.microsoft.com/office/drawing/2014/main" xmlns="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2" name="Freeform: Shape 183">
                <a:extLst>
                  <a:ext uri="{FF2B5EF4-FFF2-40B4-BE49-F238E27FC236}">
                    <a16:creationId xmlns:a16="http://schemas.microsoft.com/office/drawing/2014/main" xmlns="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184">
                <a:extLst>
                  <a:ext uri="{FF2B5EF4-FFF2-40B4-BE49-F238E27FC236}">
                    <a16:creationId xmlns:a16="http://schemas.microsoft.com/office/drawing/2014/main" xmlns="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185">
                <a:extLst>
                  <a:ext uri="{FF2B5EF4-FFF2-40B4-BE49-F238E27FC236}">
                    <a16:creationId xmlns:a16="http://schemas.microsoft.com/office/drawing/2014/main" xmlns="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186">
                <a:extLst>
                  <a:ext uri="{FF2B5EF4-FFF2-40B4-BE49-F238E27FC236}">
                    <a16:creationId xmlns:a16="http://schemas.microsoft.com/office/drawing/2014/main" xmlns="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187">
                <a:extLst>
                  <a:ext uri="{FF2B5EF4-FFF2-40B4-BE49-F238E27FC236}">
                    <a16:creationId xmlns:a16="http://schemas.microsoft.com/office/drawing/2014/main" xmlns="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26" name="Graphic 189">
              <a:extLst>
                <a:ext uri="{FF2B5EF4-FFF2-40B4-BE49-F238E27FC236}">
                  <a16:creationId xmlns:a16="http://schemas.microsoft.com/office/drawing/2014/main" xmlns="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7" name="Graphic 190">
              <a:extLst>
                <a:ext uri="{FF2B5EF4-FFF2-40B4-BE49-F238E27FC236}">
                  <a16:creationId xmlns:a16="http://schemas.microsoft.com/office/drawing/2014/main" xmlns="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8" name="Graphic 191">
              <a:extLst>
                <a:ext uri="{FF2B5EF4-FFF2-40B4-BE49-F238E27FC236}">
                  <a16:creationId xmlns:a16="http://schemas.microsoft.com/office/drawing/2014/main" xmlns="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9" name="Graphic 166">
              <a:extLst>
                <a:ext uri="{FF2B5EF4-FFF2-40B4-BE49-F238E27FC236}">
                  <a16:creationId xmlns:a16="http://schemas.microsoft.com/office/drawing/2014/main" xmlns="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07" name="Freeform: Shape 193">
                <a:extLst>
                  <a:ext uri="{FF2B5EF4-FFF2-40B4-BE49-F238E27FC236}">
                    <a16:creationId xmlns:a16="http://schemas.microsoft.com/office/drawing/2014/main" xmlns="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194">
                <a:extLst>
                  <a:ext uri="{FF2B5EF4-FFF2-40B4-BE49-F238E27FC236}">
                    <a16:creationId xmlns:a16="http://schemas.microsoft.com/office/drawing/2014/main" xmlns="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195">
                <a:extLst>
                  <a:ext uri="{FF2B5EF4-FFF2-40B4-BE49-F238E27FC236}">
                    <a16:creationId xmlns:a16="http://schemas.microsoft.com/office/drawing/2014/main" xmlns="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196">
                <a:extLst>
                  <a:ext uri="{FF2B5EF4-FFF2-40B4-BE49-F238E27FC236}">
                    <a16:creationId xmlns:a16="http://schemas.microsoft.com/office/drawing/2014/main" xmlns="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197">
                <a:extLst>
                  <a:ext uri="{FF2B5EF4-FFF2-40B4-BE49-F238E27FC236}">
                    <a16:creationId xmlns:a16="http://schemas.microsoft.com/office/drawing/2014/main" xmlns="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198">
                <a:extLst>
                  <a:ext uri="{FF2B5EF4-FFF2-40B4-BE49-F238E27FC236}">
                    <a16:creationId xmlns:a16="http://schemas.microsoft.com/office/drawing/2014/main" xmlns="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199">
                <a:extLst>
                  <a:ext uri="{FF2B5EF4-FFF2-40B4-BE49-F238E27FC236}">
                    <a16:creationId xmlns:a16="http://schemas.microsoft.com/office/drawing/2014/main" xmlns="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00">
                <a:extLst>
                  <a:ext uri="{FF2B5EF4-FFF2-40B4-BE49-F238E27FC236}">
                    <a16:creationId xmlns:a16="http://schemas.microsoft.com/office/drawing/2014/main" xmlns="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01">
                <a:extLst>
                  <a:ext uri="{FF2B5EF4-FFF2-40B4-BE49-F238E27FC236}">
                    <a16:creationId xmlns:a16="http://schemas.microsoft.com/office/drawing/2014/main" xmlns="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02">
                <a:extLst>
                  <a:ext uri="{FF2B5EF4-FFF2-40B4-BE49-F238E27FC236}">
                    <a16:creationId xmlns:a16="http://schemas.microsoft.com/office/drawing/2014/main" xmlns="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03">
                <a:extLst>
                  <a:ext uri="{FF2B5EF4-FFF2-40B4-BE49-F238E27FC236}">
                    <a16:creationId xmlns:a16="http://schemas.microsoft.com/office/drawing/2014/main" xmlns="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04">
                <a:extLst>
                  <a:ext uri="{FF2B5EF4-FFF2-40B4-BE49-F238E27FC236}">
                    <a16:creationId xmlns:a16="http://schemas.microsoft.com/office/drawing/2014/main" xmlns="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05">
                <a:extLst>
                  <a:ext uri="{FF2B5EF4-FFF2-40B4-BE49-F238E27FC236}">
                    <a16:creationId xmlns:a16="http://schemas.microsoft.com/office/drawing/2014/main" xmlns="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06">
                <a:extLst>
                  <a:ext uri="{FF2B5EF4-FFF2-40B4-BE49-F238E27FC236}">
                    <a16:creationId xmlns:a16="http://schemas.microsoft.com/office/drawing/2014/main" xmlns="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07">
                <a:extLst>
                  <a:ext uri="{FF2B5EF4-FFF2-40B4-BE49-F238E27FC236}">
                    <a16:creationId xmlns:a16="http://schemas.microsoft.com/office/drawing/2014/main" xmlns="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08">
                <a:extLst>
                  <a:ext uri="{FF2B5EF4-FFF2-40B4-BE49-F238E27FC236}">
                    <a16:creationId xmlns:a16="http://schemas.microsoft.com/office/drawing/2014/main" xmlns="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09">
                <a:extLst>
                  <a:ext uri="{FF2B5EF4-FFF2-40B4-BE49-F238E27FC236}">
                    <a16:creationId xmlns:a16="http://schemas.microsoft.com/office/drawing/2014/main" xmlns="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10">
                <a:extLst>
                  <a:ext uri="{FF2B5EF4-FFF2-40B4-BE49-F238E27FC236}">
                    <a16:creationId xmlns:a16="http://schemas.microsoft.com/office/drawing/2014/main" xmlns="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11">
                <a:extLst>
                  <a:ext uri="{FF2B5EF4-FFF2-40B4-BE49-F238E27FC236}">
                    <a16:creationId xmlns:a16="http://schemas.microsoft.com/office/drawing/2014/main" xmlns="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12">
                <a:extLst>
                  <a:ext uri="{FF2B5EF4-FFF2-40B4-BE49-F238E27FC236}">
                    <a16:creationId xmlns:a16="http://schemas.microsoft.com/office/drawing/2014/main" xmlns="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aphic 166">
              <a:extLst>
                <a:ext uri="{FF2B5EF4-FFF2-40B4-BE49-F238E27FC236}">
                  <a16:creationId xmlns:a16="http://schemas.microsoft.com/office/drawing/2014/main" xmlns="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87" name="Freeform: Shape 214">
                <a:extLst>
                  <a:ext uri="{FF2B5EF4-FFF2-40B4-BE49-F238E27FC236}">
                    <a16:creationId xmlns:a16="http://schemas.microsoft.com/office/drawing/2014/main" xmlns="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215">
                <a:extLst>
                  <a:ext uri="{FF2B5EF4-FFF2-40B4-BE49-F238E27FC236}">
                    <a16:creationId xmlns:a16="http://schemas.microsoft.com/office/drawing/2014/main" xmlns="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216">
                <a:extLst>
                  <a:ext uri="{FF2B5EF4-FFF2-40B4-BE49-F238E27FC236}">
                    <a16:creationId xmlns:a16="http://schemas.microsoft.com/office/drawing/2014/main" xmlns="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17">
                <a:extLst>
                  <a:ext uri="{FF2B5EF4-FFF2-40B4-BE49-F238E27FC236}">
                    <a16:creationId xmlns:a16="http://schemas.microsoft.com/office/drawing/2014/main" xmlns="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218">
                <a:extLst>
                  <a:ext uri="{FF2B5EF4-FFF2-40B4-BE49-F238E27FC236}">
                    <a16:creationId xmlns:a16="http://schemas.microsoft.com/office/drawing/2014/main" xmlns="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219">
                <a:extLst>
                  <a:ext uri="{FF2B5EF4-FFF2-40B4-BE49-F238E27FC236}">
                    <a16:creationId xmlns:a16="http://schemas.microsoft.com/office/drawing/2014/main" xmlns="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220">
                <a:extLst>
                  <a:ext uri="{FF2B5EF4-FFF2-40B4-BE49-F238E27FC236}">
                    <a16:creationId xmlns:a16="http://schemas.microsoft.com/office/drawing/2014/main" xmlns="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221">
                <a:extLst>
                  <a:ext uri="{FF2B5EF4-FFF2-40B4-BE49-F238E27FC236}">
                    <a16:creationId xmlns:a16="http://schemas.microsoft.com/office/drawing/2014/main" xmlns="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222">
                <a:extLst>
                  <a:ext uri="{FF2B5EF4-FFF2-40B4-BE49-F238E27FC236}">
                    <a16:creationId xmlns:a16="http://schemas.microsoft.com/office/drawing/2014/main" xmlns="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223">
                <a:extLst>
                  <a:ext uri="{FF2B5EF4-FFF2-40B4-BE49-F238E27FC236}">
                    <a16:creationId xmlns:a16="http://schemas.microsoft.com/office/drawing/2014/main" xmlns="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224">
                <a:extLst>
                  <a:ext uri="{FF2B5EF4-FFF2-40B4-BE49-F238E27FC236}">
                    <a16:creationId xmlns:a16="http://schemas.microsoft.com/office/drawing/2014/main" xmlns="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225">
                <a:extLst>
                  <a:ext uri="{FF2B5EF4-FFF2-40B4-BE49-F238E27FC236}">
                    <a16:creationId xmlns:a16="http://schemas.microsoft.com/office/drawing/2014/main" xmlns="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226">
                <a:extLst>
                  <a:ext uri="{FF2B5EF4-FFF2-40B4-BE49-F238E27FC236}">
                    <a16:creationId xmlns:a16="http://schemas.microsoft.com/office/drawing/2014/main" xmlns="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227">
                <a:extLst>
                  <a:ext uri="{FF2B5EF4-FFF2-40B4-BE49-F238E27FC236}">
                    <a16:creationId xmlns:a16="http://schemas.microsoft.com/office/drawing/2014/main" xmlns="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28">
                <a:extLst>
                  <a:ext uri="{FF2B5EF4-FFF2-40B4-BE49-F238E27FC236}">
                    <a16:creationId xmlns:a16="http://schemas.microsoft.com/office/drawing/2014/main" xmlns="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29">
                <a:extLst>
                  <a:ext uri="{FF2B5EF4-FFF2-40B4-BE49-F238E27FC236}">
                    <a16:creationId xmlns:a16="http://schemas.microsoft.com/office/drawing/2014/main" xmlns="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30">
                <a:extLst>
                  <a:ext uri="{FF2B5EF4-FFF2-40B4-BE49-F238E27FC236}">
                    <a16:creationId xmlns:a16="http://schemas.microsoft.com/office/drawing/2014/main" xmlns="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31">
                <a:extLst>
                  <a:ext uri="{FF2B5EF4-FFF2-40B4-BE49-F238E27FC236}">
                    <a16:creationId xmlns:a16="http://schemas.microsoft.com/office/drawing/2014/main" xmlns="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32">
                <a:extLst>
                  <a:ext uri="{FF2B5EF4-FFF2-40B4-BE49-F238E27FC236}">
                    <a16:creationId xmlns:a16="http://schemas.microsoft.com/office/drawing/2014/main" xmlns="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33">
                <a:extLst>
                  <a:ext uri="{FF2B5EF4-FFF2-40B4-BE49-F238E27FC236}">
                    <a16:creationId xmlns:a16="http://schemas.microsoft.com/office/drawing/2014/main" xmlns="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234">
              <a:extLst>
                <a:ext uri="{FF2B5EF4-FFF2-40B4-BE49-F238E27FC236}">
                  <a16:creationId xmlns:a16="http://schemas.microsoft.com/office/drawing/2014/main" xmlns="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81" name="Freeform: Shape 258">
                <a:extLst>
                  <a:ext uri="{FF2B5EF4-FFF2-40B4-BE49-F238E27FC236}">
                    <a16:creationId xmlns:a16="http://schemas.microsoft.com/office/drawing/2014/main" xmlns="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259">
                <a:extLst>
                  <a:ext uri="{FF2B5EF4-FFF2-40B4-BE49-F238E27FC236}">
                    <a16:creationId xmlns:a16="http://schemas.microsoft.com/office/drawing/2014/main" xmlns="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260">
                <a:extLst>
                  <a:ext uri="{FF2B5EF4-FFF2-40B4-BE49-F238E27FC236}">
                    <a16:creationId xmlns:a16="http://schemas.microsoft.com/office/drawing/2014/main" xmlns="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261">
                <a:extLst>
                  <a:ext uri="{FF2B5EF4-FFF2-40B4-BE49-F238E27FC236}">
                    <a16:creationId xmlns:a16="http://schemas.microsoft.com/office/drawing/2014/main" xmlns="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:a16="http://schemas.microsoft.com/office/drawing/2014/main" xmlns="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:a16="http://schemas.microsoft.com/office/drawing/2014/main" xmlns="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aphic 166">
              <a:extLst>
                <a:ext uri="{FF2B5EF4-FFF2-40B4-BE49-F238E27FC236}">
                  <a16:creationId xmlns:a16="http://schemas.microsoft.com/office/drawing/2014/main" xmlns="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1" name="Freeform: Shape 265">
                <a:extLst>
                  <a:ext uri="{FF2B5EF4-FFF2-40B4-BE49-F238E27FC236}">
                    <a16:creationId xmlns:a16="http://schemas.microsoft.com/office/drawing/2014/main" xmlns="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266">
                <a:extLst>
                  <a:ext uri="{FF2B5EF4-FFF2-40B4-BE49-F238E27FC236}">
                    <a16:creationId xmlns:a16="http://schemas.microsoft.com/office/drawing/2014/main" xmlns="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267">
                <a:extLst>
                  <a:ext uri="{FF2B5EF4-FFF2-40B4-BE49-F238E27FC236}">
                    <a16:creationId xmlns:a16="http://schemas.microsoft.com/office/drawing/2014/main" xmlns="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268">
                <a:extLst>
                  <a:ext uri="{FF2B5EF4-FFF2-40B4-BE49-F238E27FC236}">
                    <a16:creationId xmlns:a16="http://schemas.microsoft.com/office/drawing/2014/main" xmlns="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269">
                <a:extLst>
                  <a:ext uri="{FF2B5EF4-FFF2-40B4-BE49-F238E27FC236}">
                    <a16:creationId xmlns:a16="http://schemas.microsoft.com/office/drawing/2014/main" xmlns="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270">
                <a:extLst>
                  <a:ext uri="{FF2B5EF4-FFF2-40B4-BE49-F238E27FC236}">
                    <a16:creationId xmlns:a16="http://schemas.microsoft.com/office/drawing/2014/main" xmlns="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271">
                <a:extLst>
                  <a:ext uri="{FF2B5EF4-FFF2-40B4-BE49-F238E27FC236}">
                    <a16:creationId xmlns:a16="http://schemas.microsoft.com/office/drawing/2014/main" xmlns="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272">
                <a:extLst>
                  <a:ext uri="{FF2B5EF4-FFF2-40B4-BE49-F238E27FC236}">
                    <a16:creationId xmlns:a16="http://schemas.microsoft.com/office/drawing/2014/main" xmlns="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273">
                <a:extLst>
                  <a:ext uri="{FF2B5EF4-FFF2-40B4-BE49-F238E27FC236}">
                    <a16:creationId xmlns:a16="http://schemas.microsoft.com/office/drawing/2014/main" xmlns="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274">
                <a:extLst>
                  <a:ext uri="{FF2B5EF4-FFF2-40B4-BE49-F238E27FC236}">
                    <a16:creationId xmlns:a16="http://schemas.microsoft.com/office/drawing/2014/main" xmlns="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275">
                <a:extLst>
                  <a:ext uri="{FF2B5EF4-FFF2-40B4-BE49-F238E27FC236}">
                    <a16:creationId xmlns:a16="http://schemas.microsoft.com/office/drawing/2014/main" xmlns="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276">
                <a:extLst>
                  <a:ext uri="{FF2B5EF4-FFF2-40B4-BE49-F238E27FC236}">
                    <a16:creationId xmlns:a16="http://schemas.microsoft.com/office/drawing/2014/main" xmlns="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277">
                <a:extLst>
                  <a:ext uri="{FF2B5EF4-FFF2-40B4-BE49-F238E27FC236}">
                    <a16:creationId xmlns:a16="http://schemas.microsoft.com/office/drawing/2014/main" xmlns="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278">
                <a:extLst>
                  <a:ext uri="{FF2B5EF4-FFF2-40B4-BE49-F238E27FC236}">
                    <a16:creationId xmlns:a16="http://schemas.microsoft.com/office/drawing/2014/main" xmlns="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279">
                <a:extLst>
                  <a:ext uri="{FF2B5EF4-FFF2-40B4-BE49-F238E27FC236}">
                    <a16:creationId xmlns:a16="http://schemas.microsoft.com/office/drawing/2014/main" xmlns="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280">
                <a:extLst>
                  <a:ext uri="{FF2B5EF4-FFF2-40B4-BE49-F238E27FC236}">
                    <a16:creationId xmlns:a16="http://schemas.microsoft.com/office/drawing/2014/main" xmlns="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281">
                <a:extLst>
                  <a:ext uri="{FF2B5EF4-FFF2-40B4-BE49-F238E27FC236}">
                    <a16:creationId xmlns:a16="http://schemas.microsoft.com/office/drawing/2014/main" xmlns="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282">
                <a:extLst>
                  <a:ext uri="{FF2B5EF4-FFF2-40B4-BE49-F238E27FC236}">
                    <a16:creationId xmlns:a16="http://schemas.microsoft.com/office/drawing/2014/main" xmlns="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283">
                <a:extLst>
                  <a:ext uri="{FF2B5EF4-FFF2-40B4-BE49-F238E27FC236}">
                    <a16:creationId xmlns:a16="http://schemas.microsoft.com/office/drawing/2014/main" xmlns="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284">
                <a:extLst>
                  <a:ext uri="{FF2B5EF4-FFF2-40B4-BE49-F238E27FC236}">
                    <a16:creationId xmlns:a16="http://schemas.microsoft.com/office/drawing/2014/main" xmlns="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3">
              <a:extLst>
                <a:ext uri="{FF2B5EF4-FFF2-40B4-BE49-F238E27FC236}">
                  <a16:creationId xmlns:a16="http://schemas.microsoft.com/office/drawing/2014/main" xmlns="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34" name="Freeform: Shape 293">
                <a:extLst>
                  <a:ext uri="{FF2B5EF4-FFF2-40B4-BE49-F238E27FC236}">
                    <a16:creationId xmlns:a16="http://schemas.microsoft.com/office/drawing/2014/main" xmlns="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294">
                <a:extLst>
                  <a:ext uri="{FF2B5EF4-FFF2-40B4-BE49-F238E27FC236}">
                    <a16:creationId xmlns:a16="http://schemas.microsoft.com/office/drawing/2014/main" xmlns="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95">
                <a:extLst>
                  <a:ext uri="{FF2B5EF4-FFF2-40B4-BE49-F238E27FC236}">
                    <a16:creationId xmlns:a16="http://schemas.microsoft.com/office/drawing/2014/main" xmlns="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96">
                <a:extLst>
                  <a:ext uri="{FF2B5EF4-FFF2-40B4-BE49-F238E27FC236}">
                    <a16:creationId xmlns:a16="http://schemas.microsoft.com/office/drawing/2014/main" xmlns="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7">
                <a:extLst>
                  <a:ext uri="{FF2B5EF4-FFF2-40B4-BE49-F238E27FC236}">
                    <a16:creationId xmlns:a16="http://schemas.microsoft.com/office/drawing/2014/main" xmlns="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298">
                <a:extLst>
                  <a:ext uri="{FF2B5EF4-FFF2-40B4-BE49-F238E27FC236}">
                    <a16:creationId xmlns:a16="http://schemas.microsoft.com/office/drawing/2014/main" xmlns="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299">
                <a:extLst>
                  <a:ext uri="{FF2B5EF4-FFF2-40B4-BE49-F238E27FC236}">
                    <a16:creationId xmlns:a16="http://schemas.microsoft.com/office/drawing/2014/main" xmlns="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00">
                <a:extLst>
                  <a:ext uri="{FF2B5EF4-FFF2-40B4-BE49-F238E27FC236}">
                    <a16:creationId xmlns:a16="http://schemas.microsoft.com/office/drawing/2014/main" xmlns="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01">
                <a:extLst>
                  <a:ext uri="{FF2B5EF4-FFF2-40B4-BE49-F238E27FC236}">
                    <a16:creationId xmlns:a16="http://schemas.microsoft.com/office/drawing/2014/main" xmlns="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02">
                <a:extLst>
                  <a:ext uri="{FF2B5EF4-FFF2-40B4-BE49-F238E27FC236}">
                    <a16:creationId xmlns:a16="http://schemas.microsoft.com/office/drawing/2014/main" xmlns="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03">
                <a:extLst>
                  <a:ext uri="{FF2B5EF4-FFF2-40B4-BE49-F238E27FC236}">
                    <a16:creationId xmlns:a16="http://schemas.microsoft.com/office/drawing/2014/main" xmlns="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304">
                <a:extLst>
                  <a:ext uri="{FF2B5EF4-FFF2-40B4-BE49-F238E27FC236}">
                    <a16:creationId xmlns:a16="http://schemas.microsoft.com/office/drawing/2014/main" xmlns="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305">
                <a:extLst>
                  <a:ext uri="{FF2B5EF4-FFF2-40B4-BE49-F238E27FC236}">
                    <a16:creationId xmlns:a16="http://schemas.microsoft.com/office/drawing/2014/main" xmlns="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306">
                <a:extLst>
                  <a:ext uri="{FF2B5EF4-FFF2-40B4-BE49-F238E27FC236}">
                    <a16:creationId xmlns:a16="http://schemas.microsoft.com/office/drawing/2014/main" xmlns="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307">
                <a:extLst>
                  <a:ext uri="{FF2B5EF4-FFF2-40B4-BE49-F238E27FC236}">
                    <a16:creationId xmlns:a16="http://schemas.microsoft.com/office/drawing/2014/main" xmlns="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308">
                <a:extLst>
                  <a:ext uri="{FF2B5EF4-FFF2-40B4-BE49-F238E27FC236}">
                    <a16:creationId xmlns:a16="http://schemas.microsoft.com/office/drawing/2014/main" xmlns="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309">
                <a:extLst>
                  <a:ext uri="{FF2B5EF4-FFF2-40B4-BE49-F238E27FC236}">
                    <a16:creationId xmlns:a16="http://schemas.microsoft.com/office/drawing/2014/main" xmlns="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310">
                <a:extLst>
                  <a:ext uri="{FF2B5EF4-FFF2-40B4-BE49-F238E27FC236}">
                    <a16:creationId xmlns:a16="http://schemas.microsoft.com/office/drawing/2014/main" xmlns="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311">
                <a:extLst>
                  <a:ext uri="{FF2B5EF4-FFF2-40B4-BE49-F238E27FC236}">
                    <a16:creationId xmlns:a16="http://schemas.microsoft.com/office/drawing/2014/main" xmlns="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312">
                <a:extLst>
                  <a:ext uri="{FF2B5EF4-FFF2-40B4-BE49-F238E27FC236}">
                    <a16:creationId xmlns:a16="http://schemas.microsoft.com/office/drawing/2014/main" xmlns="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313">
                <a:extLst>
                  <a:ext uri="{FF2B5EF4-FFF2-40B4-BE49-F238E27FC236}">
                    <a16:creationId xmlns:a16="http://schemas.microsoft.com/office/drawing/2014/main" xmlns="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314">
                <a:extLst>
                  <a:ext uri="{FF2B5EF4-FFF2-40B4-BE49-F238E27FC236}">
                    <a16:creationId xmlns:a16="http://schemas.microsoft.com/office/drawing/2014/main" xmlns="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315">
                <a:extLst>
                  <a:ext uri="{FF2B5EF4-FFF2-40B4-BE49-F238E27FC236}">
                    <a16:creationId xmlns:a16="http://schemas.microsoft.com/office/drawing/2014/main" xmlns="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316">
                <a:extLst>
                  <a:ext uri="{FF2B5EF4-FFF2-40B4-BE49-F238E27FC236}">
                    <a16:creationId xmlns:a16="http://schemas.microsoft.com/office/drawing/2014/main" xmlns="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317">
                <a:extLst>
                  <a:ext uri="{FF2B5EF4-FFF2-40B4-BE49-F238E27FC236}">
                    <a16:creationId xmlns:a16="http://schemas.microsoft.com/office/drawing/2014/main" xmlns="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318">
                <a:extLst>
                  <a:ext uri="{FF2B5EF4-FFF2-40B4-BE49-F238E27FC236}">
                    <a16:creationId xmlns:a16="http://schemas.microsoft.com/office/drawing/2014/main" xmlns="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319">
                <a:extLst>
                  <a:ext uri="{FF2B5EF4-FFF2-40B4-BE49-F238E27FC236}">
                    <a16:creationId xmlns:a16="http://schemas.microsoft.com/office/drawing/2014/main" xmlns="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320">
                <a:extLst>
                  <a:ext uri="{FF2B5EF4-FFF2-40B4-BE49-F238E27FC236}">
                    <a16:creationId xmlns:a16="http://schemas.microsoft.com/office/drawing/2014/main" xmlns="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321">
                <a:extLst>
                  <a:ext uri="{FF2B5EF4-FFF2-40B4-BE49-F238E27FC236}">
                    <a16:creationId xmlns:a16="http://schemas.microsoft.com/office/drawing/2014/main" xmlns="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322">
                <a:extLst>
                  <a:ext uri="{FF2B5EF4-FFF2-40B4-BE49-F238E27FC236}">
                    <a16:creationId xmlns:a16="http://schemas.microsoft.com/office/drawing/2014/main" xmlns="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23">
                <a:extLst>
                  <a:ext uri="{FF2B5EF4-FFF2-40B4-BE49-F238E27FC236}">
                    <a16:creationId xmlns:a16="http://schemas.microsoft.com/office/drawing/2014/main" xmlns="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324">
                <a:extLst>
                  <a:ext uri="{FF2B5EF4-FFF2-40B4-BE49-F238E27FC236}">
                    <a16:creationId xmlns:a16="http://schemas.microsoft.com/office/drawing/2014/main" xmlns="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325">
                <a:extLst>
                  <a:ext uri="{FF2B5EF4-FFF2-40B4-BE49-F238E27FC236}">
                    <a16:creationId xmlns:a16="http://schemas.microsoft.com/office/drawing/2014/main" xmlns="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326">
                <a:extLst>
                  <a:ext uri="{FF2B5EF4-FFF2-40B4-BE49-F238E27FC236}">
                    <a16:creationId xmlns:a16="http://schemas.microsoft.com/office/drawing/2014/main" xmlns="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327">
                <a:extLst>
                  <a:ext uri="{FF2B5EF4-FFF2-40B4-BE49-F238E27FC236}">
                    <a16:creationId xmlns:a16="http://schemas.microsoft.com/office/drawing/2014/main" xmlns="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28">
                <a:extLst>
                  <a:ext uri="{FF2B5EF4-FFF2-40B4-BE49-F238E27FC236}">
                    <a16:creationId xmlns:a16="http://schemas.microsoft.com/office/drawing/2014/main" xmlns="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329">
                <a:extLst>
                  <a:ext uri="{FF2B5EF4-FFF2-40B4-BE49-F238E27FC236}">
                    <a16:creationId xmlns:a16="http://schemas.microsoft.com/office/drawing/2014/main" xmlns="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330">
                <a:extLst>
                  <a:ext uri="{FF2B5EF4-FFF2-40B4-BE49-F238E27FC236}">
                    <a16:creationId xmlns:a16="http://schemas.microsoft.com/office/drawing/2014/main" xmlns="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331">
                <a:extLst>
                  <a:ext uri="{FF2B5EF4-FFF2-40B4-BE49-F238E27FC236}">
                    <a16:creationId xmlns:a16="http://schemas.microsoft.com/office/drawing/2014/main" xmlns="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332">
                <a:extLst>
                  <a:ext uri="{FF2B5EF4-FFF2-40B4-BE49-F238E27FC236}">
                    <a16:creationId xmlns:a16="http://schemas.microsoft.com/office/drawing/2014/main" xmlns="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333">
                <a:extLst>
                  <a:ext uri="{FF2B5EF4-FFF2-40B4-BE49-F238E27FC236}">
                    <a16:creationId xmlns:a16="http://schemas.microsoft.com/office/drawing/2014/main" xmlns="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334">
                <a:extLst>
                  <a:ext uri="{FF2B5EF4-FFF2-40B4-BE49-F238E27FC236}">
                    <a16:creationId xmlns:a16="http://schemas.microsoft.com/office/drawing/2014/main" xmlns="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335">
                <a:extLst>
                  <a:ext uri="{FF2B5EF4-FFF2-40B4-BE49-F238E27FC236}">
                    <a16:creationId xmlns:a16="http://schemas.microsoft.com/office/drawing/2014/main" xmlns="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336">
                <a:extLst>
                  <a:ext uri="{FF2B5EF4-FFF2-40B4-BE49-F238E27FC236}">
                    <a16:creationId xmlns:a16="http://schemas.microsoft.com/office/drawing/2014/main" xmlns="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37">
                <a:extLst>
                  <a:ext uri="{FF2B5EF4-FFF2-40B4-BE49-F238E27FC236}">
                    <a16:creationId xmlns:a16="http://schemas.microsoft.com/office/drawing/2014/main" xmlns="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38">
                <a:extLst>
                  <a:ext uri="{FF2B5EF4-FFF2-40B4-BE49-F238E27FC236}">
                    <a16:creationId xmlns:a16="http://schemas.microsoft.com/office/drawing/2014/main" xmlns="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39">
                <a:extLst>
                  <a:ext uri="{FF2B5EF4-FFF2-40B4-BE49-F238E27FC236}">
                    <a16:creationId xmlns:a16="http://schemas.microsoft.com/office/drawing/2014/main" xmlns="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340">
                <a:extLst>
                  <a:ext uri="{FF2B5EF4-FFF2-40B4-BE49-F238E27FC236}">
                    <a16:creationId xmlns:a16="http://schemas.microsoft.com/office/drawing/2014/main" xmlns="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341">
                <a:extLst>
                  <a:ext uri="{FF2B5EF4-FFF2-40B4-BE49-F238E27FC236}">
                    <a16:creationId xmlns:a16="http://schemas.microsoft.com/office/drawing/2014/main" xmlns="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342">
                <a:extLst>
                  <a:ext uri="{FF2B5EF4-FFF2-40B4-BE49-F238E27FC236}">
                    <a16:creationId xmlns:a16="http://schemas.microsoft.com/office/drawing/2014/main" xmlns="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343">
                <a:extLst>
                  <a:ext uri="{FF2B5EF4-FFF2-40B4-BE49-F238E27FC236}">
                    <a16:creationId xmlns:a16="http://schemas.microsoft.com/office/drawing/2014/main" xmlns="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344">
                <a:extLst>
                  <a:ext uri="{FF2B5EF4-FFF2-40B4-BE49-F238E27FC236}">
                    <a16:creationId xmlns:a16="http://schemas.microsoft.com/office/drawing/2014/main" xmlns="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345">
                <a:extLst>
                  <a:ext uri="{FF2B5EF4-FFF2-40B4-BE49-F238E27FC236}">
                    <a16:creationId xmlns:a16="http://schemas.microsoft.com/office/drawing/2014/main" xmlns="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346">
                <a:extLst>
                  <a:ext uri="{FF2B5EF4-FFF2-40B4-BE49-F238E27FC236}">
                    <a16:creationId xmlns:a16="http://schemas.microsoft.com/office/drawing/2014/main" xmlns="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347">
                <a:extLst>
                  <a:ext uri="{FF2B5EF4-FFF2-40B4-BE49-F238E27FC236}">
                    <a16:creationId xmlns:a16="http://schemas.microsoft.com/office/drawing/2014/main" xmlns="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348">
                <a:extLst>
                  <a:ext uri="{FF2B5EF4-FFF2-40B4-BE49-F238E27FC236}">
                    <a16:creationId xmlns:a16="http://schemas.microsoft.com/office/drawing/2014/main" xmlns="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349">
                <a:extLst>
                  <a:ext uri="{FF2B5EF4-FFF2-40B4-BE49-F238E27FC236}">
                    <a16:creationId xmlns:a16="http://schemas.microsoft.com/office/drawing/2014/main" xmlns="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350">
                <a:extLst>
                  <a:ext uri="{FF2B5EF4-FFF2-40B4-BE49-F238E27FC236}">
                    <a16:creationId xmlns:a16="http://schemas.microsoft.com/office/drawing/2014/main" xmlns="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351">
                <a:extLst>
                  <a:ext uri="{FF2B5EF4-FFF2-40B4-BE49-F238E27FC236}">
                    <a16:creationId xmlns:a16="http://schemas.microsoft.com/office/drawing/2014/main" xmlns="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352">
                <a:extLst>
                  <a:ext uri="{FF2B5EF4-FFF2-40B4-BE49-F238E27FC236}">
                    <a16:creationId xmlns:a16="http://schemas.microsoft.com/office/drawing/2014/main" xmlns="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353">
                <a:extLst>
                  <a:ext uri="{FF2B5EF4-FFF2-40B4-BE49-F238E27FC236}">
                    <a16:creationId xmlns:a16="http://schemas.microsoft.com/office/drawing/2014/main" xmlns="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354">
                <a:extLst>
                  <a:ext uri="{FF2B5EF4-FFF2-40B4-BE49-F238E27FC236}">
                    <a16:creationId xmlns:a16="http://schemas.microsoft.com/office/drawing/2014/main" xmlns="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355">
                <a:extLst>
                  <a:ext uri="{FF2B5EF4-FFF2-40B4-BE49-F238E27FC236}">
                    <a16:creationId xmlns:a16="http://schemas.microsoft.com/office/drawing/2014/main" xmlns="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356">
                <a:extLst>
                  <a:ext uri="{FF2B5EF4-FFF2-40B4-BE49-F238E27FC236}">
                    <a16:creationId xmlns:a16="http://schemas.microsoft.com/office/drawing/2014/main" xmlns="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357">
                <a:extLst>
                  <a:ext uri="{FF2B5EF4-FFF2-40B4-BE49-F238E27FC236}">
                    <a16:creationId xmlns:a16="http://schemas.microsoft.com/office/drawing/2014/main" xmlns="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358">
                <a:extLst>
                  <a:ext uri="{FF2B5EF4-FFF2-40B4-BE49-F238E27FC236}">
                    <a16:creationId xmlns:a16="http://schemas.microsoft.com/office/drawing/2014/main" xmlns="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359">
                <a:extLst>
                  <a:ext uri="{FF2B5EF4-FFF2-40B4-BE49-F238E27FC236}">
                    <a16:creationId xmlns:a16="http://schemas.microsoft.com/office/drawing/2014/main" xmlns="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360">
                <a:extLst>
                  <a:ext uri="{FF2B5EF4-FFF2-40B4-BE49-F238E27FC236}">
                    <a16:creationId xmlns:a16="http://schemas.microsoft.com/office/drawing/2014/main" xmlns="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361">
                <a:extLst>
                  <a:ext uri="{FF2B5EF4-FFF2-40B4-BE49-F238E27FC236}">
                    <a16:creationId xmlns:a16="http://schemas.microsoft.com/office/drawing/2014/main" xmlns="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362">
                <a:extLst>
                  <a:ext uri="{FF2B5EF4-FFF2-40B4-BE49-F238E27FC236}">
                    <a16:creationId xmlns:a16="http://schemas.microsoft.com/office/drawing/2014/main" xmlns="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363">
                <a:extLst>
                  <a:ext uri="{FF2B5EF4-FFF2-40B4-BE49-F238E27FC236}">
                    <a16:creationId xmlns:a16="http://schemas.microsoft.com/office/drawing/2014/main" xmlns="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364">
                <a:extLst>
                  <a:ext uri="{FF2B5EF4-FFF2-40B4-BE49-F238E27FC236}">
                    <a16:creationId xmlns:a16="http://schemas.microsoft.com/office/drawing/2014/main" xmlns="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365">
                <a:extLst>
                  <a:ext uri="{FF2B5EF4-FFF2-40B4-BE49-F238E27FC236}">
                    <a16:creationId xmlns:a16="http://schemas.microsoft.com/office/drawing/2014/main" xmlns="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366">
                <a:extLst>
                  <a:ext uri="{FF2B5EF4-FFF2-40B4-BE49-F238E27FC236}">
                    <a16:creationId xmlns:a16="http://schemas.microsoft.com/office/drawing/2014/main" xmlns="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367">
                <a:extLst>
                  <a:ext uri="{FF2B5EF4-FFF2-40B4-BE49-F238E27FC236}">
                    <a16:creationId xmlns:a16="http://schemas.microsoft.com/office/drawing/2014/main" xmlns="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368">
                <a:extLst>
                  <a:ext uri="{FF2B5EF4-FFF2-40B4-BE49-F238E27FC236}">
                    <a16:creationId xmlns:a16="http://schemas.microsoft.com/office/drawing/2014/main" xmlns="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369">
                <a:extLst>
                  <a:ext uri="{FF2B5EF4-FFF2-40B4-BE49-F238E27FC236}">
                    <a16:creationId xmlns:a16="http://schemas.microsoft.com/office/drawing/2014/main" xmlns="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370">
                <a:extLst>
                  <a:ext uri="{FF2B5EF4-FFF2-40B4-BE49-F238E27FC236}">
                    <a16:creationId xmlns:a16="http://schemas.microsoft.com/office/drawing/2014/main" xmlns="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371">
                <a:extLst>
                  <a:ext uri="{FF2B5EF4-FFF2-40B4-BE49-F238E27FC236}">
                    <a16:creationId xmlns:a16="http://schemas.microsoft.com/office/drawing/2014/main" xmlns="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372">
                <a:extLst>
                  <a:ext uri="{FF2B5EF4-FFF2-40B4-BE49-F238E27FC236}">
                    <a16:creationId xmlns:a16="http://schemas.microsoft.com/office/drawing/2014/main" xmlns="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373">
                <a:extLst>
                  <a:ext uri="{FF2B5EF4-FFF2-40B4-BE49-F238E27FC236}">
                    <a16:creationId xmlns:a16="http://schemas.microsoft.com/office/drawing/2014/main" xmlns="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374">
                <a:extLst>
                  <a:ext uri="{FF2B5EF4-FFF2-40B4-BE49-F238E27FC236}">
                    <a16:creationId xmlns:a16="http://schemas.microsoft.com/office/drawing/2014/main" xmlns="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375">
                <a:extLst>
                  <a:ext uri="{FF2B5EF4-FFF2-40B4-BE49-F238E27FC236}">
                    <a16:creationId xmlns:a16="http://schemas.microsoft.com/office/drawing/2014/main" xmlns="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376">
                <a:extLst>
                  <a:ext uri="{FF2B5EF4-FFF2-40B4-BE49-F238E27FC236}">
                    <a16:creationId xmlns:a16="http://schemas.microsoft.com/office/drawing/2014/main" xmlns="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377">
                <a:extLst>
                  <a:ext uri="{FF2B5EF4-FFF2-40B4-BE49-F238E27FC236}">
                    <a16:creationId xmlns:a16="http://schemas.microsoft.com/office/drawing/2014/main" xmlns="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378">
                <a:extLst>
                  <a:ext uri="{FF2B5EF4-FFF2-40B4-BE49-F238E27FC236}">
                    <a16:creationId xmlns:a16="http://schemas.microsoft.com/office/drawing/2014/main" xmlns="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379">
                <a:extLst>
                  <a:ext uri="{FF2B5EF4-FFF2-40B4-BE49-F238E27FC236}">
                    <a16:creationId xmlns:a16="http://schemas.microsoft.com/office/drawing/2014/main" xmlns="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380">
                <a:extLst>
                  <a:ext uri="{FF2B5EF4-FFF2-40B4-BE49-F238E27FC236}">
                    <a16:creationId xmlns:a16="http://schemas.microsoft.com/office/drawing/2014/main" xmlns="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381">
                <a:extLst>
                  <a:ext uri="{FF2B5EF4-FFF2-40B4-BE49-F238E27FC236}">
                    <a16:creationId xmlns:a16="http://schemas.microsoft.com/office/drawing/2014/main" xmlns="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382">
                <a:extLst>
                  <a:ext uri="{FF2B5EF4-FFF2-40B4-BE49-F238E27FC236}">
                    <a16:creationId xmlns:a16="http://schemas.microsoft.com/office/drawing/2014/main" xmlns="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383">
                <a:extLst>
                  <a:ext uri="{FF2B5EF4-FFF2-40B4-BE49-F238E27FC236}">
                    <a16:creationId xmlns:a16="http://schemas.microsoft.com/office/drawing/2014/main" xmlns="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384">
                <a:extLst>
                  <a:ext uri="{FF2B5EF4-FFF2-40B4-BE49-F238E27FC236}">
                    <a16:creationId xmlns:a16="http://schemas.microsoft.com/office/drawing/2014/main" xmlns="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385">
                <a:extLst>
                  <a:ext uri="{FF2B5EF4-FFF2-40B4-BE49-F238E27FC236}">
                    <a16:creationId xmlns:a16="http://schemas.microsoft.com/office/drawing/2014/main" xmlns="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386">
                <a:extLst>
                  <a:ext uri="{FF2B5EF4-FFF2-40B4-BE49-F238E27FC236}">
                    <a16:creationId xmlns:a16="http://schemas.microsoft.com/office/drawing/2014/main" xmlns="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387">
                <a:extLst>
                  <a:ext uri="{FF2B5EF4-FFF2-40B4-BE49-F238E27FC236}">
                    <a16:creationId xmlns:a16="http://schemas.microsoft.com/office/drawing/2014/main" xmlns="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388">
                <a:extLst>
                  <a:ext uri="{FF2B5EF4-FFF2-40B4-BE49-F238E27FC236}">
                    <a16:creationId xmlns:a16="http://schemas.microsoft.com/office/drawing/2014/main" xmlns="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389">
                <a:extLst>
                  <a:ext uri="{FF2B5EF4-FFF2-40B4-BE49-F238E27FC236}">
                    <a16:creationId xmlns:a16="http://schemas.microsoft.com/office/drawing/2014/main" xmlns="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390">
                <a:extLst>
                  <a:ext uri="{FF2B5EF4-FFF2-40B4-BE49-F238E27FC236}">
                    <a16:creationId xmlns:a16="http://schemas.microsoft.com/office/drawing/2014/main" xmlns="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391">
                <a:extLst>
                  <a:ext uri="{FF2B5EF4-FFF2-40B4-BE49-F238E27FC236}">
                    <a16:creationId xmlns:a16="http://schemas.microsoft.com/office/drawing/2014/main" xmlns="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392">
                <a:extLst>
                  <a:ext uri="{FF2B5EF4-FFF2-40B4-BE49-F238E27FC236}">
                    <a16:creationId xmlns:a16="http://schemas.microsoft.com/office/drawing/2014/main" xmlns="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393">
                <a:extLst>
                  <a:ext uri="{FF2B5EF4-FFF2-40B4-BE49-F238E27FC236}">
                    <a16:creationId xmlns:a16="http://schemas.microsoft.com/office/drawing/2014/main" xmlns="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394">
                <a:extLst>
                  <a:ext uri="{FF2B5EF4-FFF2-40B4-BE49-F238E27FC236}">
                    <a16:creationId xmlns:a16="http://schemas.microsoft.com/office/drawing/2014/main" xmlns="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395">
                <a:extLst>
                  <a:ext uri="{FF2B5EF4-FFF2-40B4-BE49-F238E27FC236}">
                    <a16:creationId xmlns:a16="http://schemas.microsoft.com/office/drawing/2014/main" xmlns="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396">
                <a:extLst>
                  <a:ext uri="{FF2B5EF4-FFF2-40B4-BE49-F238E27FC236}">
                    <a16:creationId xmlns:a16="http://schemas.microsoft.com/office/drawing/2014/main" xmlns="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397">
                <a:extLst>
                  <a:ext uri="{FF2B5EF4-FFF2-40B4-BE49-F238E27FC236}">
                    <a16:creationId xmlns:a16="http://schemas.microsoft.com/office/drawing/2014/main" xmlns="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398">
                <a:extLst>
                  <a:ext uri="{FF2B5EF4-FFF2-40B4-BE49-F238E27FC236}">
                    <a16:creationId xmlns:a16="http://schemas.microsoft.com/office/drawing/2014/main" xmlns="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399">
                <a:extLst>
                  <a:ext uri="{FF2B5EF4-FFF2-40B4-BE49-F238E27FC236}">
                    <a16:creationId xmlns:a16="http://schemas.microsoft.com/office/drawing/2014/main" xmlns="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400">
                <a:extLst>
                  <a:ext uri="{FF2B5EF4-FFF2-40B4-BE49-F238E27FC236}">
                    <a16:creationId xmlns:a16="http://schemas.microsoft.com/office/drawing/2014/main" xmlns="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401">
                <a:extLst>
                  <a:ext uri="{FF2B5EF4-FFF2-40B4-BE49-F238E27FC236}">
                    <a16:creationId xmlns:a16="http://schemas.microsoft.com/office/drawing/2014/main" xmlns="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402">
                <a:extLst>
                  <a:ext uri="{FF2B5EF4-FFF2-40B4-BE49-F238E27FC236}">
                    <a16:creationId xmlns:a16="http://schemas.microsoft.com/office/drawing/2014/main" xmlns="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403">
                <a:extLst>
                  <a:ext uri="{FF2B5EF4-FFF2-40B4-BE49-F238E27FC236}">
                    <a16:creationId xmlns:a16="http://schemas.microsoft.com/office/drawing/2014/main" xmlns="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404">
                <a:extLst>
                  <a:ext uri="{FF2B5EF4-FFF2-40B4-BE49-F238E27FC236}">
                    <a16:creationId xmlns:a16="http://schemas.microsoft.com/office/drawing/2014/main" xmlns="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405">
                <a:extLst>
                  <a:ext uri="{FF2B5EF4-FFF2-40B4-BE49-F238E27FC236}">
                    <a16:creationId xmlns:a16="http://schemas.microsoft.com/office/drawing/2014/main" xmlns="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406">
                <a:extLst>
                  <a:ext uri="{FF2B5EF4-FFF2-40B4-BE49-F238E27FC236}">
                    <a16:creationId xmlns:a16="http://schemas.microsoft.com/office/drawing/2014/main" xmlns="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407">
                <a:extLst>
                  <a:ext uri="{FF2B5EF4-FFF2-40B4-BE49-F238E27FC236}">
                    <a16:creationId xmlns:a16="http://schemas.microsoft.com/office/drawing/2014/main" xmlns="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408">
                <a:extLst>
                  <a:ext uri="{FF2B5EF4-FFF2-40B4-BE49-F238E27FC236}">
                    <a16:creationId xmlns:a16="http://schemas.microsoft.com/office/drawing/2014/main" xmlns="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409">
                <a:extLst>
                  <a:ext uri="{FF2B5EF4-FFF2-40B4-BE49-F238E27FC236}">
                    <a16:creationId xmlns:a16="http://schemas.microsoft.com/office/drawing/2014/main" xmlns="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410">
                <a:extLst>
                  <a:ext uri="{FF2B5EF4-FFF2-40B4-BE49-F238E27FC236}">
                    <a16:creationId xmlns:a16="http://schemas.microsoft.com/office/drawing/2014/main" xmlns="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411">
                <a:extLst>
                  <a:ext uri="{FF2B5EF4-FFF2-40B4-BE49-F238E27FC236}">
                    <a16:creationId xmlns:a16="http://schemas.microsoft.com/office/drawing/2014/main" xmlns="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412">
                <a:extLst>
                  <a:ext uri="{FF2B5EF4-FFF2-40B4-BE49-F238E27FC236}">
                    <a16:creationId xmlns:a16="http://schemas.microsoft.com/office/drawing/2014/main" xmlns="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413">
                <a:extLst>
                  <a:ext uri="{FF2B5EF4-FFF2-40B4-BE49-F238E27FC236}">
                    <a16:creationId xmlns:a16="http://schemas.microsoft.com/office/drawing/2014/main" xmlns="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414">
                <a:extLst>
                  <a:ext uri="{FF2B5EF4-FFF2-40B4-BE49-F238E27FC236}">
                    <a16:creationId xmlns:a16="http://schemas.microsoft.com/office/drawing/2014/main" xmlns="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415">
                <a:extLst>
                  <a:ext uri="{FF2B5EF4-FFF2-40B4-BE49-F238E27FC236}">
                    <a16:creationId xmlns:a16="http://schemas.microsoft.com/office/drawing/2014/main" xmlns="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416">
                <a:extLst>
                  <a:ext uri="{FF2B5EF4-FFF2-40B4-BE49-F238E27FC236}">
                    <a16:creationId xmlns:a16="http://schemas.microsoft.com/office/drawing/2014/main" xmlns="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417">
                <a:extLst>
                  <a:ext uri="{FF2B5EF4-FFF2-40B4-BE49-F238E27FC236}">
                    <a16:creationId xmlns:a16="http://schemas.microsoft.com/office/drawing/2014/main" xmlns="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418">
                <a:extLst>
                  <a:ext uri="{FF2B5EF4-FFF2-40B4-BE49-F238E27FC236}">
                    <a16:creationId xmlns:a16="http://schemas.microsoft.com/office/drawing/2014/main" xmlns="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419">
                <a:extLst>
                  <a:ext uri="{FF2B5EF4-FFF2-40B4-BE49-F238E27FC236}">
                    <a16:creationId xmlns:a16="http://schemas.microsoft.com/office/drawing/2014/main" xmlns="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xmlns="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4" y="521728"/>
            <a:ext cx="69237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400" dirty="0" smtClean="0">
                <a:solidFill>
                  <a:schemeClr val="tx2"/>
                </a:solidFill>
                <a:cs typeface="Arial" pitchFamily="34" charset="0"/>
              </a:rPr>
              <a:t>ŠTO JE ZAVRŠNI RAD?</a:t>
            </a:r>
            <a:endParaRPr lang="ko-KR" altLang="en-US" sz="44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F06B10-F2B9-45AE-BAEE-3A25BDC40F60}"/>
              </a:ext>
            </a:extLst>
          </p:cNvPr>
          <p:cNvGrpSpPr/>
          <p:nvPr/>
        </p:nvGrpSpPr>
        <p:grpSpPr>
          <a:xfrm>
            <a:off x="383193" y="1548256"/>
            <a:ext cx="7658238" cy="3725167"/>
            <a:chOff x="1677333" y="1465863"/>
            <a:chExt cx="6540977" cy="2763606"/>
          </a:xfrm>
        </p:grpSpPr>
        <p:sp>
          <p:nvSpPr>
            <p:cNvPr id="8" name="TextBox 7"/>
            <p:cNvSpPr txBox="1"/>
            <p:nvPr/>
          </p:nvSpPr>
          <p:spPr>
            <a:xfrm>
              <a:off x="2508314" y="1465863"/>
              <a:ext cx="5709996" cy="1712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hr-HR" dirty="0"/>
            </a:p>
            <a:p>
              <a:pPr marR="0"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učenikov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uradak čijom se izradbom i obranom provjeravaju,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vrednuju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 ocjenjuju učenikove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strukovne kompetencije 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sukladno razini kvalifikacije koju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stječe prema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propisanim stručno-teorijskim i praktičnim dijelovima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nastavnih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planova i programa, čime stječu završnost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upisanome obrazovnom programu te uvjete za uključivanje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tržište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rada</a:t>
              </a:r>
              <a:endParaRPr lang="hr-H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7333" y="1649323"/>
              <a:ext cx="779637" cy="25801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C572D2-FF82-4F09-A87C-3D3A60EF1C3D}"/>
              </a:ext>
            </a:extLst>
          </p:cNvPr>
          <p:cNvGrpSpPr/>
          <p:nvPr/>
        </p:nvGrpSpPr>
        <p:grpSpPr>
          <a:xfrm>
            <a:off x="253544" y="3059667"/>
            <a:ext cx="6792739" cy="2123658"/>
            <a:chOff x="1651190" y="1444459"/>
            <a:chExt cx="5565819" cy="23784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6F8FA6-DB08-4060-9832-77D337D2BF55}"/>
                </a:ext>
              </a:extLst>
            </p:cNvPr>
            <p:cNvSpPr txBox="1"/>
            <p:nvPr/>
          </p:nvSpPr>
          <p:spPr>
            <a:xfrm>
              <a:off x="2709317" y="1678202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E6D74D0-F347-4E58-A9D8-7E9536FAAEC3}"/>
                </a:ext>
              </a:extLst>
            </p:cNvPr>
            <p:cNvSpPr txBox="1"/>
            <p:nvPr/>
          </p:nvSpPr>
          <p:spPr>
            <a:xfrm>
              <a:off x="1651190" y="1444459"/>
              <a:ext cx="854164" cy="23784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831A6C-272F-4BDD-8F88-4227AAB90FB2}"/>
              </a:ext>
            </a:extLst>
          </p:cNvPr>
          <p:cNvSpPr txBox="1"/>
          <p:nvPr/>
        </p:nvSpPr>
        <p:spPr>
          <a:xfrm>
            <a:off x="91441" y="4085563"/>
            <a:ext cx="1330036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hr-HR" altLang="ko-KR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76" name="Graphic 33">
            <a:extLst>
              <a:ext uri="{FF2B5EF4-FFF2-40B4-BE49-F238E27FC236}">
                <a16:creationId xmlns:a16="http://schemas.microsoft.com/office/drawing/2014/main" xmlns="" id="{13600E45-A7C4-4DDB-9643-9EA41ABA888D}"/>
              </a:ext>
            </a:extLst>
          </p:cNvPr>
          <p:cNvGrpSpPr/>
          <p:nvPr/>
        </p:nvGrpSpPr>
        <p:grpSpPr>
          <a:xfrm>
            <a:off x="8532416" y="2473915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177" name="Freeform: Shape 35">
              <a:extLst>
                <a:ext uri="{FF2B5EF4-FFF2-40B4-BE49-F238E27FC236}">
                  <a16:creationId xmlns:a16="http://schemas.microsoft.com/office/drawing/2014/main" xmlns="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36">
              <a:extLst>
                <a:ext uri="{FF2B5EF4-FFF2-40B4-BE49-F238E27FC236}">
                  <a16:creationId xmlns:a16="http://schemas.microsoft.com/office/drawing/2014/main" xmlns="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ravokutnik 2"/>
          <p:cNvSpPr/>
          <p:nvPr/>
        </p:nvSpPr>
        <p:spPr>
          <a:xfrm>
            <a:off x="1356113" y="2382560"/>
            <a:ext cx="7787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hr-H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R="0" algn="just"/>
            <a:endParaRPr lang="hr-HR" dirty="0" smtClean="0">
              <a:solidFill>
                <a:srgbClr val="0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25719" y="3721535"/>
            <a:ext cx="6700619" cy="945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učenik treba javno pokazati da je sposoban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obraditi određeno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stručno pitanje i to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prezentirati, pisanim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oblikom u završnom radu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usmeno na obrani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295998" y="4779533"/>
            <a:ext cx="690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učenik izrađuje rad samostalno s pravom i obvezom redovitih konzultacija s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mentorom; mentor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prati rad učenika i pomaže mu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savjetima, a može i od učenika zahtijevati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doradu, izmjenu ili dopunu završnog rada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RJEŠENJA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1232" y="1441623"/>
            <a:ext cx="11715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GRUPA A</a:t>
            </a:r>
            <a:endParaRPr lang="hr-HR" b="1" dirty="0"/>
          </a:p>
          <a:p>
            <a:r>
              <a:rPr lang="hr-HR" i="1" dirty="0" smtClean="0"/>
              <a:t>Hrvatski pravopis.</a:t>
            </a:r>
            <a:r>
              <a:rPr lang="hr-HR" dirty="0" smtClean="0"/>
              <a:t>2013. </a:t>
            </a:r>
            <a:r>
              <a:rPr lang="hr-HR" dirty="0" err="1" smtClean="0"/>
              <a:t>Ur</a:t>
            </a:r>
            <a:r>
              <a:rPr lang="hr-HR" dirty="0" smtClean="0"/>
              <a:t>. Jozić, Željko. Institutu za hrvatski jezik i jezikoslovlje. Zagreb.</a:t>
            </a:r>
          </a:p>
          <a:p>
            <a:r>
              <a:rPr lang="hr-HR" i="1" dirty="0" smtClean="0"/>
              <a:t>Inženjerski priručnik IP4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i="1" dirty="0" smtClean="0"/>
              <a:t>Proizvodno strojarstvo</a:t>
            </a:r>
            <a:r>
              <a:rPr lang="hr-HR" dirty="0" smtClean="0"/>
              <a:t>. 1998. </a:t>
            </a:r>
            <a:r>
              <a:rPr lang="hr-HR" dirty="0" err="1" smtClean="0"/>
              <a:t>Ur</a:t>
            </a:r>
            <a:r>
              <a:rPr lang="hr-HR" dirty="0" smtClean="0"/>
              <a:t>. </a:t>
            </a:r>
            <a:r>
              <a:rPr lang="hr-HR" dirty="0" err="1" smtClean="0"/>
              <a:t>Mulc</a:t>
            </a:r>
            <a:r>
              <a:rPr lang="hr-HR" dirty="0" smtClean="0"/>
              <a:t>, Andrija i dr.. Školska knjiga. Zagreb.</a:t>
            </a:r>
          </a:p>
          <a:p>
            <a:r>
              <a:rPr lang="hr-HR" dirty="0" err="1" smtClean="0"/>
              <a:t>Stirlingov</a:t>
            </a:r>
            <a:r>
              <a:rPr lang="hr-HR" dirty="0" smtClean="0"/>
              <a:t> motor. </a:t>
            </a:r>
            <a:r>
              <a:rPr lang="hr-HR" dirty="0" err="1" smtClean="0"/>
              <a:t>Wikipedia</a:t>
            </a:r>
            <a:r>
              <a:rPr lang="hr-HR" dirty="0" smtClean="0"/>
              <a:t>. </a:t>
            </a:r>
            <a:r>
              <a:rPr lang="hr-HR" u="sng" dirty="0">
                <a:hlinkClick r:id="rId2"/>
              </a:rPr>
              <a:t>https://</a:t>
            </a:r>
            <a:r>
              <a:rPr lang="hr-HR" u="sng" dirty="0" smtClean="0">
                <a:hlinkClick r:id="rId2"/>
              </a:rPr>
              <a:t>hr.wikipedia.org/wiki/Stirlingov_motor</a:t>
            </a:r>
            <a:r>
              <a:rPr lang="hr-HR" u="sng" dirty="0" smtClean="0"/>
              <a:t>   </a:t>
            </a:r>
            <a:r>
              <a:rPr lang="hr-HR" dirty="0" smtClean="0"/>
              <a:t>(</a:t>
            </a:r>
            <a:r>
              <a:rPr lang="hr-HR" dirty="0" err="1" smtClean="0"/>
              <a:t>pristupljeno</a:t>
            </a:r>
            <a:r>
              <a:rPr lang="hr-HR" dirty="0" smtClean="0"/>
              <a:t> 26.09.2021.)</a:t>
            </a:r>
          </a:p>
          <a:p>
            <a:endParaRPr lang="hr-HR" dirty="0"/>
          </a:p>
          <a:p>
            <a:r>
              <a:rPr lang="hr-HR" b="1" dirty="0" smtClean="0"/>
              <a:t>GRUPA B</a:t>
            </a:r>
          </a:p>
          <a:p>
            <a:r>
              <a:rPr lang="hr-HR" i="1" dirty="0"/>
              <a:t>Hrvatski </a:t>
            </a:r>
            <a:r>
              <a:rPr lang="hr-HR" i="1" dirty="0" smtClean="0"/>
              <a:t>pravopis.</a:t>
            </a:r>
            <a:r>
              <a:rPr lang="hr-HR" dirty="0" smtClean="0"/>
              <a:t>2013</a:t>
            </a:r>
            <a:r>
              <a:rPr lang="hr-HR" dirty="0"/>
              <a:t>. </a:t>
            </a:r>
            <a:r>
              <a:rPr lang="hr-HR" dirty="0" err="1"/>
              <a:t>Ur</a:t>
            </a:r>
            <a:r>
              <a:rPr lang="hr-HR" dirty="0"/>
              <a:t>. Jozić, Željko. Institutu za hrvatski jezik i jezikoslovlje. Zagreb</a:t>
            </a:r>
            <a:r>
              <a:rPr lang="hr-HR" dirty="0" smtClean="0"/>
              <a:t>. </a:t>
            </a:r>
            <a:r>
              <a:rPr lang="hr-HR" u="sng" dirty="0">
                <a:hlinkClick r:id="rId3"/>
              </a:rPr>
              <a:t>http://pravopis.hr</a:t>
            </a:r>
            <a:r>
              <a:rPr lang="hr-HR" u="sng" dirty="0" smtClean="0">
                <a:hlinkClick r:id="rId3"/>
              </a:rPr>
              <a:t>/</a:t>
            </a:r>
            <a:r>
              <a:rPr lang="hr-HR" u="sng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</a:t>
            </a:r>
            <a:r>
              <a:rPr lang="hr-HR" dirty="0" smtClean="0"/>
              <a:t>.)</a:t>
            </a:r>
          </a:p>
          <a:p>
            <a:r>
              <a:rPr lang="hr-HR" dirty="0" err="1" smtClean="0"/>
              <a:t>Kraut</a:t>
            </a:r>
            <a:r>
              <a:rPr lang="hr-HR" dirty="0" smtClean="0"/>
              <a:t>, Bojan. 1954. </a:t>
            </a:r>
            <a:r>
              <a:rPr lang="hr-HR" i="1" dirty="0" smtClean="0"/>
              <a:t>Strojarski priručnik. </a:t>
            </a:r>
            <a:r>
              <a:rPr lang="hr-HR" dirty="0" smtClean="0"/>
              <a:t>Tehnička knjiga. Zagreb</a:t>
            </a:r>
          </a:p>
          <a:p>
            <a:r>
              <a:rPr lang="hr-HR" dirty="0" err="1" smtClean="0"/>
              <a:t>Šomođi</a:t>
            </a:r>
            <a:r>
              <a:rPr lang="hr-HR" dirty="0" smtClean="0"/>
              <a:t>, Hrvoje. </a:t>
            </a:r>
            <a:r>
              <a:rPr lang="hr-HR" dirty="0" err="1" smtClean="0"/>
              <a:t>Skendžić</a:t>
            </a:r>
            <a:r>
              <a:rPr lang="hr-HR" dirty="0" smtClean="0"/>
              <a:t>, Aleksandar. Top 3 VIDILAB projekta za </a:t>
            </a:r>
            <a:r>
              <a:rPr lang="hr-HR" dirty="0" err="1" smtClean="0"/>
              <a:t>Arduino</a:t>
            </a:r>
            <a:r>
              <a:rPr lang="hr-HR" dirty="0" smtClean="0"/>
              <a:t> Uno. </a:t>
            </a:r>
            <a:r>
              <a:rPr lang="hr-HR" i="1" dirty="0" err="1" smtClean="0"/>
              <a:t>Vidilab</a:t>
            </a:r>
            <a:r>
              <a:rPr lang="hr-HR" i="1" dirty="0"/>
              <a:t>. </a:t>
            </a:r>
            <a:r>
              <a:rPr lang="hr-HR" i="1" dirty="0">
                <a:hlinkClick r:id="rId4"/>
              </a:rPr>
              <a:t>https://</a:t>
            </a:r>
            <a:r>
              <a:rPr lang="hr-HR" i="1" dirty="0" smtClean="0">
                <a:hlinkClick r:id="rId4"/>
              </a:rPr>
              <a:t>www.vidilab.com/vidi-project-x/arduino/3361-mala-skola-arduino-uno</a:t>
            </a:r>
            <a:r>
              <a:rPr lang="hr-HR" i="1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</a:t>
            </a:r>
            <a:r>
              <a:rPr lang="hr-HR" dirty="0" smtClean="0"/>
              <a:t>.)</a:t>
            </a:r>
          </a:p>
          <a:p>
            <a:endParaRPr lang="hr-HR" dirty="0"/>
          </a:p>
          <a:p>
            <a:r>
              <a:rPr lang="hr-HR" b="1" dirty="0" smtClean="0"/>
              <a:t>GRUPA C </a:t>
            </a:r>
          </a:p>
          <a:p>
            <a:r>
              <a:rPr lang="hr-HR" dirty="0" smtClean="0"/>
              <a:t>Čatić, Igor i dr. 2013. Uvod </a:t>
            </a:r>
            <a:r>
              <a:rPr lang="hr-HR" dirty="0"/>
              <a:t>u </a:t>
            </a:r>
            <a:r>
              <a:rPr lang="hr-HR" dirty="0" err="1"/>
              <a:t>sustavnosnu</a:t>
            </a:r>
            <a:r>
              <a:rPr lang="hr-HR" dirty="0"/>
              <a:t> analizu tlačnog lijevanja metalnih </a:t>
            </a:r>
            <a:r>
              <a:rPr lang="hr-HR" dirty="0" err="1" smtClean="0"/>
              <a:t>taljevina</a:t>
            </a:r>
            <a:r>
              <a:rPr lang="hr-HR" dirty="0" smtClean="0"/>
              <a:t>. </a:t>
            </a:r>
            <a:r>
              <a:rPr lang="hr-HR" i="1" dirty="0" smtClean="0"/>
              <a:t>Strojarstvo: časopis za teoriju i praksu u strojarstvu. </a:t>
            </a:r>
            <a:r>
              <a:rPr lang="hr-HR" dirty="0"/>
              <a:t>Fakultet strojarstva i brodogradnje, Sveučilišta u </a:t>
            </a:r>
            <a:r>
              <a:rPr lang="hr-HR" dirty="0" smtClean="0"/>
              <a:t>Zagrebu. Zagreb. 55/3. 181-187.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Kulišić</a:t>
            </a:r>
            <a:r>
              <a:rPr lang="hr-HR" dirty="0"/>
              <a:t>, Boris. 2003. </a:t>
            </a:r>
            <a:r>
              <a:rPr lang="hr-HR" i="1" dirty="0"/>
              <a:t>Tehnička mehanika: nauka o čvrstoći materijala s vježbama. </a:t>
            </a:r>
            <a:r>
              <a:rPr lang="hr-HR" dirty="0"/>
              <a:t>Element. </a:t>
            </a:r>
            <a:r>
              <a:rPr lang="hr-HR"/>
              <a:t>Zagreb</a:t>
            </a:r>
            <a:r>
              <a:rPr lang="hr-HR" smtClean="0"/>
              <a:t>.</a:t>
            </a:r>
            <a:endParaRPr lang="hr-HR" i="1" dirty="0" smtClean="0"/>
          </a:p>
          <a:p>
            <a:r>
              <a:rPr lang="hr-HR" dirty="0" smtClean="0"/>
              <a:t>Nikola Tesla. Hrvatska enciklopedija. Leksikografski zavod Miroslav Krleža. </a:t>
            </a:r>
            <a:r>
              <a:rPr lang="hr-HR" u="sng" dirty="0">
                <a:hlinkClick r:id="rId5"/>
              </a:rPr>
              <a:t>https://www.enciklopedija.hr/Natuknica.aspx?ID=61021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26.09.2021.)</a:t>
            </a:r>
          </a:p>
          <a:p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35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4018546" y="2198388"/>
            <a:ext cx="433136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5867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HVALA NA PAŽNJI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0734" y="339509"/>
            <a:ext cx="8951819" cy="72424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KAKO PRISTUPITI PISANJU ZAVRŠNOG RADA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C8DA546-7637-458F-9AF3-2C3E84329F8E}"/>
              </a:ext>
            </a:extLst>
          </p:cNvPr>
          <p:cNvSpPr txBox="1"/>
          <p:nvPr/>
        </p:nvSpPr>
        <p:spPr>
          <a:xfrm>
            <a:off x="9101347" y="1790854"/>
            <a:ext cx="331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UPORABA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pročitati, vidjeti, čuti,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uključiti se 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selektirati važne informacije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066C953-8E78-4339-99A6-4604FBCACA2A}"/>
              </a:ext>
            </a:extLst>
          </p:cNvPr>
          <p:cNvSpPr txBox="1"/>
          <p:nvPr/>
        </p:nvSpPr>
        <p:spPr>
          <a:xfrm>
            <a:off x="9232668" y="3398865"/>
            <a:ext cx="358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SINTEZA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organiziranje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iz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više izvora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predstavljanje informacija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0C0347D-20FF-4740-A892-8E4532750AF5}"/>
              </a:ext>
            </a:extLst>
          </p:cNvPr>
          <p:cNvSpPr txBox="1"/>
          <p:nvPr/>
        </p:nvSpPr>
        <p:spPr>
          <a:xfrm>
            <a:off x="9186889" y="4791982"/>
            <a:ext cx="271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VREDNOVANJE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informacija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samog procesa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6F70C98-BDC8-4A38-B4DE-48ED99962DE3}"/>
              </a:ext>
            </a:extLst>
          </p:cNvPr>
          <p:cNvSpPr txBox="1"/>
          <p:nvPr/>
        </p:nvSpPr>
        <p:spPr>
          <a:xfrm>
            <a:off x="149629" y="1948858"/>
            <a:ext cx="354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DEFINIRANJE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ZADATKA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definirati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problem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identificirati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informacijsku potrebu</a:t>
            </a:r>
          </a:p>
          <a:p>
            <a:pPr algn="r"/>
            <a:r>
              <a:rPr lang="en-US" altLang="ko-KR" sz="1200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2D45F3F-87FE-4526-B027-79FACDAF1C53}"/>
              </a:ext>
            </a:extLst>
          </p:cNvPr>
          <p:cNvSpPr txBox="1"/>
          <p:nvPr/>
        </p:nvSpPr>
        <p:spPr>
          <a:xfrm>
            <a:off x="78500" y="3335452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STRATEGIJA TRAŽENJA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odrediti moguće izvore</a:t>
            </a: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odabrati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one najbolje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B3C26FD-598C-4DE1-BBED-92661B32B328}"/>
              </a:ext>
            </a:extLst>
          </p:cNvPr>
          <p:cNvSpPr txBox="1"/>
          <p:nvPr/>
        </p:nvSpPr>
        <p:spPr>
          <a:xfrm>
            <a:off x="79972" y="4752823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 I PRISTUP</a:t>
            </a: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intelektualno i fizičko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pronalaženje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CDF7A2C-EEA0-4662-98AD-EE45F7ED54F5}"/>
              </a:ext>
            </a:extLst>
          </p:cNvPr>
          <p:cNvSpPr/>
          <p:nvPr/>
        </p:nvSpPr>
        <p:spPr>
          <a:xfrm>
            <a:off x="7547037" y="134418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84B5F07D-D028-459B-9B1B-A98877943613}"/>
              </a:ext>
            </a:extLst>
          </p:cNvPr>
          <p:cNvSpPr/>
          <p:nvPr/>
        </p:nvSpPr>
        <p:spPr>
          <a:xfrm>
            <a:off x="7814268" y="309481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D06D285E-B491-4182-BDED-0DA094A78E24}"/>
              </a:ext>
            </a:extLst>
          </p:cNvPr>
          <p:cNvSpPr/>
          <p:nvPr/>
        </p:nvSpPr>
        <p:spPr>
          <a:xfrm>
            <a:off x="7769343" y="4845447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9C5D670B-8B7D-4FB2-BBA7-F568EB53A013}"/>
              </a:ext>
            </a:extLst>
          </p:cNvPr>
          <p:cNvSpPr/>
          <p:nvPr/>
        </p:nvSpPr>
        <p:spPr>
          <a:xfrm>
            <a:off x="3372031" y="1539400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9639E2A1-D675-41D2-B395-0DD759AE87E8}"/>
              </a:ext>
            </a:extLst>
          </p:cNvPr>
          <p:cNvSpPr/>
          <p:nvPr/>
        </p:nvSpPr>
        <p:spPr>
          <a:xfrm>
            <a:off x="2857215" y="315520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5EEFF939-6B58-47BF-88B9-ABF1F8F190E8}"/>
              </a:ext>
            </a:extLst>
          </p:cNvPr>
          <p:cNvSpPr/>
          <p:nvPr/>
        </p:nvSpPr>
        <p:spPr>
          <a:xfrm>
            <a:off x="3402603" y="4804758"/>
            <a:ext cx="1419696" cy="150208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  <a:solidFill>
            <a:srgbClr val="FFC000"/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790431" y="2290000"/>
            <a:ext cx="728587" cy="91901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 flipV="1">
            <a:off x="4275615" y="3799261"/>
            <a:ext cx="998913" cy="1065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822299" y="4389510"/>
            <a:ext cx="696719" cy="116628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7" y="4389510"/>
            <a:ext cx="1069826" cy="12065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1"/>
            <a:ext cx="870261" cy="46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7" y="2094786"/>
            <a:ext cx="847520" cy="11142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MODEL </a:t>
            </a:r>
            <a:endParaRPr lang="hr-HR" sz="1400" b="1" dirty="0" smtClean="0">
              <a:ln/>
              <a:solidFill>
                <a:srgbClr val="0070C0"/>
              </a:solidFill>
              <a:latin typeface="Tahoma" pitchFamily="34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 smtClean="0">
                <a:ln/>
                <a:solidFill>
                  <a:srgbClr val="0070C0"/>
                </a:solidFill>
                <a:latin typeface="Tahoma" pitchFamily="34" charset="0"/>
              </a:rPr>
              <a:t>THE </a:t>
            </a: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BIG 6</a:t>
            </a:r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xmlns="" id="{ADBC3508-69E5-45F6-A48E-9B974B5CEA07}"/>
              </a:ext>
            </a:extLst>
          </p:cNvPr>
          <p:cNvSpPr/>
          <p:nvPr/>
        </p:nvSpPr>
        <p:spPr>
          <a:xfrm>
            <a:off x="3916026" y="2262108"/>
            <a:ext cx="399222" cy="389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xmlns="" id="{2A47F3C4-CF8D-45BB-9BC0-8F7F3CA10E3E}"/>
              </a:ext>
            </a:extLst>
          </p:cNvPr>
          <p:cNvSpPr/>
          <p:nvPr/>
        </p:nvSpPr>
        <p:spPr>
          <a:xfrm>
            <a:off x="3326128" y="3369482"/>
            <a:ext cx="534192" cy="54783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783890" y="4940236"/>
            <a:ext cx="492044" cy="4532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xmlns="" id="{B4EB1CC5-CD98-4F7E-9D0C-8BC16F0B6BC0}"/>
              </a:ext>
            </a:extLst>
          </p:cNvPr>
          <p:cNvSpPr/>
          <p:nvPr/>
        </p:nvSpPr>
        <p:spPr>
          <a:xfrm flipV="1">
            <a:off x="8008772" y="5079075"/>
            <a:ext cx="526548" cy="516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144303" y="547808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3549055" y="5573158"/>
            <a:ext cx="549536" cy="51481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3293518" y="3999750"/>
            <a:ext cx="241209" cy="52598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3688529" y="160946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865303" y="2177896"/>
            <a:ext cx="676374" cy="38804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BF27EBD3-3206-4C8A-9B24-1300017ECF40}"/>
              </a:ext>
            </a:extLst>
          </p:cNvPr>
          <p:cNvSpPr/>
          <p:nvPr/>
        </p:nvSpPr>
        <p:spPr>
          <a:xfrm rot="2700000">
            <a:off x="8052451" y="1505425"/>
            <a:ext cx="506708" cy="6420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xmlns="" id="{918B03A7-C29B-4642-B5FB-6EAA705CB936}"/>
              </a:ext>
            </a:extLst>
          </p:cNvPr>
          <p:cNvSpPr/>
          <p:nvPr/>
        </p:nvSpPr>
        <p:spPr>
          <a:xfrm>
            <a:off x="8506811" y="5517345"/>
            <a:ext cx="486894" cy="50254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xmlns="" id="{BEE81E07-CE41-4F39-B6D6-991449BB33F0}"/>
              </a:ext>
            </a:extLst>
          </p:cNvPr>
          <p:cNvSpPr/>
          <p:nvPr/>
        </p:nvSpPr>
        <p:spPr>
          <a:xfrm>
            <a:off x="8091735" y="3316835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520286" y="383672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xmlns="" id="{32AA287B-CF9F-467C-A5C0-CE3CC2F1A3D7}"/>
              </a:ext>
            </a:extLst>
          </p:cNvPr>
          <p:cNvSpPr/>
          <p:nvPr/>
        </p:nvSpPr>
        <p:spPr>
          <a:xfrm>
            <a:off x="5911658" y="313914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1842B362-5267-4E8E-9DC9-5E7BCDBA4944}"/>
              </a:ext>
            </a:extLst>
          </p:cNvPr>
          <p:cNvSpPr/>
          <p:nvPr/>
        </p:nvSpPr>
        <p:spPr>
          <a:xfrm rot="2914269" flipH="1">
            <a:off x="8438981" y="765903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37BFAD2-9B23-49E5-9442-6B5F0426A5D3}"/>
              </a:ext>
            </a:extLst>
          </p:cNvPr>
          <p:cNvSpPr/>
          <p:nvPr/>
        </p:nvSpPr>
        <p:spPr>
          <a:xfrm rot="18276566" flipH="1">
            <a:off x="8182773" y="2264924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35F2C2-69E3-47FE-9C7F-D0A371094E5D}"/>
              </a:ext>
            </a:extLst>
          </p:cNvPr>
          <p:cNvGrpSpPr/>
          <p:nvPr/>
        </p:nvGrpSpPr>
        <p:grpSpPr>
          <a:xfrm>
            <a:off x="9119779" y="1786824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B08F4A-D263-460C-AA58-C4338F88900C}"/>
              </a:ext>
            </a:extLst>
          </p:cNvPr>
          <p:cNvGrpSpPr/>
          <p:nvPr/>
        </p:nvGrpSpPr>
        <p:grpSpPr>
          <a:xfrm>
            <a:off x="6698904" y="552833"/>
            <a:ext cx="2642963" cy="2744184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xmlns="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xmlns="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743923-2C7B-4BE6-9C35-008F89048BA7}"/>
              </a:ext>
            </a:extLst>
          </p:cNvPr>
          <p:cNvSpPr txBox="1"/>
          <p:nvPr/>
        </p:nvSpPr>
        <p:spPr>
          <a:xfrm>
            <a:off x="7118319" y="1266386"/>
            <a:ext cx="23012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ODABIR TEME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6833170" y="1550106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B2C291-F240-4FB2-B677-B42BA4BB1FBF}"/>
              </a:ext>
            </a:extLst>
          </p:cNvPr>
          <p:cNvSpPr txBox="1"/>
          <p:nvPr/>
        </p:nvSpPr>
        <p:spPr>
          <a:xfrm>
            <a:off x="857926" y="684060"/>
            <a:ext cx="5710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Odaberite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koja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vas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zanima - bit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ćete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bolje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motivirani!</a:t>
            </a:r>
            <a:endParaRPr lang="hr-HR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Precizno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definirajte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-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izdvojite ključne riječi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</a:p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Provjerite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dostupnu literaturu!</a:t>
            </a:r>
          </a:p>
          <a:p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Savjetujte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se s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mentorom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- on će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uvijek rado pomoći!</a:t>
            </a:r>
          </a:p>
        </p:txBody>
      </p:sp>
      <p:sp>
        <p:nvSpPr>
          <p:cNvPr id="2" name="Pravokutnik 1"/>
          <p:cNvSpPr/>
          <p:nvPr/>
        </p:nvSpPr>
        <p:spPr>
          <a:xfrm>
            <a:off x="857925" y="3443008"/>
            <a:ext cx="5822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Nakon odabrane </a:t>
            </a:r>
            <a:r>
              <a:rPr lang="hr-HR" sz="2000" dirty="0" smtClean="0">
                <a:solidFill>
                  <a:schemeClr val="bg1"/>
                </a:solidFill>
              </a:rPr>
              <a:t>teme:</a:t>
            </a:r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učenik  prikuplja literaturu, udžbenike, članke iz časopisa, informacije s </a:t>
            </a:r>
            <a:r>
              <a:rPr lang="hr-HR" sz="2000" dirty="0" smtClean="0">
                <a:solidFill>
                  <a:schemeClr val="bg1"/>
                </a:solidFill>
              </a:rPr>
              <a:t>interneta </a:t>
            </a:r>
          </a:p>
          <a:p>
            <a:pPr lvl="0"/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rgbClr val="C00000"/>
                </a:solidFill>
              </a:rPr>
              <a:t>P</a:t>
            </a:r>
            <a:r>
              <a:rPr lang="hr-HR" sz="2000" dirty="0" smtClean="0">
                <a:solidFill>
                  <a:srgbClr val="C00000"/>
                </a:solidFill>
              </a:rPr>
              <a:t>roučavanje </a:t>
            </a:r>
            <a:r>
              <a:rPr lang="hr-HR" sz="2000" dirty="0">
                <a:solidFill>
                  <a:srgbClr val="C00000"/>
                </a:solidFill>
              </a:rPr>
              <a:t>stručne literature je nužan preduvjet daljnjeg samostalnog </a:t>
            </a:r>
            <a:r>
              <a:rPr lang="hr-HR" sz="2000" dirty="0" smtClean="0">
                <a:solidFill>
                  <a:srgbClr val="C00000"/>
                </a:solidFill>
              </a:rPr>
              <a:t>rada!</a:t>
            </a:r>
            <a:endParaRPr lang="hr-HR" sz="2000" dirty="0">
              <a:solidFill>
                <a:srgbClr val="C0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14984"/>
            <a:ext cx="95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hr-HR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7311" y="336386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4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451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6">
            <a:extLst>
              <a:ext uri="{FF2B5EF4-FFF2-40B4-BE49-F238E27FC236}">
                <a16:creationId xmlns:a16="http://schemas.microsoft.com/office/drawing/2014/main" xmlns="" id="{4CD40F8A-D696-4C92-A9A7-24AD96D360E9}"/>
              </a:ext>
            </a:extLst>
          </p:cNvPr>
          <p:cNvSpPr txBox="1"/>
          <p:nvPr/>
        </p:nvSpPr>
        <p:spPr>
          <a:xfrm>
            <a:off x="2075844" y="3627915"/>
            <a:ext cx="27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Tercijarni izvori</a:t>
            </a:r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9055" y="347495"/>
            <a:ext cx="9775991" cy="724247"/>
          </a:xfrm>
        </p:spPr>
        <p:txBody>
          <a:bodyPr>
            <a:normAutofit/>
          </a:bodyPr>
          <a:lstStyle/>
          <a:p>
            <a:r>
              <a:rPr lang="hr-HR" sz="3000" dirty="0" smtClean="0"/>
              <a:t>VRSTE IZVORA INFORMACIJA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5AFFB7-E208-4DE7-88CF-90C028B0DCC7}"/>
              </a:ext>
            </a:extLst>
          </p:cNvPr>
          <p:cNvSpPr txBox="1"/>
          <p:nvPr/>
        </p:nvSpPr>
        <p:spPr>
          <a:xfrm>
            <a:off x="4694778" y="5385825"/>
            <a:ext cx="376757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40">
            <a:extLst>
              <a:ext uri="{FF2B5EF4-FFF2-40B4-BE49-F238E27FC236}">
                <a16:creationId xmlns:a16="http://schemas.microsoft.com/office/drawing/2014/main" xmlns="" id="{B92B284C-199E-4AEE-898C-FF4B7523C016}"/>
              </a:ext>
            </a:extLst>
          </p:cNvPr>
          <p:cNvGrpSpPr/>
          <p:nvPr/>
        </p:nvGrpSpPr>
        <p:grpSpPr>
          <a:xfrm>
            <a:off x="953704" y="1801991"/>
            <a:ext cx="3446897" cy="3860836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xmlns="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xmlns="" id="{31F8AD60-F644-468A-A896-39749CA17164}"/>
              </a:ext>
            </a:extLst>
          </p:cNvPr>
          <p:cNvGrpSpPr/>
          <p:nvPr/>
        </p:nvGrpSpPr>
        <p:grpSpPr>
          <a:xfrm>
            <a:off x="1104120" y="2578317"/>
            <a:ext cx="3247198" cy="3026787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BCF366-0633-4C3C-836D-F8102178D00B}"/>
              </a:ext>
            </a:extLst>
          </p:cNvPr>
          <p:cNvSpPr txBox="1"/>
          <p:nvPr/>
        </p:nvSpPr>
        <p:spPr>
          <a:xfrm>
            <a:off x="3487191" y="2116651"/>
            <a:ext cx="88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36E248-E474-43B4-8954-29D592A20AAC}"/>
              </a:ext>
            </a:extLst>
          </p:cNvPr>
          <p:cNvSpPr txBox="1"/>
          <p:nvPr/>
        </p:nvSpPr>
        <p:spPr>
          <a:xfrm>
            <a:off x="3507194" y="293134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xmlns="" id="{E74C23BE-6086-45A3-930E-51D5A70B4E05}"/>
              </a:ext>
            </a:extLst>
          </p:cNvPr>
          <p:cNvSpPr/>
          <p:nvPr/>
        </p:nvSpPr>
        <p:spPr>
          <a:xfrm>
            <a:off x="1840225" y="4890631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1458772" y="2135482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rgbClr val="FFFF00"/>
                </a:solidFill>
              </a:rPr>
              <a:t>Primarni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1363658" y="2931787"/>
            <a:ext cx="241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Sekundarni  </a:t>
            </a:r>
            <a:r>
              <a:rPr lang="hr-HR" altLang="ko-KR" sz="2000" dirty="0">
                <a:solidFill>
                  <a:srgbClr val="FFFF00"/>
                </a:solidFill>
              </a:rPr>
              <a:t>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7F8CF903-A9DD-4978-8541-EB3B19A36034}"/>
              </a:ext>
            </a:extLst>
          </p:cNvPr>
          <p:cNvSpPr txBox="1"/>
          <p:nvPr/>
        </p:nvSpPr>
        <p:spPr>
          <a:xfrm>
            <a:off x="1949055" y="3746117"/>
            <a:ext cx="272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kstniOkvir 47"/>
          <p:cNvSpPr txBox="1"/>
          <p:nvPr/>
        </p:nvSpPr>
        <p:spPr>
          <a:xfrm>
            <a:off x="4561923" y="2135482"/>
            <a:ext cx="29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izvorni autorski radovi</a:t>
            </a:r>
          </a:p>
        </p:txBody>
      </p:sp>
      <p:sp>
        <p:nvSpPr>
          <p:cNvPr id="49" name="TekstniOkvir 48"/>
          <p:cNvSpPr txBox="1"/>
          <p:nvPr/>
        </p:nvSpPr>
        <p:spPr>
          <a:xfrm>
            <a:off x="4523042" y="2735431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upućuju na primarne izvore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bibliografije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kazala, katalozi,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adresari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Pravokutnik 49"/>
          <p:cNvSpPr/>
          <p:nvPr/>
        </p:nvSpPr>
        <p:spPr>
          <a:xfrm>
            <a:off x="4523042" y="35524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nastaju obradom primarnih          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sekundarnih izvora: rječnici,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leksikoni,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enciklopedije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priručnici,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udžbenici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1" name="그룹 39">
            <a:extLst>
              <a:ext uri="{FF2B5EF4-FFF2-40B4-BE49-F238E27FC236}">
                <a16:creationId xmlns:a16="http://schemas.microsoft.com/office/drawing/2014/main" xmlns="" id="{31F8AD60-F644-468A-A896-39749CA17164}"/>
              </a:ext>
            </a:extLst>
          </p:cNvPr>
          <p:cNvGrpSpPr/>
          <p:nvPr/>
        </p:nvGrpSpPr>
        <p:grpSpPr>
          <a:xfrm>
            <a:off x="1232695" y="3356750"/>
            <a:ext cx="3014858" cy="2214111"/>
            <a:chOff x="3789265" y="3054721"/>
            <a:chExt cx="2511927" cy="14411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Isosceles Triangle 18">
              <a:extLst>
                <a:ext uri="{FF2B5EF4-FFF2-40B4-BE49-F238E27FC236}">
                  <a16:creationId xmlns:a16="http://schemas.microsoft.com/office/drawing/2014/main" xmlns="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xmlns="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kstniOkvir 53"/>
          <p:cNvSpPr txBox="1"/>
          <p:nvPr/>
        </p:nvSpPr>
        <p:spPr>
          <a:xfrm rot="10800000" flipV="1">
            <a:off x="1315046" y="3542531"/>
            <a:ext cx="235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Tercijarni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xmlns="" id="{0636E248-E474-43B4-8954-29D592A20AAC}"/>
              </a:ext>
            </a:extLst>
          </p:cNvPr>
          <p:cNvSpPr txBox="1"/>
          <p:nvPr/>
        </p:nvSpPr>
        <p:spPr>
          <a:xfrm>
            <a:off x="3379556" y="355917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KORISNI ON-LINE IZVORI</a:t>
            </a:r>
            <a:endParaRPr lang="en-US" sz="3000" dirty="0"/>
          </a:p>
        </p:txBody>
      </p:sp>
      <p:grpSp>
        <p:nvGrpSpPr>
          <p:cNvPr id="5" name="그룹 28">
            <a:extLst>
              <a:ext uri="{FF2B5EF4-FFF2-40B4-BE49-F238E27FC236}">
                <a16:creationId xmlns:a16="http://schemas.microsoft.com/office/drawing/2014/main" xmlns="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xmlns="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xmlns="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xmlns="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xmlns="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xmlns="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xmlns="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xmlns="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:a16="http://schemas.microsoft.com/office/drawing/2014/main" xmlns="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:a16="http://schemas.microsoft.com/office/drawing/2014/main" xmlns="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:a16="http://schemas.microsoft.com/office/drawing/2014/main" xmlns="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:a16="http://schemas.microsoft.com/office/drawing/2014/main" xmlns="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:a16="http://schemas.microsoft.com/office/drawing/2014/main" xmlns="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:a16="http://schemas.microsoft.com/office/drawing/2014/main" xmlns="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35780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7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1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Izdanja Leksikografskog zavoda Miroslav Krleža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2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100" b="0" dirty="0" smtClean="0">
                          <a:solidFill>
                            <a:srgbClr val="0070C0"/>
                          </a:solidFill>
                          <a:hlinkClick r:id="rId2"/>
                        </a:rPr>
                        <a:t>http://www.lzmk.hr/izdanja/enciklopedije/495-hrvatska-tehnicka-enciklopedija</a:t>
                      </a:r>
                      <a:endParaRPr lang="hr-HR" sz="11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Hrčak portal znanstvenih časopisa RH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3"/>
                        </a:rPr>
                        <a:t>https://hrcak.srce.hr/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4"/>
                        </a:rPr>
                        <a:t>http://www.enciklopedija.hr/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Enciklopedija </a:t>
                      </a: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Britannica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5"/>
                        </a:rPr>
                        <a:t>https://www.britannica.com/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jezični portal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6"/>
                        </a:rPr>
                        <a:t>http://hjp.znanje.hr/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Proleksis</a:t>
                      </a: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http://proleksis.lzmk.hr/</a:t>
                      </a:r>
                      <a:endParaRPr lang="ko-KR" altLang="en-US" sz="1100" b="0" u="sng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leksikon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8"/>
                        </a:rPr>
                        <a:t>http://www.hrleksikon.info/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Nacionalna i sveučilišna knjižnica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9"/>
                        </a:rPr>
                        <a:t>http://katalog.nsk.hr/F?RN=429069023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pravopis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10"/>
                        </a:rPr>
                        <a:t>http://pravopis.hr/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Akademija tehničkih znanosti hrvatske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1"/>
                        </a:rPr>
                        <a:t>https://www.hatz.hr/hr/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Hrvatska tehnička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12"/>
                        </a:rPr>
                        <a:t>http://tehnika.lzmk.hr/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CROSBI 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3"/>
                        </a:rPr>
                        <a:t>https://www.bib.irb.hr/o-projektu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970116" y="308018"/>
            <a:ext cx="9261590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PRAVOPIS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371593" y="1875442"/>
            <a:ext cx="102745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Za vrijeme pisanja pazite na pravopis: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riječi se odvajaju samo jednim razmakom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interpunkcijski znakovi (. , ? ! : ; ) pišu se zajedno s riječju iza koje slijede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navodnici i zagrade pišu se zajedno s riječju ispred i iza koje se nalaze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crtica se piše zajedno s riječima između kojih stoji (npr. matematičko-informatički)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rečenicu nikada ne započeti brojkom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tekst treba pisati u odlomcima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odlomak mora biti uvučen </a:t>
            </a:r>
            <a:r>
              <a:rPr lang="hr-HR" dirty="0" smtClean="0"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u="sng" dirty="0" smtClean="0"/>
              <a:t>Koristite: </a:t>
            </a:r>
            <a:r>
              <a:rPr lang="hr-HR" sz="2000" i="1" dirty="0" smtClean="0"/>
              <a:t>Hrvatski pravopis. </a:t>
            </a:r>
            <a:r>
              <a:rPr lang="hr-HR" sz="2000" dirty="0" smtClean="0"/>
              <a:t>2013.</a:t>
            </a:r>
            <a:r>
              <a:rPr lang="hr-HR" sz="2000" i="1" dirty="0" smtClean="0"/>
              <a:t> </a:t>
            </a:r>
            <a:r>
              <a:rPr lang="hr-HR" sz="2000" dirty="0" err="1" smtClean="0"/>
              <a:t>Ur</a:t>
            </a:r>
            <a:r>
              <a:rPr lang="hr-HR" sz="2000" dirty="0" smtClean="0"/>
              <a:t>. Jozić, Željko. Institut za hrvatski jezik i jezikoslovlje. Zagreb.</a:t>
            </a:r>
          </a:p>
          <a:p>
            <a:pPr>
              <a:buNone/>
            </a:pPr>
            <a:r>
              <a:rPr lang="hr-HR" sz="2000" dirty="0" smtClean="0">
                <a:hlinkClick r:id="rId2"/>
              </a:rPr>
              <a:t>http</a:t>
            </a:r>
            <a:r>
              <a:rPr lang="hr-HR" sz="2000" dirty="0">
                <a:hlinkClick r:id="rId2"/>
              </a:rPr>
              <a:t>://</a:t>
            </a:r>
            <a:r>
              <a:rPr lang="hr-HR" sz="2000" dirty="0" smtClean="0">
                <a:hlinkClick r:id="rId2"/>
              </a:rPr>
              <a:t>pravopis.hr/</a:t>
            </a:r>
            <a:endParaRPr lang="hr-HR" sz="2000" dirty="0" smtClean="0"/>
          </a:p>
        </p:txBody>
      </p:sp>
      <p:sp>
        <p:nvSpPr>
          <p:cNvPr id="247" name="Block Arc 37">
            <a:extLst>
              <a:ext uri="{FF2B5EF4-FFF2-40B4-BE49-F238E27FC236}">
                <a16:creationId xmlns:a16="http://schemas.microsoft.com/office/drawing/2014/main" xmlns="" id="{56DF0A6B-76B0-4C16-BD9E-75DEC170001C}"/>
              </a:ext>
            </a:extLst>
          </p:cNvPr>
          <p:cNvSpPr/>
          <p:nvPr/>
        </p:nvSpPr>
        <p:spPr>
          <a:xfrm>
            <a:off x="9645540" y="1481852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8" name="그룹 14">
            <a:extLst>
              <a:ext uri="{FF2B5EF4-FFF2-40B4-BE49-F238E27FC236}">
                <a16:creationId xmlns:a16="http://schemas.microsoft.com/office/drawing/2014/main" xmlns="" id="{215F9070-5FC5-465C-A5DE-EBC33646655E}"/>
              </a:ext>
            </a:extLst>
          </p:cNvPr>
          <p:cNvGrpSpPr/>
          <p:nvPr/>
        </p:nvGrpSpPr>
        <p:grpSpPr>
          <a:xfrm>
            <a:off x="9816115" y="2930450"/>
            <a:ext cx="511666" cy="490542"/>
            <a:chOff x="1869148" y="3350721"/>
            <a:chExt cx="511666" cy="490542"/>
          </a:xfrm>
        </p:grpSpPr>
        <p:sp>
          <p:nvSpPr>
            <p:cNvPr id="249" name="Oval 1">
              <a:extLst>
                <a:ext uri="{FF2B5EF4-FFF2-40B4-BE49-F238E27FC236}">
                  <a16:creationId xmlns:a16="http://schemas.microsoft.com/office/drawing/2014/main" xmlns="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Oval 1">
              <a:extLst>
                <a:ext uri="{FF2B5EF4-FFF2-40B4-BE49-F238E27FC236}">
                  <a16:creationId xmlns:a16="http://schemas.microsoft.com/office/drawing/2014/main" xmlns="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Oval 1">
              <a:extLst>
                <a:ext uri="{FF2B5EF4-FFF2-40B4-BE49-F238E27FC236}">
                  <a16:creationId xmlns:a16="http://schemas.microsoft.com/office/drawing/2014/main" xmlns="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Oval 1">
              <a:extLst>
                <a:ext uri="{FF2B5EF4-FFF2-40B4-BE49-F238E27FC236}">
                  <a16:creationId xmlns:a16="http://schemas.microsoft.com/office/drawing/2014/main" xmlns="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3" name="Rounded Rectangle 32">
            <a:extLst>
              <a:ext uri="{FF2B5EF4-FFF2-40B4-BE49-F238E27FC236}">
                <a16:creationId xmlns:a16="http://schemas.microsoft.com/office/drawing/2014/main" xmlns="" id="{7A1E89E9-083D-49BF-8065-5F11A589493C}"/>
              </a:ext>
            </a:extLst>
          </p:cNvPr>
          <p:cNvSpPr/>
          <p:nvPr/>
        </p:nvSpPr>
        <p:spPr>
          <a:xfrm>
            <a:off x="9910629" y="34537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3658159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SADRŽAJ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525256" y="2055463"/>
            <a:ext cx="1762533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SAŽETAK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</a:p>
          <a:p>
            <a:pPr lvl="0" algn="ctr" defTabSz="914423">
              <a:defRPr/>
            </a:pPr>
            <a:r>
              <a:rPr lang="hr-H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(nije obavezan)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9252709" y="2055463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UVOD</a:t>
            </a:r>
          </a:p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448570" y="2544195"/>
            <a:ext cx="20377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endParaRPr lang="hr-HR" sz="1200" dirty="0" smtClean="0"/>
          </a:p>
          <a:p>
            <a:pPr lvl="0" defTabSz="914400" latinLnBrk="1">
              <a:defRPr/>
            </a:pPr>
            <a:endParaRPr lang="hr-HR" sz="1200" dirty="0"/>
          </a:p>
          <a:p>
            <a:pPr lvl="0" defTabSz="914400" latinLnBrk="1">
              <a:defRPr/>
            </a:pPr>
            <a:endParaRPr lang="hr-HR" sz="1200" dirty="0"/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sadrži osnovne podatke o  školi, smjeru, učeniku,       mentoru, nastavnom         predmetu, naslovu             završnog rada, školskoj     godini 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treba biti odgovarajuće      oblikovana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naslovna stranica ne sadrži slike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563331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NASLOVNA STRANICA</a:t>
            </a:r>
          </a:p>
          <a:p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3447539" y="195349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/>
          <p:cNvSpPr/>
          <p:nvPr/>
        </p:nvSpPr>
        <p:spPr>
          <a:xfrm>
            <a:off x="3658160" y="3134897"/>
            <a:ext cx="1808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predstavlja tematski     prikaz rada 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daje uvid u stranice       rada na kojima se            nalaze naslovi cjelina,  poglavlja, odjeljaka</a:t>
            </a:r>
          </a:p>
          <a:p>
            <a:endParaRPr lang="hr-HR" sz="1200" dirty="0" smtClean="0"/>
          </a:p>
          <a:p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</a:p>
          <a:p>
            <a:endParaRPr lang="hr-HR" sz="1200" dirty="0"/>
          </a:p>
          <a:p>
            <a:endParaRPr lang="hr-HR" sz="1200" dirty="0">
              <a:solidFill>
                <a:schemeClr val="tx2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311045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 flipH="1">
            <a:off x="6521665" y="3298752"/>
            <a:ext cx="1954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sažetku se ukratko:   - opisuju svrha i ciljevi rada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izlažu teorijska polazišta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povezuju s praktičnim dijelom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navode zaključci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može se početi pisati    tek kada je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napisan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cjelokupan rad </a:t>
            </a: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8950452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9174551" y="3082567"/>
            <a:ext cx="186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vod daje definiciju područja koje se obrađuje govori o cjelokupnom radu i njegovim elementima</a:t>
            </a:r>
          </a:p>
          <a:p>
            <a:pPr lvl="0"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sadrži: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osnovne naznake problema koji se razmatra (imenuje se problem i razlog izbora za predmet proučavanja)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način obrade problema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strukturu rada </a:t>
            </a:r>
          </a:p>
          <a:p>
            <a:pPr lvl="0">
              <a:defRPr/>
            </a:pP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</a:t>
            </a:r>
          </a:p>
          <a:p>
            <a:pPr lvl="0">
              <a:defRPr/>
            </a:pPr>
            <a:r>
              <a:rPr lang="hr-HR" sz="1200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numerira se arapskim brojem 1 </a:t>
            </a:r>
          </a:p>
        </p:txBody>
      </p:sp>
    </p:spTree>
    <p:extLst>
      <p:ext uri="{BB962C8B-B14F-4D97-AF65-F5344CB8AC3E}">
        <p14:creationId xmlns:p14="http://schemas.microsoft.com/office/powerpoint/2010/main" val="3139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13" name="Pravokutnik 12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119869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589398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584033" y="2121329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defRPr>
            </a:lvl1pPr>
          </a:lstStyle>
          <a:p>
            <a:r>
              <a:rPr lang="hr-HR" altLang="ko-KR" dirty="0"/>
              <a:t>RAZRADA TEME</a:t>
            </a:r>
          </a:p>
          <a:p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330609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ZAKLJUČAK</a:t>
            </a:r>
          </a:p>
          <a:p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610460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LITERATURA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2920" y="3429000"/>
            <a:ext cx="1889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doprinosi različitih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PRAKTIČNI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konkretan primjer problema ili slučaj iz prakse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23918" y="3059668"/>
            <a:ext cx="21254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ukratko prikazuje rezultate i spoznaje do kojih se u radu došlo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poželjno je iznijeti stav o istraženom problemu, prikazati eventualne nepodudarnosti teorije i prakse te istaknuti vlastita mišljenja i prijedloge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mora započeti na posebnoj stranici i numerira se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60531" y="3152001"/>
            <a:ext cx="1896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izvori se nižu abecednim redom prema prezimenu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ako ne postoji autor ili urednik, nižemo                             prema prvoj riječi iz naslova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stranica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piše na posebnoj stranici i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numerira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8590127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kstniOkvir 31"/>
          <p:cNvSpPr txBox="1"/>
          <p:nvPr/>
        </p:nvSpPr>
        <p:spPr>
          <a:xfrm>
            <a:off x="8800747" y="2117037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PRILOZI I DODATCI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732521" y="3203912"/>
            <a:ext cx="187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prilozi se stavljaju na kraj rada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numeriraju se na vrhu stranice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(Prilog br.1, Prilog br. 2)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navode se u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Sadržaju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ne numerira se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2" ma:contentTypeDescription="Stvaranje novog dokumenta." ma:contentTypeScope="" ma:versionID="644c338f31e32d84b9935dc2e687dd4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622e2aa11b30147088e2afb4d82c677b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1CB23-068A-41C6-A0DA-2B2930509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F855B-D216-40BC-A1E4-29B236FE28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B15701-373A-4793-869D-683F12A3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10a3-05fc-4948-a9f3-6f7f8835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1842</Words>
  <Application>Microsoft Office PowerPoint</Application>
  <PresentationFormat>Široki zaslon</PresentationFormat>
  <Paragraphs>324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Arial Unicode MS</vt:lpstr>
      <vt:lpstr>맑은 고딕</vt:lpstr>
      <vt:lpstr>Arial</vt:lpstr>
      <vt:lpstr>Calibri</vt:lpstr>
      <vt:lpstr>Calibri Light</vt:lpstr>
      <vt:lpstr>FZShuTi</vt:lpstr>
      <vt:lpstr>Tahoma</vt:lpstr>
      <vt:lpstr>Times New Roman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25</cp:revision>
  <dcterms:created xsi:type="dcterms:W3CDTF">2019-05-09T08:11:07Z</dcterms:created>
  <dcterms:modified xsi:type="dcterms:W3CDTF">2024-05-20T12:58:32Z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