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Uredite stil naslova matrice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2F55033-3434-4DE7-9C5A-754FC9B04489}" type="datetime">
              <a:rPr b="0" lang="hr-HR" sz="1200" spc="-1" strike="noStrike">
                <a:solidFill>
                  <a:srgbClr val="818e87"/>
                </a:solidFill>
                <a:latin typeface="Franklin Gothic Book"/>
              </a:rPr>
              <a:t>26.01.22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704F89E4-3A03-4019-8B59-8AD8FE6ED004}" type="slidenum">
              <a:rPr b="0" lang="hr-HR" sz="1200" spc="-1" strike="noStrike">
                <a:solidFill>
                  <a:srgbClr val="818e87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Kliknite za uređivanje oblika teksta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Druga razina konture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64b3c"/>
                </a:solidFill>
                <a:latin typeface="Franklin Gothic Book"/>
              </a:rPr>
              <a:t>Treća razina konture</a:t>
            </a:r>
            <a:endParaRPr b="0" lang="sr-Latn-RS" sz="2000" spc="-1" strike="noStrike">
              <a:solidFill>
                <a:srgbClr val="564b3c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564b3c"/>
                </a:solidFill>
                <a:latin typeface="Franklin Gothic Book"/>
              </a:rPr>
              <a:t>Četvrta razina kontura</a:t>
            </a:r>
            <a:endParaRPr b="0" lang="sr-Latn-RS" sz="1800" spc="-1" strike="noStrike">
              <a:solidFill>
                <a:srgbClr val="564b3c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64b3c"/>
                </a:solidFill>
                <a:latin typeface="Franklin Gothic Book"/>
              </a:rPr>
              <a:t>Peta razina kontura</a:t>
            </a:r>
            <a:endParaRPr b="0" lang="sr-Latn-RS" sz="2000" spc="-1" strike="noStrike">
              <a:solidFill>
                <a:srgbClr val="564b3c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64b3c"/>
                </a:solidFill>
                <a:latin typeface="Franklin Gothic Book"/>
              </a:rPr>
              <a:t>Šesta razina kontura</a:t>
            </a:r>
            <a:endParaRPr b="0" lang="sr-Latn-RS" sz="2000" spc="-1" strike="noStrike">
              <a:solidFill>
                <a:srgbClr val="564b3c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564b3c"/>
                </a:solidFill>
                <a:latin typeface="Franklin Gothic Book"/>
              </a:rPr>
              <a:t>Sedma razina konture</a:t>
            </a:r>
            <a:endParaRPr b="0" lang="sr-Latn-RS" sz="20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93a2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Uredite stil naslova matrice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Uredite stilove teksta matrice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93a299"/>
              </a:buClr>
              <a:buSzPct val="70000"/>
              <a:buFont typeface="Wingdings 2" charset="2"/>
              <a:buChar char=""/>
            </a:pPr>
            <a:r>
              <a:rPr b="0" lang="sr-Latn-RS" sz="2800" spc="-1" strike="noStrike">
                <a:solidFill>
                  <a:srgbClr val="564b3c"/>
                </a:solidFill>
                <a:latin typeface="Franklin Gothic Book"/>
              </a:rPr>
              <a:t>Druga razina</a:t>
            </a: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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Treća razina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93a299"/>
              </a:buClr>
              <a:buSzPct val="70000"/>
              <a:buFont typeface="Wingdings 2" charset="2"/>
              <a:buChar char=""/>
            </a:pPr>
            <a:r>
              <a:rPr b="0" lang="sr-Latn-RS" sz="2000" spc="-1" strike="noStrike">
                <a:solidFill>
                  <a:srgbClr val="564b3c"/>
                </a:solidFill>
                <a:latin typeface="Franklin Gothic Book"/>
              </a:rPr>
              <a:t>Četvrta razina</a:t>
            </a:r>
            <a:endParaRPr b="0" lang="sr-Latn-RS" sz="2000" spc="-1" strike="noStrike">
              <a:solidFill>
                <a:srgbClr val="564b3c"/>
              </a:solid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93a299"/>
              </a:buClr>
              <a:buSzPct val="60000"/>
              <a:buFont typeface="Wingdings 2" charset="2"/>
              <a:buChar char=""/>
            </a:pPr>
            <a:r>
              <a:rPr b="0" lang="sr-Latn-RS" sz="1800" spc="-1" strike="noStrike">
                <a:solidFill>
                  <a:srgbClr val="564b3c"/>
                </a:solidFill>
                <a:latin typeface="Franklin Gothic Book"/>
              </a:rPr>
              <a:t>Peta razina</a:t>
            </a:r>
            <a:endParaRPr b="0" lang="sr-Latn-RS" sz="1800" spc="-1" strike="noStrike">
              <a:solidFill>
                <a:srgbClr val="564b3c"/>
              </a:solidFill>
              <a:latin typeface="Franklin Gothic Boo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0059A21-0ECD-4CC2-BB7E-940FFBBF019E}" type="datetime">
              <a:rPr b="0" lang="hr-HR" sz="1200" spc="-1" strike="noStrike">
                <a:solidFill>
                  <a:srgbClr val="818e87"/>
                </a:solidFill>
                <a:latin typeface="Franklin Gothic Book"/>
              </a:rPr>
              <a:t>26.01.22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AD62C953-996F-4AFE-98B0-B722D050ECA0}" type="slidenum">
              <a:rPr b="0" lang="hr-HR" sz="1200" spc="-1" strike="noStrike">
                <a:solidFill>
                  <a:srgbClr val="818e87"/>
                </a:solidFill>
                <a:latin typeface="Franklin Gothic Book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3a2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	</a:t>
            </a:r>
            <a:r>
              <a:rPr b="0" lang="sr-Latn-RS" sz="7000" spc="-1" strike="noStrike" cap="all">
                <a:solidFill>
                  <a:srgbClr val="564b3c"/>
                </a:solidFill>
                <a:latin typeface="Franklin Gothic Medium"/>
              </a:rPr>
              <a:t>STRANAC</a:t>
            </a:r>
            <a:endParaRPr b="0" lang="sr-Latn-RS" sz="7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80880" y="3886200"/>
            <a:ext cx="845784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hr-HR" sz="6000" spc="-1" strike="noStrike">
                <a:solidFill>
                  <a:srgbClr val="4b4234"/>
                </a:solidFill>
                <a:latin typeface="Franklin Gothic Book"/>
              </a:rPr>
              <a:t>Albert Camus</a:t>
            </a:r>
            <a:endParaRPr b="0" lang="hr-H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04920" y="28656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32000"/>
          </a:bodyPr>
          <a:p>
            <a:pPr algn="ctr"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ff0000"/>
                </a:solidFill>
                <a:latin typeface="Franklin Gothic Medium"/>
              </a:rPr>
              <a:t>Drugo RAZDOBLJE U SVJETSKOJ KNIŽEVNOSTI</a:t>
            </a:r>
            <a:br/>
            <a:r>
              <a:rPr b="0" lang="sr-Latn-RS" sz="3600" spc="-1" strike="noStrike" cap="all">
                <a:solidFill>
                  <a:srgbClr val="ff0000"/>
                </a:solidFill>
                <a:latin typeface="Franklin Gothic Medium"/>
              </a:rPr>
              <a:t>(1929.- 1952.)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04920" y="1412640"/>
            <a:ext cx="8838720" cy="525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LIRIKA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zastupljenost svih lirskih vrsta, naglašena misaonost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predstavnici: Thomas Eliot, Federico Garcia Lorca i dr.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EPIKA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roman postaje najčitanijom književnom vrstom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različiti tipovi pripovjedača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predstavnici: Marcel Proust, Ernest Hemingway, Albert Camus i dr.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DRAMA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kazalište apsurda napušta tradicionalnu dramsku kompoziciju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SzPct val="70000"/>
              <a:buFont typeface="Wingdings 2" charset="2"/>
              <a:buChar char=""/>
            </a:pPr>
            <a:r>
              <a:rPr b="0" lang="sr-Latn-RS" sz="2400" spc="-1" strike="noStrike">
                <a:solidFill>
                  <a:srgbClr val="564b3c"/>
                </a:solidFill>
                <a:latin typeface="Franklin Gothic Book"/>
              </a:rPr>
              <a:t>predstavnici: Eugene Ionesco, Samuell Beckett</a:t>
            </a:r>
            <a:endParaRPr b="0" lang="sr-Latn-RS" sz="24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Albert Camus: </a:t>
            </a:r>
            <a:r>
              <a:rPr b="0" i="1" lang="sr-Latn-RS" sz="3600" spc="-1" strike="noStrike" cap="all">
                <a:solidFill>
                  <a:srgbClr val="564b3c"/>
                </a:solidFill>
                <a:latin typeface="Franklin Gothic Medium"/>
              </a:rPr>
              <a:t>Stranac</a:t>
            </a:r>
            <a:br/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O AUTORU: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-rođen u Alžiru, 1940. dolazi u Francusku gdje djeluje kao novinar, književnik i filozof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- njegov se književni rad dijeli na dvije faze: 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1. faza apsurda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</a:t>
            </a:r>
            <a:r>
              <a:rPr b="0" i="1" lang="sr-Latn-RS" sz="2600" spc="-1" strike="noStrike">
                <a:solidFill>
                  <a:srgbClr val="564b3c"/>
                </a:solidFill>
                <a:latin typeface="Franklin Gothic Book"/>
              </a:rPr>
              <a:t>Stranac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(roman), </a:t>
            </a:r>
            <a:r>
              <a:rPr b="0" i="1" lang="sr-Latn-RS" sz="2600" spc="-1" strike="noStrike">
                <a:solidFill>
                  <a:srgbClr val="564b3c"/>
                </a:solidFill>
                <a:latin typeface="Franklin Gothic Book"/>
              </a:rPr>
              <a:t>Mit o Sizifu 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(esej), </a:t>
            </a:r>
            <a:r>
              <a:rPr b="0" i="1" lang="sr-Latn-RS" sz="2600" spc="-1" strike="noStrike">
                <a:solidFill>
                  <a:srgbClr val="564b3c"/>
                </a:solidFill>
                <a:latin typeface="Franklin Gothic Book"/>
              </a:rPr>
              <a:t>Kaligula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(drama)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2. faza pobune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</a:t>
            </a:r>
            <a:r>
              <a:rPr b="0" i="1" lang="sr-Latn-RS" sz="2600" spc="-1" strike="noStrike">
                <a:solidFill>
                  <a:srgbClr val="564b3c"/>
                </a:solidFill>
                <a:latin typeface="Franklin Gothic Book"/>
              </a:rPr>
              <a:t>Kuga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(roman), </a:t>
            </a:r>
            <a:r>
              <a:rPr b="0" i="1" lang="sr-Latn-RS" sz="2600" spc="-1" strike="noStrike">
                <a:solidFill>
                  <a:srgbClr val="564b3c"/>
                </a:solidFill>
                <a:latin typeface="Franklin Gothic Book"/>
              </a:rPr>
              <a:t>Pobunjeni čovjek 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(esej), Pravednici(drame)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395640" y="260640"/>
            <a:ext cx="8595720" cy="567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KNJIŽEVNA VRSTA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</a:t>
            </a: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roman lika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i </a:t>
            </a: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egzistencijalni roman 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(zbog egzistencijalne teme-  propitkuje smisao, odnosno besmisao ljudskoga postojanja , odnosno egzistencije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             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Filozofiju egzistencijalizma 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tumači u eseju </a:t>
            </a:r>
            <a:r>
              <a:rPr b="1" i="1" lang="sr-Latn-RS" sz="2600" spc="-1" strike="noStrike">
                <a:solidFill>
                  <a:srgbClr val="564b3c"/>
                </a:solidFill>
                <a:latin typeface="Franklin Gothic Book"/>
              </a:rPr>
              <a:t>Mit o Sizifu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Sizifov posao = besciljan posao = apsurd, besmisao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Sizif stalno radi isti posao i svjestan je njegova besmisla. Prevladao je apsurd prihvaćanjem besmislenosti takvoga posla. 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KOMPOZICIJA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roman je podijeljen u dva dijela: 1. dio Mersaultov život na slobodi, 2. dio njegov život u zatvoru i suđenje.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TEMA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čovjekova otuđenost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1" lang="sr-Latn-RS" sz="2600" spc="-1" strike="noStrike">
                <a:solidFill>
                  <a:srgbClr val="564b3c"/>
                </a:solidFill>
                <a:latin typeface="Franklin Gothic Book"/>
              </a:rPr>
              <a:t>MJESTO I VRIJEME RADNJE</a:t>
            </a:r>
            <a:r>
              <a:rPr b="0" lang="sr-Latn-RS" sz="2600" spc="-1" strike="noStrike">
                <a:solidFill>
                  <a:srgbClr val="564b3c"/>
                </a:solidFill>
                <a:latin typeface="Franklin Gothic Book"/>
              </a:rPr>
              <a:t>: grad Alžir i okolica, zatvor, četrdesetih godina 20.st.</a:t>
            </a: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6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1" lang="sr-Latn-RS" sz="2800" spc="-1" strike="noStrike">
                <a:solidFill>
                  <a:srgbClr val="564b3c"/>
                </a:solidFill>
                <a:latin typeface="Franklin Gothic Book"/>
              </a:rPr>
              <a:t>PRIPOVJEDAČ </a:t>
            </a:r>
            <a:r>
              <a:rPr b="0" lang="sr-Latn-RS" sz="2800" spc="-1" strike="noStrike">
                <a:solidFill>
                  <a:srgbClr val="564b3c"/>
                </a:solidFill>
                <a:latin typeface="Franklin Gothic Book"/>
              </a:rPr>
              <a:t>je glavni lik Mersault koji pripovijeda  u prvom licu, vrlo objektivno, bez emocija i komentara</a:t>
            </a: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8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2" name="Picture 5" descr=""/>
          <p:cNvPicPr/>
          <p:nvPr/>
        </p:nvPicPr>
        <p:blipFill>
          <a:blip r:embed="rId1"/>
          <a:stretch/>
        </p:blipFill>
        <p:spPr>
          <a:xfrm>
            <a:off x="323640" y="1340640"/>
            <a:ext cx="3146040" cy="496800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4648320" y="1600200"/>
            <a:ext cx="4038120" cy="453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i="1" lang="hr-HR" sz="2800" spc="-1" strike="noStrike">
                <a:solidFill>
                  <a:srgbClr val="ff0000"/>
                </a:solidFill>
                <a:latin typeface="Franklin Gothic Book"/>
              </a:rPr>
              <a:t>	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i="1" lang="hr-HR" sz="2800" spc="-1" strike="noStrike">
                <a:solidFill>
                  <a:srgbClr val="ff0000"/>
                </a:solidFill>
                <a:latin typeface="Franklin Gothic Book"/>
              </a:rPr>
              <a:t>	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Ja se bunim, 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dakle 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endParaRPr b="0" lang="hr-HR" sz="40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r>
              <a:rPr b="1" i="1" lang="hr-HR" sz="4000" spc="-1" strike="noStrike">
                <a:solidFill>
                  <a:srgbClr val="564b3c"/>
                </a:solidFill>
                <a:latin typeface="Franklin Gothic Book"/>
              </a:rPr>
              <a:t>postojim</a:t>
            </a:r>
            <a:endParaRPr b="0" lang="hr-H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Albert Camus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1000"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ecedd1"/>
                </a:solidFill>
                <a:latin typeface="Franklin Gothic Book"/>
              </a:rPr>
              <a:t>-- 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rođen u Alžiru, 1940. godine dolazi u Francusku gdje djeluje kao novinar, književnik i filozof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- 1957. dobio je Nobelovu nagradu za književnost, a tri godine poslije poginuo u prometnoj nesreći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- njegov se književni rad dijeli na dvije faze: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 </a:t>
            </a: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1. faza apsurda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: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Stranac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 (roman),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Mit o Sizifu 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(esej),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Kaligula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 (drama)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2. faza pobune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: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Kuga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 (roman),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Pobunjeni čovjek 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(esej),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Opsadno stanje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, Pravednici (drame)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S glavnim junakom romana “Stranac” poistovjetila se čitava jedna generacija; poistovjetila se s njegovom ravnodušnošću u odnosu na ljude i institucije što ga okružuju i s njegovim osjećajem da sve što ga okružuje jest laž.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Filozofija egzistencijalizma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60000"/>
          </a:bodyPr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začetnik je danski filozof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egzistencija prethodi esenciji (smisao našeg života)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postojanje prethodi suštini, cilju života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osnivač romana egzistencijalizma je francuski pisac Jean Paul Sartre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  <a:buClr>
                <a:srgbClr val="93a299"/>
              </a:buClr>
              <a:buSzPct val="70000"/>
              <a:buFont typeface="Wingdings 2" charset="2"/>
              <a:buChar char=""/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elemente egzistencijalističke filozofije nalazimo u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djelima </a:t>
            </a: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Dostojevskog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,</a:t>
            </a: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 Prousta, Kafke.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60000" y="15224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Egzistencijalisti smatraju kako je čovjek u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moralnom smislu apsolutno </a:t>
            </a: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SLOBODAN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birati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sve moguće varijante ponašanja, od rođenja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do smrti.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E</a:t>
            </a: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gzistencija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: naše postojanje, naš život.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Albert Camus: Mit o Sizifu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56000"/>
          </a:bodyPr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- filozofski esej nastao kao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komentar romanu </a:t>
            </a:r>
            <a:r>
              <a:rPr b="0" i="1" lang="sr-Latn-RS" sz="3200" spc="-1" strike="noStrike">
                <a:solidFill>
                  <a:srgbClr val="564b3c"/>
                </a:solidFill>
                <a:latin typeface="Franklin Gothic Book"/>
              </a:rPr>
              <a:t>“Stranac”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	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Bogovi bijahu osudili Sizifa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da neprestano kotrlja veliki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kamen uz brijeg, koji se s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nagom inercije vraća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1" i="1" lang="sr-Latn-RS" sz="3200" spc="-1" strike="noStrike">
                <a:solidFill>
                  <a:srgbClr val="564b3c"/>
                </a:solidFill>
                <a:latin typeface="Franklin Gothic Book"/>
              </a:rPr>
              <a:t>natrag.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Camusa interesira Sizif u toku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povratka, u trenutku kada Sizif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ponovno silazi u podnožje brda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ne bi li iznova gurao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kamen na vrh.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pic>
        <p:nvPicPr>
          <p:cNvPr id="104" name="Slika 7" descr=""/>
          <p:cNvPicPr/>
          <p:nvPr/>
        </p:nvPicPr>
        <p:blipFill>
          <a:blip r:embed="rId1"/>
          <a:stretch/>
        </p:blipFill>
        <p:spPr>
          <a:xfrm>
            <a:off x="4803480" y="1989000"/>
            <a:ext cx="432000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 fontScale="60000"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Sizifov posao = besciljan posao = apsurd, besmisao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Bogovi bijahu držali da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nema strašnije kazne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od beskorisna rada.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  <p:pic>
        <p:nvPicPr>
          <p:cNvPr id="107" name="Slika 3" descr=""/>
          <p:cNvPicPr/>
          <p:nvPr/>
        </p:nvPicPr>
        <p:blipFill>
          <a:blip r:embed="rId1"/>
          <a:stretch/>
        </p:blipFill>
        <p:spPr>
          <a:xfrm>
            <a:off x="6300360" y="2133000"/>
            <a:ext cx="2836080" cy="385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sr-Latn-RS" sz="3600" spc="-1" strike="noStrike" cap="all">
                <a:solidFill>
                  <a:srgbClr val="564b3c"/>
                </a:solidFill>
                <a:latin typeface="Franklin Gothic Medium"/>
              </a:rPr>
              <a:t>Prevladavanje apsurda</a:t>
            </a:r>
            <a:endParaRPr b="0" lang="sr-Latn-R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 fontScale="88000"/>
          </a:bodyPr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Sizif stalno radi isti posao i svjestan je njegova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besmisla. Prevladao je apsurd </a:t>
            </a:r>
            <a:r>
              <a:rPr b="0" lang="sr-Latn-RS" sz="3200" spc="-1" strike="noStrike" u="sng">
                <a:solidFill>
                  <a:srgbClr val="564b3c"/>
                </a:solidFill>
                <a:uFillTx/>
                <a:latin typeface="Franklin Gothic Book"/>
              </a:rPr>
              <a:t>prihvaćanjem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 u="sng">
                <a:solidFill>
                  <a:srgbClr val="564b3c"/>
                </a:solidFill>
                <a:uFillTx/>
                <a:latin typeface="Franklin Gothic Book"/>
              </a:rPr>
              <a:t>besmislenosti </a:t>
            </a: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takvoga posla.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Sizif je svjestan apsurdnosti svoga posla 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 marL="343080" indent="-342720">
              <a:lnSpc>
                <a:spcPct val="90000"/>
              </a:lnSpc>
              <a:spcBef>
                <a:spcPts val="641"/>
              </a:spcBef>
            </a:pPr>
            <a:r>
              <a:rPr b="0" lang="sr-Latn-RS" sz="3200" spc="-1" strike="noStrike">
                <a:solidFill>
                  <a:srgbClr val="564b3c"/>
                </a:solidFill>
                <a:latin typeface="Franklin Gothic Book"/>
              </a:rPr>
              <a:t>što mu daje nadmoć nad apsurdom.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sr-Latn-RS" sz="3200" spc="-1" strike="noStrike">
                <a:solidFill>
                  <a:srgbClr val="564b3c"/>
                </a:solidFill>
                <a:latin typeface="Franklin Gothic Book"/>
              </a:rPr>
              <a:t>Sizif je spoznao uzaludnost i zato ju je mogao prevladati</a:t>
            </a: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RS" sz="3200" spc="-1" strike="noStrike">
              <a:solidFill>
                <a:srgbClr val="564b3c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Application>LibreOffice/6.2.5.2$Windows_X86_64 LibreOffice_project/1ec314fa52f458adc18c4f025c545a4e8b22c159</Application>
  <Words>471</Words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2018-01-17T15:52:51Z</dcterms:created>
  <dc:creator>User</dc:creator>
  <dc:description/>
  <dc:language>hr-HR</dc:language>
  <cp:lastModifiedBy/>
  <dcterms:modified xsi:type="dcterms:W3CDTF">2022-01-26T08:30:19Z</dcterms:modified>
  <cp:revision>7</cp:revision>
  <dc:subject/>
  <dc:title>STRANAC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