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hdphoto2.wdp" ContentType="image/vnd.ms-photo"/>
  <Override PartName="/ppt/media/image1.png" ContentType="image/png"/>
  <Override PartName="/ppt/media/image2.jpeg" ContentType="image/jpeg"/>
  <Override PartName="/ppt/media/hdphoto1.wdp" ContentType="image/vnd.ms-photo"/>
  <Override PartName="/ppt/media/image3.jpeg" ContentType="image/jpeg"/>
  <Override PartName="/ppt/media/image4.png" ContentType="image/png"/>
  <Override PartName="/ppt/media/image5.jpeg" ContentType="image/jpeg"/>
  <Override PartName="/ppt/media/image25.jpeg" ContentType="image/jpeg"/>
  <Override PartName="/ppt/media/hdphoto3.wdp" ContentType="image/vnd.ms-photo"/>
  <Override PartName="/ppt/media/image6.png" ContentType="image/pn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hdphoto5.wdp" ContentType="image/vnd.ms-photo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20.png" ContentType="image/png"/>
  <Override PartName="/ppt/media/image21.jpeg" ContentType="image/jpeg"/>
  <Override PartName="/ppt/media/image22.png" ContentType="image/png"/>
  <Override PartName="/ppt/media/image23.jpeg" ContentType="image/jpeg"/>
  <Override PartName="/ppt/media/hdphoto4.wdp" ContentType="image/vnd.ms-photo"/>
  <Override PartName="/ppt/media/image24.jpeg" ContentType="image/jpeg"/>
  <Override PartName="/ppt/media/hdphoto6.wdp" ContentType="image/vnd.ms-photo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premještanje slajda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oblika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&lt;date/time&gt;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&lt;podložje&gt;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24F40BC-BF09-493E-B682-6E5E1038C464}" type="slidenum">
              <a:rPr b="0" lang="hr-HR" sz="1400" spc="-1" strike="noStrike">
                <a:latin typeface="Times New Roman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Dopuniti obilježja prema tekstu koji će mi Dragica poslati i smanjiti broj pojmova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8B6266F-08FA-40F6-87A4-1798F35CA9DF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paralelno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02013ED-00A0-4662-8326-4648EC63A6BE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24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2D15659-8F6B-4FEF-98EB-FC3FB8AC1638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Dodati martin luther info o pribijanju teza…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F28A121-A7FA-4E0C-81F0-11BC734EE3F0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Imenovati ljude 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A809DBE-60FE-4510-8F70-F582541658FD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Potpisati fotografije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B5D887C-AB4C-4695-8786-63D7A38CFBC3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23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9F80DBE-0CA9-4F04-9320-84F3A6C07963}" type="slidenum">
              <a:rPr b="0" lang="hr-H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Uredite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9032E6C-C10C-4529-9FAD-26554324E05E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29.11.21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60F6EEB-EB3B-493D-BB50-C770CEF0ECF0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Uredite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CC6ACCC-5CCE-4BDF-9C72-865316D9B082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29.11.21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0E04C36-7266-4174-BF60-F6A7AE3AD98F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6B9FC02-7947-4943-B391-EBB1FA6140E4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29.11.21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03A104C-AE80-4ABC-AE89-8B0529CD4BE5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uređivanje oblika naslova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microsoft.com/office/2007/relationships/hdphoto" Target="../media/hdphoto4.wdp"/><Relationship Id="rId3" Type="http://schemas.openxmlformats.org/officeDocument/2006/relationships/image" Target="../media/image24.jpeg"/><Relationship Id="rId4" Type="http://schemas.microsoft.com/office/2007/relationships/hdphoto" Target="../media/hdphoto5.wdp"/><Relationship Id="rId5" Type="http://schemas.openxmlformats.org/officeDocument/2006/relationships/image" Target="../media/image25.jpeg"/><Relationship Id="rId6" Type="http://schemas.microsoft.com/office/2007/relationships/hdphoto" Target="../media/hdphoto6.wdp"/><Relationship Id="rId7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microsoft.com/office/2007/relationships/hdphoto" Target="../media/hdphoto2.wdp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microsoft.com/office/2007/relationships/hdphoto" Target="../media/hdphoto3.wdp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-900720" y="236880"/>
            <a:ext cx="10999800" cy="5976360"/>
          </a:xfrm>
          <a:prstGeom prst="rect">
            <a:avLst/>
          </a:prstGeom>
          <a:ln>
            <a:noFill/>
          </a:ln>
        </p:spPr>
      </p:pic>
      <p:pic>
        <p:nvPicPr>
          <p:cNvPr id="130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1475640" y="620640"/>
            <a:ext cx="5976360" cy="208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sr-Latn-RS" sz="4800" spc="-1" strike="noStrike">
                <a:solidFill>
                  <a:srgbClr val="404040"/>
                </a:solidFill>
                <a:latin typeface="Lucida Calligraphy"/>
              </a:rPr>
              <a:t>BAROK</a:t>
            </a:r>
            <a:endParaRPr b="0" lang="sr-Latn-RS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advTm="5000" p14:dur="700">
        <p:fade/>
      </p:transition>
    </mc:Choice>
    <mc:Fallback>
      <p:transition spd="med" advTm="5000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STILSKA OBILJEŽJA BAROKA U KNJIŽEVNOSTI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457200" y="1845000"/>
            <a:ext cx="8229240" cy="482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važnije je kako se reklo, nego što se reklo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prekomjerna kićenost, gomilanje figura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končeto (tal. </a:t>
            </a:r>
            <a:r>
              <a:rPr b="0" i="1" lang="sr-Latn-RS" sz="3200" spc="-1" strike="noStrike">
                <a:solidFill>
                  <a:srgbClr val="000000"/>
                </a:solidFill>
                <a:latin typeface="Calibri"/>
              </a:rPr>
              <a:t>concetto</a:t>
            </a: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)</a:t>
            </a:r>
            <a:br/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artificijelnost (odmak od oponašanja prirode)</a:t>
            </a:r>
            <a:br/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povratak religiozne tematike i religioznog svjetonazora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advTm="20000" p14:dur="700">
        <p:fade/>
      </p:transition>
    </mc:Choice>
    <mc:Fallback>
      <p:transition spd="med" advTm="20000">
        <p:fade/>
      </p:transition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1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5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6" dur="5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1" dur="5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4400" spc="-1" strike="noStrike">
                <a:solidFill>
                  <a:srgbClr val="ffffff"/>
                </a:solidFill>
                <a:latin typeface="Calibri"/>
              </a:rPr>
              <a:t>KNJIŽEVNE TEME U BAROKU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457200" y="1600200"/>
            <a:ext cx="8229240" cy="4996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5471640" y="6318720"/>
            <a:ext cx="3672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Pieter Claesz (1630.), </a:t>
            </a:r>
            <a:r>
              <a:rPr b="0" i="1" lang="hr-HR" sz="1800" spc="-1" strike="noStrike">
                <a:solidFill>
                  <a:srgbClr val="ffffff"/>
                </a:solidFill>
                <a:latin typeface="Calibri"/>
              </a:rPr>
              <a:t>Vanitas Still Life</a:t>
            </a: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  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7092360" y="4750920"/>
            <a:ext cx="1872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ljubav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5867640" y="2044800"/>
            <a:ext cx="2880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smrt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97" name="CustomShape 6"/>
          <p:cNvSpPr/>
          <p:nvPr/>
        </p:nvSpPr>
        <p:spPr>
          <a:xfrm>
            <a:off x="179640" y="4005000"/>
            <a:ext cx="2880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ljudska sudbina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98" name="CustomShape 7"/>
          <p:cNvSpPr/>
          <p:nvPr/>
        </p:nvSpPr>
        <p:spPr>
          <a:xfrm>
            <a:off x="164520" y="1352520"/>
            <a:ext cx="30240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prolaznost </a:t>
            </a:r>
            <a:br/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ovozemaljskoga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99" name="CustomShape 8"/>
          <p:cNvSpPr/>
          <p:nvPr/>
        </p:nvSpPr>
        <p:spPr>
          <a:xfrm>
            <a:off x="4212000" y="5589360"/>
            <a:ext cx="2880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mitologija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200" name="CustomShape 9"/>
          <p:cNvSpPr/>
          <p:nvPr/>
        </p:nvSpPr>
        <p:spPr>
          <a:xfrm>
            <a:off x="-108360" y="5065920"/>
            <a:ext cx="2880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povijest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201" name="CustomShape 10"/>
          <p:cNvSpPr/>
          <p:nvPr/>
        </p:nvSpPr>
        <p:spPr>
          <a:xfrm>
            <a:off x="2771640" y="2109240"/>
            <a:ext cx="28800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biblijska </a:t>
            </a:r>
            <a:br/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tematika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med" advTm="20000" p14:dur="700">
        <p:fade/>
      </p:transition>
    </mc:Choice>
    <mc:Fallback>
      <p:transition spd="med" advTm="20000">
        <p:fade/>
      </p:transition>
    </mc:Fallback>
  </mc:AlternateContent>
  <p:timing>
    <p:tnLst>
      <p:par>
        <p:cTn id="272" dur="indefinite" restart="never" nodeType="tmRoot">
          <p:childTnLst>
            <p:seq>
              <p:cTn id="273" dur="indefinite" nodeType="mainSeq">
                <p:childTnLst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KNJIŽEVNE VRSTE U BAROKU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1845000"/>
            <a:ext cx="8229240" cy="4281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povijesni i religiozni epovi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religiozne poeme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komedije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melodrame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pastorale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povijesne drame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4" name="Picture 2" descr=""/>
          <p:cNvPicPr/>
          <p:nvPr/>
        </p:nvPicPr>
        <p:blipFill>
          <a:blip r:embed="rId1"/>
          <a:stretch/>
        </p:blipFill>
        <p:spPr>
          <a:xfrm>
            <a:off x="4851720" y="1412640"/>
            <a:ext cx="4269240" cy="544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advTm="10000" p14:dur="700">
        <p:fade/>
      </p:transition>
    </mc:Choice>
    <mc:Fallback>
      <p:transition spd="med" advTm="10000">
        <p:fade/>
      </p:transition>
    </mc:Fallback>
  </mc:AlternateContent>
  <p:timing>
    <p:tnLst>
      <p:par>
        <p:cTn id="317" dur="indefinite" restart="never" nodeType="tmRoot">
          <p:childTnLst>
            <p:seq>
              <p:cTn id="318" dur="indefinite" nodeType="mainSeq">
                <p:childTnLst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3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8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3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8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3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8" dur="5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07640" y="296640"/>
            <a:ext cx="4248000" cy="619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lang="sr-Latn-RS" sz="3200" spc="-1" strike="noStrike">
                <a:solidFill>
                  <a:srgbClr val="000000"/>
                </a:solidFill>
                <a:latin typeface="Calibri"/>
              </a:rPr>
              <a:t>RENESANSA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sr-Latn-RS" sz="2800" spc="-1" strike="noStrike">
                <a:solidFill>
                  <a:srgbClr val="000000"/>
                </a:solidFill>
                <a:latin typeface="Calibri"/>
              </a:rPr>
              <a:t>uzor</a:t>
            </a: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: antika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sr-Latn-RS" sz="2800" spc="-1" strike="noStrike">
                <a:solidFill>
                  <a:srgbClr val="000000"/>
                </a:solidFill>
                <a:latin typeface="Calibri"/>
              </a:rPr>
              <a:t>obilježje</a:t>
            </a: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: čovjek u središtu pozornosti: čovjek je aktivan, samopouzdan, uživa u ovozemaljskom životu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sr-Latn-RS" sz="2800" spc="-1" strike="noStrike">
                <a:solidFill>
                  <a:srgbClr val="000000"/>
                </a:solidFill>
                <a:latin typeface="Calibri"/>
              </a:rPr>
              <a:t>teme</a:t>
            </a: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: ljubav, ženska ljepota, priroda; antički i religiozni motivi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sr-Latn-RS" sz="2800" spc="-1" strike="noStrike">
                <a:solidFill>
                  <a:srgbClr val="000000"/>
                </a:solidFill>
                <a:latin typeface="Calibri"/>
              </a:rPr>
              <a:t>stil</a:t>
            </a:r>
            <a:r>
              <a:rPr b="1" lang="sr-Latn-RS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4365360" y="260640"/>
            <a:ext cx="4608000" cy="612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BAROK</a:t>
            </a:r>
            <a:r>
              <a:rPr b="1" lang="hr-HR" sz="2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hr-HR" sz="2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uzor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: srednji vijek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obilježje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: protureformacija utječe na misaonost  književnosti i promišljanje čovjekova odnosa prema svijetu, životu i Bogu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teme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: smrt, prolaznost, ljubav, religiozne i mitološke teme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stil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: kićenost, neobična metaforika, alegoričnost, dinamičnost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hr-HR" sz="2800" spc="-1" strike="noStrike">
              <a:latin typeface="Arial"/>
            </a:endParaRPr>
          </a:p>
        </p:txBody>
      </p:sp>
      <p:sp>
        <p:nvSpPr>
          <p:cNvPr id="207" name="Line 3"/>
          <p:cNvSpPr/>
          <p:nvPr/>
        </p:nvSpPr>
        <p:spPr>
          <a:xfrm>
            <a:off x="4283640" y="116280"/>
            <a:ext cx="0" cy="6553080"/>
          </a:xfrm>
          <a:prstGeom prst="line">
            <a:avLst/>
          </a:prstGeom>
          <a:ln>
            <a:prstDash val="dash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med" advTm="35000" p14:dur="700">
        <p:fade/>
      </p:transition>
    </mc:Choice>
    <mc:Fallback>
      <p:transition spd="med" advTm="35000">
        <p:fade/>
      </p:transition>
    </mc:Fallback>
  </mc:AlternateContent>
  <p:timing>
    <p:tnLst>
      <p:par>
        <p:cTn id="349" dur="indefinite" restart="never" nodeType="tmRoot">
          <p:childTnLst>
            <p:seq>
              <p:cTn id="350" dur="indefinite" nodeType="mainSeq">
                <p:childTnLst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5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0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5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0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5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0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5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0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PREDSTAVNICI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259200" y="1412640"/>
            <a:ext cx="8229240" cy="536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r-Latn-RS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sr-Latn-RS" sz="3200" spc="-1" strike="noStrike">
                <a:solidFill>
                  <a:srgbClr val="000000"/>
                </a:solidFill>
                <a:latin typeface="Calibri"/>
              </a:rPr>
              <a:t>Italija:</a:t>
            </a:r>
            <a:r>
              <a:rPr b="1" lang="sr-Latn-RS" sz="3200" spc="-1" strike="noStrike">
                <a:solidFill>
                  <a:srgbClr val="ffffff"/>
                </a:solidFill>
                <a:latin typeface="Calibri"/>
              </a:rPr>
              <a:t>ja:</a:t>
            </a: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0" name="Picture 2" descr=""/>
          <p:cNvPicPr/>
          <p:nvPr/>
        </p:nvPicPr>
        <p:blipFill>
          <a:blip r:embed="rId1"/>
          <a:stretch/>
        </p:blipFill>
        <p:spPr>
          <a:xfrm>
            <a:off x="1691640" y="3714840"/>
            <a:ext cx="2682000" cy="3240000"/>
          </a:xfrm>
          <a:prstGeom prst="rect">
            <a:avLst/>
          </a:prstGeom>
          <a:ln>
            <a:noFill/>
          </a:ln>
        </p:spPr>
      </p:pic>
      <p:pic>
        <p:nvPicPr>
          <p:cNvPr id="211" name="Picture 3" descr=""/>
          <p:cNvPicPr/>
          <p:nvPr/>
        </p:nvPicPr>
        <p:blipFill>
          <a:blip r:embed="rId2"/>
          <a:stretch/>
        </p:blipFill>
        <p:spPr>
          <a:xfrm>
            <a:off x="4644000" y="3714840"/>
            <a:ext cx="2675160" cy="305460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539640" y="2061000"/>
            <a:ext cx="78483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Torquatto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Tasso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Oslobođeni Jeruzalem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, religiozni ep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539640" y="2860920"/>
            <a:ext cx="72723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Giambattista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Marino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Adonis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, mitološki ep 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med" advTm="15000" p14:dur="700">
        <p:fade/>
      </p:transition>
    </mc:Choice>
    <mc:Fallback>
      <p:transition spd="med" advTm="15000">
        <p:fade/>
      </p:transition>
    </mc:Fallback>
  </mc:AlternateContent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PREDSTAVNICI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467640" y="1340640"/>
            <a:ext cx="8229240" cy="57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sr-Latn-RS" sz="3200" spc="-1" strike="noStrike">
                <a:solidFill>
                  <a:srgbClr val="000000"/>
                </a:solidFill>
                <a:latin typeface="Calibri"/>
              </a:rPr>
              <a:t>Španjolska</a:t>
            </a: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6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50000" bright="20000"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971640" y="4244040"/>
            <a:ext cx="2057760" cy="2592000"/>
          </a:xfrm>
          <a:prstGeom prst="rect">
            <a:avLst/>
          </a:prstGeom>
          <a:ln>
            <a:noFill/>
          </a:ln>
        </p:spPr>
      </p:pic>
      <p:pic>
        <p:nvPicPr>
          <p:cNvPr id="217" name="Picture 4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amount="50000"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3348000" y="4244040"/>
            <a:ext cx="2160000" cy="2592000"/>
          </a:xfrm>
          <a:prstGeom prst="rect">
            <a:avLst/>
          </a:prstGeom>
          <a:ln>
            <a:noFill/>
          </a:ln>
        </p:spPr>
      </p:pic>
      <p:pic>
        <p:nvPicPr>
          <p:cNvPr id="218" name="Picture 6" descr="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amount="25000"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5868000" y="4244040"/>
            <a:ext cx="2088000" cy="2561040"/>
          </a:xfrm>
          <a:prstGeom prst="rect">
            <a:avLst/>
          </a:prstGeom>
          <a:ln>
            <a:noFill/>
          </a:ln>
        </p:spPr>
      </p:pic>
      <p:sp>
        <p:nvSpPr>
          <p:cNvPr id="219" name="CustomShape 3"/>
          <p:cNvSpPr/>
          <p:nvPr/>
        </p:nvSpPr>
        <p:spPr>
          <a:xfrm>
            <a:off x="467640" y="3382560"/>
            <a:ext cx="7776360" cy="8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Pedro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Calderon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la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Barca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Život je san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467640" y="2637000"/>
            <a:ext cx="7920360" cy="8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Lope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Vega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, dramatičar (preko 2000 drama)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3200" spc="-1" strike="noStrike"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467640" y="1917000"/>
            <a:ext cx="7056360" cy="8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Luis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Gongora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i="1" lang="hr-HR" sz="3200" spc="-1" strike="noStrike">
                <a:solidFill>
                  <a:srgbClr val="000000"/>
                </a:solidFill>
                <a:latin typeface="Calibri"/>
              </a:rPr>
              <a:t>Samoće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, poema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med" advTm="15000" p14:dur="700">
        <p:fade/>
      </p:transition>
    </mc:Choice>
    <mc:Fallback>
      <p:transition spd="med" advTm="15000">
        <p:fade/>
      </p:transition>
    </mc:Fallback>
  </mc:AlternateContent>
  <p:timing>
    <p:tnLst>
      <p:par>
        <p:cTn id="417" dur="indefinite" restart="never" nodeType="tmRoot">
          <p:childTnLst>
            <p:seq>
              <p:cTn id="418" dur="indefinite" nodeType="mainSeq">
                <p:childTnLst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BAROK – OSNOVNI PODACI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Picture 8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lorTemp="112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882040" y="3996360"/>
            <a:ext cx="2145960" cy="2861280"/>
          </a:xfrm>
          <a:prstGeom prst="rect">
            <a:avLst/>
          </a:prstGeom>
          <a:ln>
            <a:noFill/>
          </a:ln>
        </p:spPr>
      </p:pic>
      <p:sp>
        <p:nvSpPr>
          <p:cNvPr id="1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sr-Latn-RS" sz="3200" spc="-1" strike="noStrike">
                <a:solidFill>
                  <a:srgbClr val="000000"/>
                </a:solidFill>
                <a:latin typeface="Calibri"/>
              </a:rPr>
              <a:t>Vrijeme</a:t>
            </a: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: od kraja 16. st. i tijekom 17. st.</a:t>
            </a:r>
            <a:br/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sr-Latn-RS" sz="3200" spc="-1" strike="noStrike">
                <a:solidFill>
                  <a:srgbClr val="000000"/>
                </a:solidFill>
                <a:latin typeface="Calibri"/>
              </a:rPr>
              <a:t>Prostor</a:t>
            </a: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: najjače je izražen u Italiji, Španjolskoj (književnost) i Francuskoj (ostale umjetnosti)</a:t>
            </a: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sr-Latn-RS" sz="3200" spc="-1" strike="noStrike">
                <a:solidFill>
                  <a:srgbClr val="000000"/>
                </a:solidFill>
                <a:latin typeface="Calibri"/>
              </a:rPr>
              <a:t>Naziv</a:t>
            </a: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: port. </a:t>
            </a:r>
            <a:r>
              <a:rPr b="0" i="1" lang="sr-Latn-RS" sz="3200" spc="-1" strike="noStrike">
                <a:solidFill>
                  <a:srgbClr val="000000"/>
                </a:solidFill>
                <a:latin typeface="Calibri"/>
              </a:rPr>
              <a:t>barocco</a:t>
            </a:r>
            <a:r>
              <a:rPr b="0" i="1" lang="sr-Latn-R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3"/>
          <a:stretch/>
        </p:blipFill>
        <p:spPr>
          <a:xfrm>
            <a:off x="1403640" y="4302000"/>
            <a:ext cx="1110600" cy="2466360"/>
          </a:xfrm>
          <a:prstGeom prst="rect">
            <a:avLst/>
          </a:prstGeom>
          <a:ln>
            <a:noFill/>
          </a:ln>
        </p:spPr>
      </p:pic>
      <p:pic>
        <p:nvPicPr>
          <p:cNvPr id="136" name="Picture 6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lorTemp="112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348000" y="4213080"/>
            <a:ext cx="1983240" cy="2644560"/>
          </a:xfrm>
          <a:prstGeom prst="rect">
            <a:avLst/>
          </a:prstGeom>
          <a:ln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539640" y="5427000"/>
            <a:ext cx="8064360" cy="11700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            </a:t>
            </a: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srednji vijek                           renesansa                                     barok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323640" y="548640"/>
            <a:ext cx="287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med" advTm="20000" p14:dur="7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DRUŠTVENE OKOLNOSTI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518400" y="1240200"/>
            <a:ext cx="8229240" cy="60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sr-Latn-RS" sz="3200" spc="-1" strike="noStrike">
                <a:solidFill>
                  <a:srgbClr val="000000"/>
                </a:solidFill>
                <a:latin typeface="Calibri"/>
              </a:rPr>
              <a:t>reformacija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539640" y="1845000"/>
            <a:ext cx="8208720" cy="475200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720" y="5904000"/>
            <a:ext cx="9142920" cy="94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Njemački je teolog Martin Luther 1517. na crkvi u Wittenbergu izvjesio 95 teza.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0" y="5920200"/>
            <a:ext cx="9142920" cy="94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 tezama je naveo područja u kojima bi se Crkva trebala reformirati, tj. popraviti.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0" y="5904000"/>
            <a:ext cx="9142920" cy="94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Četiri godine kasnije, Luthera i njegove pristaše papa isključuje iz rimokatoličke Crkve.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720" y="5904000"/>
            <a:ext cx="9142920" cy="94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Lutherov će pokret postati poznat pod nazivom </a:t>
            </a:r>
            <a:br/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reformacija ili protestantizam.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3780000" y="4797000"/>
            <a:ext cx="4960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Ferdinand Pauwels (1872.), </a:t>
            </a:r>
            <a:r>
              <a:rPr b="0" i="1" lang="hr-HR" sz="1800" spc="-1" strike="noStrike">
                <a:solidFill>
                  <a:srgbClr val="ffffff"/>
                </a:solidFill>
                <a:latin typeface="Calibri"/>
              </a:rPr>
              <a:t>Luther pribija 95 teza na vrata  Wittenberške katedrale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med" advTm="22000" p14:dur="700">
        <p:fade/>
      </p:transition>
    </mc:Choice>
    <mc:Fallback>
      <p:transition spd="med" advTm="22000">
        <p:fade/>
      </p:transition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DRUŠTVENE OKOLNOSTI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539640" y="1340640"/>
            <a:ext cx="7992360" cy="5517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80000"/>
              </a:lnSpc>
              <a:spcBef>
                <a:spcPts val="641"/>
              </a:spcBef>
            </a:pPr>
            <a:r>
              <a:rPr b="1" lang="sr-Latn-RS" sz="3200" spc="-1" strike="noStrike" u="sng">
                <a:solidFill>
                  <a:srgbClr val="000000"/>
                </a:solidFill>
                <a:uFillTx/>
                <a:latin typeface="Calibri"/>
              </a:rPr>
              <a:t>protureformacija ili katolička obnova</a:t>
            </a:r>
            <a:br/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reakcija na protestantizam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cilj je vratiti vjernike pod okrilje rimokatoličke Crkve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pokreće se i Tridesetogodišnji rat (1618. – 1648.) kojemu je jedan od ciljeva borba protiv protestanata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advTm="22000" p14:dur="700">
        <p:fade/>
      </p:transition>
    </mc:Choice>
    <mc:Fallback>
      <p:transition spd="med" advTm="22000">
        <p:fade/>
      </p:transition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83600" cy="685764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2123640" y="5744520"/>
            <a:ext cx="63363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hr-HR" sz="6000" spc="-1" strike="noStrike">
                <a:solidFill>
                  <a:srgbClr val="ffffff"/>
                </a:solidFill>
                <a:latin typeface="Calibri"/>
              </a:rPr>
              <a:t>Memento mori!</a:t>
            </a:r>
            <a:endParaRPr b="0" lang="hr-HR" sz="60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179640" y="188640"/>
            <a:ext cx="8784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ffffff"/>
                </a:solidFill>
                <a:latin typeface="Calibri"/>
              </a:rPr>
              <a:t>Svjetonazor cijeloga razdoblja može se sažeti u dvije riječi: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1619640" y="5085360"/>
            <a:ext cx="62643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hr-HR" sz="6000" spc="-1" strike="noStrike">
                <a:solidFill>
                  <a:srgbClr val="ffffff"/>
                </a:solidFill>
                <a:latin typeface="Calibri"/>
              </a:rPr>
              <a:t>Sjeti se smrti!</a:t>
            </a:r>
            <a:endParaRPr b="0" lang="hr-HR" sz="6000" spc="-1" strike="noStrike">
              <a:latin typeface="Arial"/>
            </a:endParaRPr>
          </a:p>
        </p:txBody>
      </p:sp>
    </p:spTree>
  </p:cSld>
  <mc:AlternateContent>
    <mc:Choice Requires="p14">
      <p:transition spd="med" advTm="10000" p14:dur="700">
        <p:fade/>
      </p:transition>
    </mc:Choice>
    <mc:Fallback>
      <p:transition spd="med" advTm="10000">
        <p:fade/>
      </p:transition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6" descr=""/>
          <p:cNvPicPr/>
          <p:nvPr/>
        </p:nvPicPr>
        <p:blipFill>
          <a:blip r:embed="rId1"/>
          <a:stretch/>
        </p:blipFill>
        <p:spPr>
          <a:xfrm>
            <a:off x="-19440" y="-720"/>
            <a:ext cx="9197640" cy="6858360"/>
          </a:xfrm>
          <a:prstGeom prst="rect">
            <a:avLst/>
          </a:prstGeom>
          <a:ln>
            <a:noFill/>
          </a:ln>
        </p:spPr>
      </p:pic>
      <p:sp>
        <p:nvSpPr>
          <p:cNvPr id="154" name="TextShape 1"/>
          <p:cNvSpPr txBox="1"/>
          <p:nvPr/>
        </p:nvSpPr>
        <p:spPr>
          <a:xfrm>
            <a:off x="457200" y="1600200"/>
            <a:ext cx="8229240" cy="312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Bef>
                <a:spcPts val="641"/>
              </a:spcBef>
            </a:pPr>
            <a:br/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sr-Latn-RS" sz="4400" spc="-1" strike="noStrike">
                <a:solidFill>
                  <a:srgbClr val="ffffff"/>
                </a:solidFill>
                <a:latin typeface="Calibri"/>
              </a:rPr>
              <a:t>NAJVAŽNIJE TEME U BAROKNOJ UMJETNOSTI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6226200" y="5780880"/>
            <a:ext cx="25200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prolaznost ovozemaljskog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4084200" y="3496680"/>
            <a:ext cx="2304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ffffff"/>
                </a:solidFill>
                <a:latin typeface="Calibri"/>
              </a:rPr>
              <a:t>smrt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6826680" y="3021480"/>
            <a:ext cx="23040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čovjekova sudbina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155520" y="3467520"/>
            <a:ext cx="23040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religiozne </a:t>
            </a:r>
            <a:br/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teme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155520" y="1798560"/>
            <a:ext cx="28080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ljubav protkana </a:t>
            </a:r>
            <a:br/>
            <a:r>
              <a:rPr b="1" lang="hr-HR" sz="2800" spc="-1" strike="noStrike">
                <a:solidFill>
                  <a:srgbClr val="ffffff"/>
                </a:solidFill>
                <a:latin typeface="Calibri"/>
              </a:rPr>
              <a:t>prolaznošću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1" name="CustomShape 8"/>
          <p:cNvSpPr/>
          <p:nvPr/>
        </p:nvSpPr>
        <p:spPr>
          <a:xfrm>
            <a:off x="6388200" y="6257880"/>
            <a:ext cx="2196000" cy="12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00" spc="-1" strike="noStrike">
                <a:solidFill>
                  <a:srgbClr val="000000"/>
                </a:solidFill>
                <a:latin typeface="Calibri"/>
              </a:rPr>
              <a:t>A</a:t>
            </a:r>
            <a:endParaRPr b="0" lang="hr-HR" sz="200" spc="-1" strike="noStrike">
              <a:latin typeface="Arial"/>
            </a:endParaRPr>
          </a:p>
        </p:txBody>
      </p:sp>
      <p:sp>
        <p:nvSpPr>
          <p:cNvPr id="162" name="CustomShape 9"/>
          <p:cNvSpPr/>
          <p:nvPr/>
        </p:nvSpPr>
        <p:spPr>
          <a:xfrm>
            <a:off x="0" y="6381000"/>
            <a:ext cx="4427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Maria van Oosterwijk, </a:t>
            </a:r>
            <a:r>
              <a:rPr b="0" i="1" lang="hr-HR" sz="1800" spc="-1" strike="noStrike">
                <a:solidFill>
                  <a:srgbClr val="ffffff"/>
                </a:solidFill>
                <a:latin typeface="Calibri"/>
              </a:rPr>
              <a:t>Vanitas-Stillleben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med" advTm="15000" p14:dur="700">
        <p:fade/>
      </p:transition>
    </mc:Choice>
    <mc:Fallback>
      <p:transition spd="med" advTm="15000">
        <p:fade/>
      </p:transition>
    </mc:Fallback>
  </mc:AlternateContent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STILSKA OBILJEŽJA BAROKA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arhitektura: težnja za efektima: kupole, niše, ukrasi, krivulje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6" descr=""/>
          <p:cNvPicPr/>
          <p:nvPr/>
        </p:nvPicPr>
        <p:blipFill>
          <a:blip r:embed="rId1"/>
          <a:stretch/>
        </p:blipFill>
        <p:spPr>
          <a:xfrm>
            <a:off x="3160080" y="2277000"/>
            <a:ext cx="5664600" cy="4343400"/>
          </a:xfrm>
          <a:prstGeom prst="rect">
            <a:avLst/>
          </a:prstGeom>
          <a:ln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6520680" y="6055560"/>
            <a:ext cx="2304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barokna crkva u Italiji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67" name="Picture 10" descr=""/>
          <p:cNvPicPr/>
          <p:nvPr/>
        </p:nvPicPr>
        <p:blipFill>
          <a:blip r:embed="rId2"/>
          <a:stretch/>
        </p:blipFill>
        <p:spPr>
          <a:xfrm>
            <a:off x="309960" y="2570040"/>
            <a:ext cx="6075360" cy="405000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309960" y="6033240"/>
            <a:ext cx="2029320" cy="364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svod barokne crkve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69" name="Picture 12" descr=""/>
          <p:cNvPicPr/>
          <p:nvPr/>
        </p:nvPicPr>
        <p:blipFill>
          <a:blip r:embed="rId3"/>
          <a:stretch/>
        </p:blipFill>
        <p:spPr>
          <a:xfrm>
            <a:off x="0" y="2520"/>
            <a:ext cx="9140040" cy="6855120"/>
          </a:xfrm>
          <a:prstGeom prst="rect">
            <a:avLst/>
          </a:prstGeom>
          <a:ln>
            <a:noFill/>
          </a:ln>
        </p:spPr>
      </p:pic>
      <p:sp>
        <p:nvSpPr>
          <p:cNvPr id="170" name="CustomShape 5"/>
          <p:cNvSpPr/>
          <p:nvPr/>
        </p:nvSpPr>
        <p:spPr>
          <a:xfrm>
            <a:off x="1907640" y="6411960"/>
            <a:ext cx="55443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Wurzburger rezidencija u njemačkoj pokrajini Bavarskoj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med" advTm="20000" p14:dur="700">
        <p:fade/>
      </p:transition>
    </mc:Choice>
    <mc:Fallback>
      <p:transition spd="med" advTm="20000">
        <p:fade/>
      </p:transition>
    </mc:Fallback>
  </mc:AlternateContent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STILSKA OBILJEŽJA BAROKA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kiparstvo: figure u pokretu, savršenstvo tehnike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5508000" y="2205000"/>
            <a:ext cx="3092760" cy="446400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5758560" y="5866560"/>
            <a:ext cx="25920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Bernini (1652.)</a:t>
            </a:r>
            <a:br/>
            <a:r>
              <a:rPr b="0" i="1" lang="hr-HR" sz="1800" spc="-1" strike="noStrike">
                <a:solidFill>
                  <a:srgbClr val="000000"/>
                </a:solidFill>
                <a:latin typeface="Calibri"/>
              </a:rPr>
              <a:t>Sveta Terezija u ekstazi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75" name="Picture 16" descr=""/>
          <p:cNvPicPr/>
          <p:nvPr/>
        </p:nvPicPr>
        <p:blipFill>
          <a:blip r:embed="rId2"/>
          <a:stretch/>
        </p:blipFill>
        <p:spPr>
          <a:xfrm>
            <a:off x="2226240" y="2205000"/>
            <a:ext cx="3042720" cy="4464000"/>
          </a:xfrm>
          <a:prstGeom prst="rect">
            <a:avLst/>
          </a:prstGeom>
          <a:ln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2451600" y="5866560"/>
            <a:ext cx="25920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Bernini (1622. – 1625.)</a:t>
            </a:r>
            <a:br/>
            <a:r>
              <a:rPr b="0" i="1" lang="hr-HR" sz="1800" spc="-1" strike="noStrike">
                <a:solidFill>
                  <a:srgbClr val="000000"/>
                </a:solidFill>
                <a:latin typeface="Calibri"/>
              </a:rPr>
              <a:t>Apolon i Dafna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77" name="Picture 18" descr=""/>
          <p:cNvPicPr/>
          <p:nvPr/>
        </p:nvPicPr>
        <p:blipFill>
          <a:blip r:embed="rId3"/>
          <a:stretch/>
        </p:blipFill>
        <p:spPr>
          <a:xfrm>
            <a:off x="-34560" y="0"/>
            <a:ext cx="9178200" cy="6857640"/>
          </a:xfrm>
          <a:prstGeom prst="rect">
            <a:avLst/>
          </a:prstGeom>
          <a:ln>
            <a:noFill/>
          </a:ln>
        </p:spPr>
      </p:pic>
      <p:sp>
        <p:nvSpPr>
          <p:cNvPr id="178" name="CustomShape 5"/>
          <p:cNvSpPr/>
          <p:nvPr/>
        </p:nvSpPr>
        <p:spPr>
          <a:xfrm>
            <a:off x="2299320" y="6328440"/>
            <a:ext cx="45100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Niccolo Salvi, fontana </a:t>
            </a:r>
            <a:r>
              <a:rPr b="0" i="1" lang="hr-HR" sz="1800" spc="-1" strike="noStrike">
                <a:solidFill>
                  <a:srgbClr val="000000"/>
                </a:solidFill>
                <a:latin typeface="Calibri"/>
              </a:rPr>
              <a:t>di Trevi </a:t>
            </a: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u Rimu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med" advTm="30000" p14:dur="700">
        <p:fade/>
      </p:transition>
    </mc:Choice>
    <mc:Fallback>
      <p:transition spd="med" advTm="30000">
        <p:fade/>
      </p:transition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"/>
              </a:rPr>
              <a:t>STILSKA OBILJEŽJA BAROKA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slikarstvo: igra svjetla i sjene, kontrast, pokret, realističnost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Picture 4" descr=""/>
          <p:cNvPicPr/>
          <p:nvPr/>
        </p:nvPicPr>
        <p:blipFill>
          <a:blip r:embed="rId1"/>
          <a:stretch/>
        </p:blipFill>
        <p:spPr>
          <a:xfrm>
            <a:off x="2051640" y="2801880"/>
            <a:ext cx="5099040" cy="397692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2837160" y="3141000"/>
            <a:ext cx="3528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Rembrandt (1632.), </a:t>
            </a:r>
            <a:r>
              <a:rPr b="0" i="1" lang="hr-HR" sz="1800" spc="-1" strike="noStrike">
                <a:solidFill>
                  <a:srgbClr val="000000"/>
                </a:solidFill>
                <a:latin typeface="Calibri"/>
              </a:rPr>
              <a:t>Otmica Europe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83" name="Picture 6" descr=""/>
          <p:cNvPicPr/>
          <p:nvPr/>
        </p:nvPicPr>
        <p:blipFill>
          <a:blip r:embed="rId2"/>
          <a:stretch/>
        </p:blipFill>
        <p:spPr>
          <a:xfrm>
            <a:off x="2051640" y="2801880"/>
            <a:ext cx="5094000" cy="3976920"/>
          </a:xfrm>
          <a:prstGeom prst="rect">
            <a:avLst/>
          </a:prstGeom>
          <a:ln>
            <a:noFill/>
          </a:ln>
        </p:spPr>
      </p:pic>
      <p:sp>
        <p:nvSpPr>
          <p:cNvPr id="184" name="CustomShape 4"/>
          <p:cNvSpPr/>
          <p:nvPr/>
        </p:nvSpPr>
        <p:spPr>
          <a:xfrm>
            <a:off x="2123640" y="6309360"/>
            <a:ext cx="3456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Rembrandt (1632.), </a:t>
            </a:r>
            <a:r>
              <a:rPr b="0" i="1" lang="hr-HR" sz="1800" spc="-1" strike="noStrike">
                <a:solidFill>
                  <a:srgbClr val="000000"/>
                </a:solidFill>
                <a:latin typeface="Calibri"/>
              </a:rPr>
              <a:t>Sat anatomije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85" name="Picture 8" descr=""/>
          <p:cNvPicPr/>
          <p:nvPr/>
        </p:nvPicPr>
        <p:blipFill>
          <a:blip r:embed="rId3"/>
          <a:stretch/>
        </p:blipFill>
        <p:spPr>
          <a:xfrm>
            <a:off x="2051640" y="2801880"/>
            <a:ext cx="5094000" cy="3976560"/>
          </a:xfrm>
          <a:prstGeom prst="rect">
            <a:avLst/>
          </a:prstGeom>
          <a:ln>
            <a:noFill/>
          </a:ln>
        </p:spPr>
      </p:pic>
      <p:sp>
        <p:nvSpPr>
          <p:cNvPr id="186" name="CustomShape 5"/>
          <p:cNvSpPr/>
          <p:nvPr/>
        </p:nvSpPr>
        <p:spPr>
          <a:xfrm>
            <a:off x="2267640" y="6309360"/>
            <a:ext cx="40975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Caravaggio (1601. – 1602.), </a:t>
            </a:r>
            <a:r>
              <a:rPr b="0" i="1" lang="hr-HR" sz="1800" spc="-1" strike="noStrike">
                <a:solidFill>
                  <a:srgbClr val="000000"/>
                </a:solidFill>
                <a:latin typeface="Calibri"/>
              </a:rPr>
              <a:t>Nevjerni Toma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87" name="Picture 10" descr=""/>
          <p:cNvPicPr/>
          <p:nvPr/>
        </p:nvPicPr>
        <p:blipFill>
          <a:blip r:embed="rId4"/>
          <a:stretch/>
        </p:blipFill>
        <p:spPr>
          <a:xfrm>
            <a:off x="0" y="360"/>
            <a:ext cx="9143640" cy="6857280"/>
          </a:xfrm>
          <a:prstGeom prst="rect">
            <a:avLst/>
          </a:prstGeom>
          <a:ln>
            <a:noFill/>
          </a:ln>
        </p:spPr>
      </p:pic>
      <p:sp>
        <p:nvSpPr>
          <p:cNvPr id="188" name="CustomShape 6"/>
          <p:cNvSpPr/>
          <p:nvPr/>
        </p:nvSpPr>
        <p:spPr>
          <a:xfrm>
            <a:off x="395640" y="6309360"/>
            <a:ext cx="3672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Caravaggio (1601.), </a:t>
            </a:r>
            <a:r>
              <a:rPr b="0" i="1" lang="hr-HR" sz="1800" spc="-1" strike="noStrike">
                <a:solidFill>
                  <a:srgbClr val="000000"/>
                </a:solidFill>
                <a:latin typeface="Calibri"/>
              </a:rPr>
              <a:t>Večera u Emausu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med" advTm="30000" p14:dur="700">
        <p:fade/>
      </p:transition>
    </mc:Choice>
    <mc:Fallback>
      <p:transition spd="med" advTm="30000">
        <p:fade/>
      </p:transition>
    </mc:Fallback>
  </mc:AlternateContent>
  <p:timing>
    <p:tnLst>
      <p:par>
        <p:cTn id="199" dur="indefinite" restart="never" nodeType="tmRoot">
          <p:childTnLst>
            <p:seq>
              <p:cTn id="200" dur="indefinite" nodeType="mainSeq">
                <p:childTnLst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Application>LibreOffice/6.2.5.2$Windows_X86_64 LibreOffice_project/1ec314fa52f458adc18c4f025c545a4e8b22c159</Application>
  <Words>469</Words>
  <Paragraphs>110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2016-12-16T12:09:07Z</dcterms:created>
  <dc:creator>Kruno</dc:creator>
  <dc:description/>
  <dc:language>hr-HR</dc:language>
  <cp:lastModifiedBy>Tončica Čizmić</cp:lastModifiedBy>
  <dcterms:modified xsi:type="dcterms:W3CDTF">2021-11-25T13:47:02Z</dcterms:modified>
  <cp:revision>42</cp:revision>
  <dc:subject/>
  <dc:title>BAROK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