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73" r:id="rId11"/>
    <p:sldId id="263" r:id="rId12"/>
    <p:sldId id="264" r:id="rId13"/>
    <p:sldId id="275" r:id="rId14"/>
    <p:sldId id="274" r:id="rId15"/>
    <p:sldId id="266" r:id="rId16"/>
    <p:sldId id="267" r:id="rId17"/>
    <p:sldId id="268" r:id="rId18"/>
    <p:sldId id="270" r:id="rId19"/>
    <p:sldId id="269" r:id="rId20"/>
    <p:sldId id="276" r:id="rId21"/>
    <p:sldId id="277" r:id="rId22"/>
    <p:sldId id="271" r:id="rId23"/>
    <p:sldId id="278" r:id="rId24"/>
    <p:sldId id="272" r:id="rId2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69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83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26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Arc 220">
            <a:extLst>
              <a:ext uri="{FF2B5EF4-FFF2-40B4-BE49-F238E27FC236}">
                <a16:creationId xmlns=""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4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7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71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=""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8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118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704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9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39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67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0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30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30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0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8590-272B-4197-B0AC-5CB1C97939FA}" type="datetimeFigureOut">
              <a:rPr lang="hr-HR" smtClean="0"/>
              <a:t>21.12.2023.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34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ka.buzdo.com/index.html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pis.hr/" TargetMode="External"/><Relationship Id="rId2" Type="http://schemas.openxmlformats.org/officeDocument/2006/relationships/hyperlink" Target="https://hr.wikipedia.org/wiki/Stirlingov_motor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enciklopedija.hr/Natuknica.aspx?ID=61021" TargetMode="External"/><Relationship Id="rId4" Type="http://schemas.openxmlformats.org/officeDocument/2006/relationships/hyperlink" Target="https://www.vidilab.com/vidi-project-x/arduino/3361-mala-skola-arduino-uno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leksikon.info/" TargetMode="External"/><Relationship Id="rId13" Type="http://schemas.openxmlformats.org/officeDocument/2006/relationships/hyperlink" Target="https://www.bib.irb.hr/o-projektu" TargetMode="External"/><Relationship Id="rId3" Type="http://schemas.openxmlformats.org/officeDocument/2006/relationships/hyperlink" Target="https://hrcak.srce.hr/" TargetMode="External"/><Relationship Id="rId7" Type="http://schemas.openxmlformats.org/officeDocument/2006/relationships/hyperlink" Target="http://proleksis.lzmk.hr/" TargetMode="External"/><Relationship Id="rId12" Type="http://schemas.openxmlformats.org/officeDocument/2006/relationships/hyperlink" Target="http://tehnika.lzmk.hr/" TargetMode="External"/><Relationship Id="rId2" Type="http://schemas.openxmlformats.org/officeDocument/2006/relationships/hyperlink" Target="http://www.lzmk.hr/izdanja/enciklopedije/495-hrvatska-tehnicka-enciklopedija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hjp.znanje.hr/" TargetMode="External"/><Relationship Id="rId11" Type="http://schemas.openxmlformats.org/officeDocument/2006/relationships/hyperlink" Target="https://www.hatz.hr/hr/" TargetMode="External"/><Relationship Id="rId5" Type="http://schemas.openxmlformats.org/officeDocument/2006/relationships/hyperlink" Target="https://www.britannica.com/" TargetMode="External"/><Relationship Id="rId10" Type="http://schemas.openxmlformats.org/officeDocument/2006/relationships/hyperlink" Target="http://pravopis.hr/" TargetMode="External"/><Relationship Id="rId4" Type="http://schemas.openxmlformats.org/officeDocument/2006/relationships/hyperlink" Target="http://www.enciklopedija.hr/" TargetMode="External"/><Relationship Id="rId9" Type="http://schemas.openxmlformats.org/officeDocument/2006/relationships/hyperlink" Target="http://katalog.nsk.hr/F?RN=4290690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pis.hr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851061" y="2032221"/>
            <a:ext cx="627596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hr-HR" altLang="ko-KR" sz="5400" dirty="0">
                <a:solidFill>
                  <a:schemeClr val="bg1"/>
                </a:solidFill>
                <a:cs typeface="Arial" pitchFamily="34" charset="0"/>
              </a:rPr>
              <a:t>UPUTE ZA IZRADU ZAVRŠNOG RADA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894053" y="4583865"/>
            <a:ext cx="5668951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Tehnička škola za strojarstvo i mehatroniku, Split</a:t>
            </a:r>
          </a:p>
          <a:p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Nikolina </a:t>
            </a:r>
            <a:r>
              <a:rPr lang="hr-HR" altLang="ko-KR" sz="1867" dirty="0" err="1" smtClean="0">
                <a:solidFill>
                  <a:schemeClr val="bg1"/>
                </a:solidFill>
                <a:cs typeface="Arial" pitchFamily="34" charset="0"/>
              </a:rPr>
              <a:t>Dolfić</a:t>
            </a:r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hr-HR" altLang="ko-KR" sz="1867" dirty="0" err="1" smtClean="0">
                <a:solidFill>
                  <a:schemeClr val="bg1"/>
                </a:solidFill>
                <a:cs typeface="Arial" pitchFamily="34" charset="0"/>
              </a:rPr>
              <a:t>dipl.knjiž</a:t>
            </a:r>
            <a:r>
              <a:rPr lang="hr-HR" altLang="ko-KR" sz="1867" dirty="0" smtClean="0">
                <a:solidFill>
                  <a:schemeClr val="bg1"/>
                </a:solidFill>
                <a:cs typeface="Arial" pitchFamily="34" charset="0"/>
              </a:rPr>
              <a:t>., prof.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112514" y="1256214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=""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=""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=""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=""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=""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=""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=""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=""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=""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=""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=""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=""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=""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=""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=""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=""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=""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=""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=""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=""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=""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=""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=""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=""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=""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=""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=""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=""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=""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=""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=""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=""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=""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=""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=""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=""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=""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=""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=""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=""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=""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=""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=""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=""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=""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=""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=""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=""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=""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=""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=""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=""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=""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=""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=""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=""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=""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=""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=""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=""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=""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=""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=""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=""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=""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=""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=""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=""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=""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=""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=""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=""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=""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=""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=""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=""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=""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=""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=""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=""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=""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=""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=""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=""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=""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=""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=""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=""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=""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=""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4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like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 b="349"/>
          <a:stretch>
            <a:fillRect/>
          </a:stretch>
        </p:blipFill>
        <p:spPr>
          <a:xfrm>
            <a:off x="0" y="0"/>
            <a:ext cx="4853352" cy="6858000"/>
          </a:xfrm>
        </p:spPr>
      </p:pic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17" y="218937"/>
            <a:ext cx="6325483" cy="445832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968536" y="3487189"/>
            <a:ext cx="423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/>
              <a:t>5. </a:t>
            </a:r>
            <a:endParaRPr lang="hr-HR" sz="1400" b="1" dirty="0"/>
          </a:p>
        </p:txBody>
      </p:sp>
      <p:sp>
        <p:nvSpPr>
          <p:cNvPr id="4" name="Pravokutnik 3"/>
          <p:cNvSpPr/>
          <p:nvPr/>
        </p:nvSpPr>
        <p:spPr>
          <a:xfrm>
            <a:off x="5874828" y="50510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RJEŠENJE kojim se učenik/</a:t>
            </a:r>
            <a:r>
              <a:rPr lang="hr-HR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upućuje u postupak izrade i obrane završnog rada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hr-HR" dirty="0" smtClean="0"/>
              <a:t>umetnuti između naslovne stranice i sadržaja</a:t>
            </a:r>
          </a:p>
        </p:txBody>
      </p:sp>
    </p:spTree>
    <p:extLst>
      <p:ext uri="{BB962C8B-B14F-4D97-AF65-F5344CB8AC3E}">
        <p14:creationId xmlns:p14="http://schemas.microsoft.com/office/powerpoint/2010/main" val="29247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=""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Rezervirano mjesto slike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4" r="17594"/>
          <a:stretch>
            <a:fillRect/>
          </a:stretch>
        </p:blipFill>
        <p:spPr/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34" y="1027814"/>
            <a:ext cx="6516009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pPr>
              <a:lnSpc>
                <a:spcPct val="110000"/>
              </a:lnSpc>
            </a:pPr>
            <a:r>
              <a:rPr lang="hr-HR" sz="12000" dirty="0"/>
              <a:t>STRUKTURA ZAVRŠNOG RADA</a:t>
            </a:r>
            <a:endParaRPr lang="en-US" sz="12000" dirty="0"/>
          </a:p>
          <a:p>
            <a:pPr>
              <a:lnSpc>
                <a:spcPct val="110000"/>
              </a:lnSpc>
            </a:pP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692471" y="1701615"/>
            <a:ext cx="7790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/>
              <a:t>broj stranica: </a:t>
            </a:r>
            <a:r>
              <a:rPr lang="hr-HR" dirty="0" smtClean="0"/>
              <a:t>12-20 </a:t>
            </a:r>
            <a:r>
              <a:rPr lang="hr-HR" dirty="0"/>
              <a:t>stranica                      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/>
              <a:t>naslovna stranica i prilozi se ne računaju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tri </a:t>
            </a:r>
            <a:r>
              <a:rPr lang="hr-HR" dirty="0"/>
              <a:t>primjerka spiralno uvezanog rada s potpisom </a:t>
            </a:r>
            <a:r>
              <a:rPr lang="hr-HR" dirty="0" smtClean="0"/>
              <a:t>mentora i na CD-u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VELIČINA SLOVA I VRSTA PISMA </a:t>
            </a: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veličina slova za cijeli tekst </a:t>
            </a:r>
            <a:r>
              <a:rPr lang="hr-HR" dirty="0" smtClean="0"/>
              <a:t>- 12 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naslovi </a:t>
            </a:r>
            <a:r>
              <a:rPr lang="hr-HR" dirty="0" smtClean="0"/>
              <a:t>poglavlja -  14, prva razina potpoglavlja 12pt + bold, druga razina potpoglavlja 12pt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izuzetak </a:t>
            </a:r>
            <a:r>
              <a:rPr lang="hr-HR" dirty="0"/>
              <a:t>je naslovnica gdje je dio pisan fontom 14,  a dio fontom 12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vrsta pisma (font): Times New Roman 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stil </a:t>
            </a:r>
            <a:r>
              <a:rPr lang="hr-HR" dirty="0"/>
              <a:t>fonta (</a:t>
            </a:r>
            <a:r>
              <a:rPr lang="hr-HR" dirty="0" err="1"/>
              <a:t>Bold</a:t>
            </a:r>
            <a:r>
              <a:rPr lang="hr-HR" dirty="0"/>
              <a:t>, </a:t>
            </a:r>
            <a:r>
              <a:rPr lang="hr-HR" dirty="0" err="1"/>
              <a:t>Italic</a:t>
            </a:r>
            <a:r>
              <a:rPr lang="hr-HR" dirty="0"/>
              <a:t>, </a:t>
            </a:r>
            <a:r>
              <a:rPr lang="hr-HR" dirty="0" err="1" smtClean="0"/>
              <a:t>Underline</a:t>
            </a:r>
            <a:r>
              <a:rPr lang="hr-HR" dirty="0"/>
              <a:t>)</a:t>
            </a:r>
            <a:r>
              <a:rPr lang="hr-HR" dirty="0" smtClean="0"/>
              <a:t> </a:t>
            </a:r>
            <a:r>
              <a:rPr lang="hr-HR" dirty="0"/>
              <a:t>za riječi ili dijelove rečenica                                                     koje želimo istaknuti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3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STRUKTURA </a:t>
            </a:r>
            <a:r>
              <a:rPr lang="hr-HR" sz="12000" dirty="0"/>
              <a:t>ZAVRŠNOG RADA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618488" y="1480498"/>
            <a:ext cx="8951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PORAVNANJE, PRORED I MARGINE</a:t>
            </a:r>
          </a:p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tekst treba obostrano poravnati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standardni </a:t>
            </a:r>
            <a:r>
              <a:rPr lang="hr-HR" dirty="0"/>
              <a:t>prored za završni rad je 1.5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standardne margine - gore, dolje, lijevo i desno su 2,54 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potrebno je postaviti i </a:t>
            </a:r>
            <a:r>
              <a:rPr lang="hr-HR" dirty="0" smtClean="0"/>
              <a:t>uveznu marginu </a:t>
            </a:r>
            <a:r>
              <a:rPr lang="hr-HR" dirty="0"/>
              <a:t>slijeva 1 </a:t>
            </a:r>
            <a:r>
              <a:rPr lang="hr-HR" dirty="0" smtClean="0"/>
              <a:t>cm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pisati u odlomcima (paragrafima) – uvučeni početak odlomka ili jedan red razmaka između odlomaka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618487" y="3968958"/>
            <a:ext cx="6627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SLIKE, CRTEŽI, TABLICE I GRAFIKONI</a:t>
            </a: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ubacuju se između teksta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svakoj slici, crtežu, tablici, grafikonu potrebno je dodati redni broj i </a:t>
            </a:r>
            <a:r>
              <a:rPr lang="hr-HR" dirty="0" smtClean="0"/>
              <a:t>naziv; ispod </a:t>
            </a:r>
            <a:r>
              <a:rPr lang="hr-HR" dirty="0"/>
              <a:t>slike (bez reda razmaka</a:t>
            </a:r>
            <a:r>
              <a:rPr lang="hr-HR" dirty="0" smtClean="0"/>
              <a:t>), iznad tablice ( bez razmaka)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slika i naziv slike se centriraju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 jedan red razmaka prije </a:t>
            </a:r>
            <a:r>
              <a:rPr lang="hr-HR" dirty="0" smtClean="0"/>
              <a:t>slike </a:t>
            </a:r>
            <a:r>
              <a:rPr lang="hr-HR" dirty="0"/>
              <a:t>i poslije naziva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8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STRUKTURA </a:t>
            </a:r>
            <a:r>
              <a:rPr lang="hr-HR" sz="12000" dirty="0"/>
              <a:t>ZAVRŠNOG RADA</a:t>
            </a:r>
            <a:endParaRPr lang="en-US" sz="12000" dirty="0"/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ZAGLAVLJE, PODNOŽJE I BROJEVI STRANICA</a:t>
            </a:r>
          </a:p>
          <a:p>
            <a:pPr lvl="0" algn="just"/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u zaglavlje ili podnožje može se smjestiti tekst koji će biti vidljiv na svim stranicama </a:t>
            </a:r>
            <a:r>
              <a:rPr lang="hr-HR" dirty="0" smtClean="0"/>
              <a:t>rada (npr</a:t>
            </a:r>
            <a:r>
              <a:rPr lang="hr-HR" dirty="0"/>
              <a:t>. na vrhu svake stranice može pisati naziv autora i naslov rada)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b</a:t>
            </a:r>
            <a:r>
              <a:rPr lang="hr-HR" dirty="0" smtClean="0"/>
              <a:t>roj stranica umeće </a:t>
            </a:r>
            <a:r>
              <a:rPr lang="hr-HR" dirty="0"/>
              <a:t>se automatski u zaglavlje (</a:t>
            </a:r>
            <a:r>
              <a:rPr lang="hr-HR" dirty="0" err="1" smtClean="0"/>
              <a:t>header</a:t>
            </a:r>
            <a:r>
              <a:rPr lang="hr-HR" dirty="0" smtClean="0"/>
              <a:t>) ili </a:t>
            </a:r>
            <a:r>
              <a:rPr lang="hr-HR" dirty="0"/>
              <a:t>podnožje (</a:t>
            </a:r>
            <a:r>
              <a:rPr lang="hr-HR" dirty="0" err="1"/>
              <a:t>footer</a:t>
            </a:r>
            <a:r>
              <a:rPr lang="hr-HR" dirty="0"/>
              <a:t>)</a:t>
            </a:r>
          </a:p>
          <a:p>
            <a:pPr lvl="0" algn="just"/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618488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OZNAČAVANJE DIJELOVA ZAVRŠNOG RADA</a:t>
            </a: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decimalni sustav brojeva - najpregledniji </a:t>
            </a:r>
            <a:r>
              <a:rPr lang="hr-HR" dirty="0" smtClean="0"/>
              <a:t>je način </a:t>
            </a:r>
            <a:r>
              <a:rPr lang="hr-HR" dirty="0"/>
              <a:t>označavanja dijelova rada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svaka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cjelina</a:t>
            </a:r>
            <a:r>
              <a:rPr lang="hr-HR" dirty="0"/>
              <a:t> označava se arapskim brojem (1., 2.,...)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prva znamenka svakoga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poglavlja</a:t>
            </a:r>
            <a:r>
              <a:rPr lang="hr-HR" dirty="0"/>
              <a:t> podudara se s brojem glave kojoj poglavlje pripada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druga znamenka označava redni </a:t>
            </a:r>
            <a:r>
              <a:rPr lang="hr-HR" dirty="0" smtClean="0"/>
              <a:t>broj </a:t>
            </a:r>
            <a:r>
              <a:rPr lang="hr-HR" dirty="0"/>
              <a:t>poglavlja (1.1., 1.2., 1.3.,...)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isti postupak slijedi za označavanje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odjeljaka</a:t>
            </a:r>
            <a:r>
              <a:rPr lang="hr-HR" dirty="0" smtClean="0"/>
              <a:t> </a:t>
            </a:r>
            <a:r>
              <a:rPr lang="hr-HR" dirty="0"/>
              <a:t>(1.4.1., 1.4.2.,...) </a:t>
            </a:r>
            <a:endParaRPr lang="hr-HR" dirty="0">
              <a:solidFill>
                <a:srgbClr val="9933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9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1713410" y="210703"/>
            <a:ext cx="9775991" cy="724247"/>
          </a:xfrm>
        </p:spPr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PLAGIJAT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9336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C00000"/>
                </a:solidFill>
              </a:rPr>
              <a:t>PLAGIRANJE </a:t>
            </a:r>
          </a:p>
          <a:p>
            <a:endParaRPr lang="hr-HR" dirty="0" smtClean="0"/>
          </a:p>
          <a:p>
            <a:r>
              <a:rPr lang="hr-HR" dirty="0" smtClean="0"/>
              <a:t>(</a:t>
            </a:r>
            <a:r>
              <a:rPr lang="hr-HR" dirty="0" err="1"/>
              <a:t>lat.plagium</a:t>
            </a:r>
            <a:r>
              <a:rPr lang="hr-HR" dirty="0"/>
              <a:t> = </a:t>
            </a:r>
            <a:r>
              <a:rPr lang="hr-HR" dirty="0" smtClean="0"/>
              <a:t>otmica) označava</a:t>
            </a:r>
            <a:r>
              <a:rPr lang="hr-HR" dirty="0"/>
              <a:t>, literarnu krađu, prisvojenje tuđeg autorstva, izdavanje tuđeg djela pod svojim imenom i uključivanje u vlastiti rad dijelova tuđeg </a:t>
            </a:r>
            <a:r>
              <a:rPr lang="hr-HR" dirty="0" smtClean="0"/>
              <a:t>rada</a:t>
            </a:r>
            <a:endParaRPr lang="hr-HR" dirty="0"/>
          </a:p>
          <a:p>
            <a:endParaRPr lang="hr-HR" sz="1200" dirty="0" smtClean="0"/>
          </a:p>
          <a:p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Zaštita </a:t>
            </a:r>
            <a:r>
              <a:rPr lang="hr-H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autorskih prava:</a:t>
            </a:r>
          </a:p>
          <a:p>
            <a:r>
              <a:rPr lang="hr-HR" dirty="0" smtClean="0"/>
              <a:t>Zakon o autorskom pravu i srodnim pravima</a:t>
            </a:r>
          </a:p>
          <a:p>
            <a:r>
              <a:rPr lang="hr-HR" dirty="0"/>
              <a:t>t</a:t>
            </a:r>
            <a:r>
              <a:rPr lang="hr-HR" dirty="0" smtClean="0"/>
              <a:t>e drugi Zakoni koji štite intelektualno vlasništvo</a:t>
            </a:r>
          </a:p>
          <a:p>
            <a:endParaRPr lang="hr-HR" dirty="0"/>
          </a:p>
          <a:p>
            <a:r>
              <a:rPr lang="hr-HR" dirty="0"/>
              <a:t>profesionalna etika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2">
            <a:extLst>
              <a:ext uri="{FF2B5EF4-FFF2-40B4-BE49-F238E27FC236}">
                <a16:creationId xmlns="" xmlns:a16="http://schemas.microsoft.com/office/drawing/2014/main" id="{E12E09A6-74FA-451D-A2C6-1746AF945DE3}"/>
              </a:ext>
            </a:extLst>
          </p:cNvPr>
          <p:cNvGrpSpPr/>
          <p:nvPr/>
        </p:nvGrpSpPr>
        <p:grpSpPr>
          <a:xfrm>
            <a:off x="5820748" y="3341640"/>
            <a:ext cx="3787480" cy="2994693"/>
            <a:chOff x="7338914" y="2546752"/>
            <a:chExt cx="4709648" cy="3723835"/>
          </a:xfrm>
        </p:grpSpPr>
        <p:grpSp>
          <p:nvGrpSpPr>
            <p:cNvPr id="14" name="Group 695">
              <a:extLst>
                <a:ext uri="{FF2B5EF4-FFF2-40B4-BE49-F238E27FC236}">
                  <a16:creationId xmlns="" xmlns:a16="http://schemas.microsoft.com/office/drawing/2014/main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18" name="Freeform 18">
                <a:extLst>
                  <a:ext uri="{FF2B5EF4-FFF2-40B4-BE49-F238E27FC236}">
                    <a16:creationId xmlns="" xmlns:a16="http://schemas.microsoft.com/office/drawing/2014/main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19" name="Group 697">
                <a:extLst>
                  <a:ext uri="{FF2B5EF4-FFF2-40B4-BE49-F238E27FC236}">
                    <a16:creationId xmlns="" xmlns:a16="http://schemas.microsoft.com/office/drawing/2014/main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21" name="Rounded Rectangle 10">
                  <a:extLst>
                    <a:ext uri="{FF2B5EF4-FFF2-40B4-BE49-F238E27FC236}">
                      <a16:creationId xmlns="" xmlns:a16="http://schemas.microsoft.com/office/drawing/2014/main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ounded Rectangle 13">
                  <a:extLst>
                    <a:ext uri="{FF2B5EF4-FFF2-40B4-BE49-F238E27FC236}">
                      <a16:creationId xmlns="" xmlns:a16="http://schemas.microsoft.com/office/drawing/2014/main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Chord 701">
                  <a:extLst>
                    <a:ext uri="{FF2B5EF4-FFF2-40B4-BE49-F238E27FC236}">
                      <a16:creationId xmlns="" xmlns:a16="http://schemas.microsoft.com/office/drawing/2014/main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20" name="Freeform 18">
                <a:extLst>
                  <a:ext uri="{FF2B5EF4-FFF2-40B4-BE49-F238E27FC236}">
                    <a16:creationId xmlns="" xmlns:a16="http://schemas.microsoft.com/office/drawing/2014/main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15" name="Graphic 33">
              <a:extLst>
                <a:ext uri="{FF2B5EF4-FFF2-40B4-BE49-F238E27FC236}">
                  <a16:creationId xmlns="" xmlns:a16="http://schemas.microsoft.com/office/drawing/2014/main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16" name="Freeform: Shape 703">
                <a:extLst>
                  <a:ext uri="{FF2B5EF4-FFF2-40B4-BE49-F238E27FC236}">
                    <a16:creationId xmlns="" xmlns:a16="http://schemas.microsoft.com/office/drawing/2014/main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704">
                <a:extLst>
                  <a:ext uri="{FF2B5EF4-FFF2-40B4-BE49-F238E27FC236}">
                    <a16:creationId xmlns="" xmlns:a16="http://schemas.microsoft.com/office/drawing/2014/main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86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CITIRANJE I BILJEŠKE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rgbClr val="C00000"/>
                </a:solidFill>
              </a:rPr>
              <a:t>Citiranjem </a:t>
            </a:r>
            <a:r>
              <a:rPr lang="hr-HR" dirty="0">
                <a:solidFill>
                  <a:srgbClr val="C00000"/>
                </a:solidFill>
              </a:rPr>
              <a:t>se izravno preuzimaju tuđe spoznaje, informacije, stavovi i </a:t>
            </a:r>
            <a:r>
              <a:rPr lang="hr-HR" dirty="0" smtClean="0">
                <a:solidFill>
                  <a:srgbClr val="C00000"/>
                </a:solidFill>
              </a:rPr>
              <a:t>zaključci.</a:t>
            </a:r>
          </a:p>
          <a:p>
            <a:pPr>
              <a:lnSpc>
                <a:spcPct val="120000"/>
              </a:lnSpc>
            </a:pPr>
            <a:endParaRPr lang="hr-HR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</a:t>
            </a:r>
            <a:r>
              <a:rPr lang="hr-HR" dirty="0" smtClean="0"/>
              <a:t>itate je potrebno označiti brojkom (koristiti alat Umetni fusnotu/Insert footnotes u Miscrosoft Wordu), a izvor citata daje se u fusnoti na dnu stranice (footer) uz navođenje stranice na kojoj se nalazi citirani tekst. </a:t>
            </a:r>
            <a:endParaRPr lang="hr-HR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citat je potrebno staviti u </a:t>
            </a:r>
            <a:r>
              <a:rPr lang="hr-HR" dirty="0" smtClean="0"/>
              <a:t>navodnike ili </a:t>
            </a:r>
            <a:r>
              <a:rPr lang="hr-HR" i="1" dirty="0" smtClean="0"/>
              <a:t>kurziv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/>
              <a:t>c</a:t>
            </a:r>
            <a:r>
              <a:rPr lang="hr-HR" dirty="0" smtClean="0"/>
              <a:t>itirana literatura se u tekstu navodi u zagradama </a:t>
            </a:r>
            <a:r>
              <a:rPr lang="hr-HR" b="1" dirty="0" smtClean="0"/>
              <a:t>(Prezime autora Godina izdanja: str.)</a:t>
            </a:r>
            <a:endParaRPr lang="hr-HR" b="1" i="1" dirty="0" smtClean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dirty="0" smtClean="0"/>
              <a:t>u </a:t>
            </a:r>
            <a:r>
              <a:rPr lang="hr-HR" dirty="0"/>
              <a:t>fusnote se mogu stavljati i </a:t>
            </a:r>
            <a:r>
              <a:rPr lang="hr-HR" dirty="0" smtClean="0"/>
              <a:t>definicije</a:t>
            </a:r>
            <a:r>
              <a:rPr lang="hr-HR" dirty="0"/>
              <a:t>, </a:t>
            </a:r>
            <a:r>
              <a:rPr lang="hr-HR" dirty="0" smtClean="0"/>
              <a:t>napomene</a:t>
            </a:r>
            <a:r>
              <a:rPr lang="hr-HR" dirty="0"/>
              <a:t>...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853738" y="4642473"/>
            <a:ext cx="837088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Npr. </a:t>
            </a:r>
            <a:r>
              <a:rPr lang="hr-HR" i="1" dirty="0" smtClean="0"/>
              <a:t>Pneumatska klizaljka je posebna vrsta pneumatskog transporta za suhe praškaste </a:t>
            </a:r>
          </a:p>
          <a:p>
            <a:r>
              <a:rPr lang="hr-HR" i="1" dirty="0" smtClean="0"/>
              <a:t>materijale (cement, ugljena prašina, fini pepeo i sl.)</a:t>
            </a:r>
            <a:r>
              <a:rPr lang="hr-HR" baseline="30000" dirty="0" smtClean="0"/>
              <a:t>1</a:t>
            </a:r>
            <a:r>
              <a:rPr lang="hr-HR" dirty="0" smtClean="0"/>
              <a:t> </a:t>
            </a:r>
            <a:endParaRPr lang="hr-HR" dirty="0"/>
          </a:p>
          <a:p>
            <a:endParaRPr lang="hr-HR" sz="900" dirty="0"/>
          </a:p>
          <a:p>
            <a:pPr lvl="0"/>
            <a:r>
              <a:rPr lang="hr-HR" dirty="0" smtClean="0"/>
              <a:t>na </a:t>
            </a:r>
            <a:r>
              <a:rPr lang="hr-HR" dirty="0"/>
              <a:t>toj stranici ispod </a:t>
            </a:r>
            <a:r>
              <a:rPr lang="hr-HR" dirty="0" smtClean="0"/>
              <a:t>teksta u podnožju (footer) </a:t>
            </a:r>
            <a:r>
              <a:rPr lang="hr-HR" dirty="0"/>
              <a:t>iza znaka </a:t>
            </a:r>
            <a:r>
              <a:rPr lang="hr-HR" baseline="30000" dirty="0"/>
              <a:t>1</a:t>
            </a:r>
            <a:r>
              <a:rPr lang="hr-HR" dirty="0"/>
              <a:t> </a:t>
            </a:r>
            <a:r>
              <a:rPr lang="hr-HR" dirty="0" smtClean="0"/>
              <a:t>treba </a:t>
            </a:r>
            <a:r>
              <a:rPr lang="hr-HR" dirty="0"/>
              <a:t>dopisati </a:t>
            </a:r>
            <a:r>
              <a:rPr lang="hr-HR" dirty="0" smtClean="0"/>
              <a:t>izvor citata:</a:t>
            </a:r>
            <a:endParaRPr lang="hr-HR" dirty="0"/>
          </a:p>
          <a:p>
            <a:pPr lvl="0"/>
            <a:endParaRPr lang="hr-HR" sz="900" dirty="0"/>
          </a:p>
          <a:p>
            <a:r>
              <a:rPr lang="hr-HR" baseline="30000" dirty="0"/>
              <a:t>1</a:t>
            </a:r>
            <a:r>
              <a:rPr lang="hr-HR" dirty="0"/>
              <a:t> </a:t>
            </a:r>
            <a:r>
              <a:rPr lang="hr-HR" i="1" dirty="0" smtClean="0"/>
              <a:t>Praktičar 3: Strojarstvo 2. </a:t>
            </a:r>
            <a:r>
              <a:rPr lang="hr-HR" dirty="0" smtClean="0"/>
              <a:t>1973. Zagreb. Školska knjiga. Str. 1482.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04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NAVOĐENJE LITERATURE</a:t>
            </a:r>
          </a:p>
          <a:p>
            <a:pPr>
              <a:lnSpc>
                <a:spcPct val="120000"/>
              </a:lnSpc>
            </a:pP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/>
              <a:t>Jedan autor:</a:t>
            </a:r>
            <a:r>
              <a:rPr lang="hr-HR" dirty="0"/>
              <a:t> Prezime, Ime.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Do tri autora:</a:t>
            </a:r>
            <a:r>
              <a:rPr lang="hr-HR" dirty="0"/>
              <a:t> Prezime, Ime; Prezime, Ime; Prezime, Ime.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Više od tri autora:</a:t>
            </a:r>
            <a:r>
              <a:rPr lang="hr-HR" dirty="0"/>
              <a:t> Prezime, Ime (prvog navedenog) i dr. Godina. </a:t>
            </a:r>
            <a:r>
              <a:rPr lang="hr-HR" i="1" dirty="0"/>
              <a:t>Naslov.</a:t>
            </a:r>
            <a:r>
              <a:rPr lang="hr-HR" dirty="0"/>
              <a:t> Nakladnik. Mjesto izdavanja.</a:t>
            </a:r>
          </a:p>
          <a:p>
            <a:r>
              <a:rPr lang="hr-HR" b="1" dirty="0"/>
              <a:t>Bez podataka o autoru (urednik ili priređivač</a:t>
            </a:r>
            <a:r>
              <a:rPr lang="hr-HR" dirty="0"/>
              <a:t>): </a:t>
            </a:r>
            <a:r>
              <a:rPr lang="hr-HR" i="1" dirty="0"/>
              <a:t>Naslov.</a:t>
            </a:r>
            <a:r>
              <a:rPr lang="hr-HR" dirty="0"/>
              <a:t> Godina. </a:t>
            </a:r>
            <a:r>
              <a:rPr lang="hr-HR" dirty="0" err="1"/>
              <a:t>Ur</a:t>
            </a:r>
            <a:r>
              <a:rPr lang="hr-HR" dirty="0"/>
              <a:t>. Prezime, Ime; Prezime, Ime. Nakladnik. Mjesto izdavanja.</a:t>
            </a:r>
          </a:p>
          <a:p>
            <a:r>
              <a:rPr lang="hr-HR" dirty="0"/>
              <a:t> </a:t>
            </a:r>
            <a:endParaRPr lang="hr-HR" dirty="0" smtClean="0"/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njiga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Kraut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Bojan. 1988. </a:t>
            </a:r>
            <a:r>
              <a:rPr lang="hr-HR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Strojarski priručnik.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Tehnička knjiga. Zagreb.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8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BIBLIOGRAFIJA</a:t>
            </a:r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554480" y="1563625"/>
            <a:ext cx="8951976" cy="568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NAVOĐENJE LITERATURE</a:t>
            </a:r>
          </a:p>
          <a:p>
            <a:endParaRPr lang="hr-HR" b="1" dirty="0" smtClean="0"/>
          </a:p>
          <a:p>
            <a:r>
              <a:rPr lang="hr-HR" b="1" dirty="0" smtClean="0"/>
              <a:t>Enciklopedijska natuknica:</a:t>
            </a:r>
            <a:r>
              <a:rPr lang="hr-HR" dirty="0" smtClean="0"/>
              <a:t> Naslov natuknice. Godina. </a:t>
            </a:r>
            <a:r>
              <a:rPr lang="hr-HR" i="1" dirty="0" smtClean="0"/>
              <a:t>Naslov enciklopedije.</a:t>
            </a:r>
            <a:r>
              <a:rPr lang="hr-HR" dirty="0" smtClean="0"/>
              <a:t> Nakladnik. Mjesto izdavanja.</a:t>
            </a:r>
          </a:p>
          <a:p>
            <a:r>
              <a:rPr lang="hr-HR" b="1" dirty="0" smtClean="0"/>
              <a:t>Časopis:</a:t>
            </a:r>
            <a:r>
              <a:rPr lang="hr-HR" dirty="0" smtClean="0"/>
              <a:t> Prezime, Ime; Prezime, Ime; Prezime, Ime. Godina. </a:t>
            </a:r>
            <a:r>
              <a:rPr lang="hr-HR" i="1" dirty="0" smtClean="0"/>
              <a:t>Naslov članka.</a:t>
            </a:r>
            <a:r>
              <a:rPr lang="hr-HR" dirty="0" smtClean="0"/>
              <a:t> Broj/Godište. Str.</a:t>
            </a:r>
          </a:p>
          <a:p>
            <a:r>
              <a:rPr lang="hr-HR" b="1" dirty="0" smtClean="0"/>
              <a:t>Rad u e-časopisu:</a:t>
            </a:r>
            <a:r>
              <a:rPr lang="hr-HR" dirty="0" smtClean="0"/>
              <a:t> Prezime, Ime. Godina. Naslov članka. </a:t>
            </a:r>
            <a:r>
              <a:rPr lang="hr-HR" i="1" dirty="0" smtClean="0"/>
              <a:t>Naslov časopisa.</a:t>
            </a:r>
            <a:r>
              <a:rPr lang="hr-HR" dirty="0" smtClean="0"/>
              <a:t> Nakladnik. Mjesto izdavanja. Poveznica (</a:t>
            </a:r>
            <a:r>
              <a:rPr lang="hr-HR" dirty="0" err="1" smtClean="0"/>
              <a:t>pristupljeno</a:t>
            </a:r>
            <a:r>
              <a:rPr lang="hr-HR" dirty="0" smtClean="0"/>
              <a:t> D/M/G)</a:t>
            </a:r>
          </a:p>
          <a:p>
            <a:r>
              <a:rPr lang="hr-HR" b="1" dirty="0" smtClean="0"/>
              <a:t>Zbornik radova:</a:t>
            </a:r>
            <a:r>
              <a:rPr lang="hr-HR" dirty="0" smtClean="0"/>
              <a:t> Prezime, Ime. Godina. </a:t>
            </a:r>
            <a:r>
              <a:rPr lang="hr-HR" i="1" dirty="0" smtClean="0"/>
              <a:t>Naslov.</a:t>
            </a:r>
            <a:r>
              <a:rPr lang="hr-HR" dirty="0" smtClean="0"/>
              <a:t> </a:t>
            </a:r>
            <a:r>
              <a:rPr lang="hr-HR" dirty="0" err="1" smtClean="0"/>
              <a:t>Ur</a:t>
            </a:r>
            <a:r>
              <a:rPr lang="hr-HR" dirty="0" smtClean="0"/>
              <a:t>. Prezime, Ime. Nakladnik. Mjesto izdavanja.</a:t>
            </a:r>
          </a:p>
          <a:p>
            <a:r>
              <a:rPr lang="hr-HR" b="1" dirty="0" smtClean="0"/>
              <a:t>Tekst na mrežnoj stranici: </a:t>
            </a:r>
            <a:r>
              <a:rPr lang="hr-HR" dirty="0" smtClean="0"/>
              <a:t>Prezime, Ime. Naslov članka. Mjesto. Poveznica (</a:t>
            </a:r>
            <a:r>
              <a:rPr lang="hr-HR" dirty="0" err="1" smtClean="0"/>
              <a:t>pristupljeno</a:t>
            </a:r>
            <a:r>
              <a:rPr lang="hr-HR" dirty="0" smtClean="0"/>
              <a:t> D/M/G)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</a:t>
            </a:r>
            <a:r>
              <a:rPr lang="hr-H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asopis</a:t>
            </a:r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Vanio, Olli.; Ovaska, J. Seppo. 1997. Multistage Adaptive Filters for In-Phase Proceesing of Line Frequency Signals. </a:t>
            </a:r>
            <a:r>
              <a:rPr lang="hr-HR" i="1" dirty="0"/>
              <a:t>Industrial Electronics IEEE Transactions on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Vol. 44, No.2, pp.258-264. </a:t>
            </a:r>
          </a:p>
          <a:p>
            <a:pPr>
              <a:lnSpc>
                <a:spcPct val="120000"/>
              </a:lnSpc>
            </a:pPr>
            <a:r>
              <a:rPr lang="hr-HR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Tekst na mrežnoj stranici</a:t>
            </a:r>
          </a:p>
          <a:p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Radić, Drago. </a:t>
            </a:r>
            <a:r>
              <a:rPr lang="hr-H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Informatička abeceda.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Split. 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http://www.informatika.buzdo.com/index.html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hr-H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pristupljeno</a:t>
            </a:r>
            <a:r>
              <a:rPr lang="hr-H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9</a:t>
            </a:r>
            <a:r>
              <a:rPr lang="hr-H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svibnja 2019.)</a:t>
            </a:r>
            <a:endParaRPr lang="hr-H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2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OBRANA ZAVRŠNOG RADA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462624" y="2276280"/>
            <a:ext cx="9336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hr-HR" dirty="0"/>
              <a:t>obrana pred tročlanim povjerenstvom: </a:t>
            </a:r>
            <a:r>
              <a:rPr lang="hr-HR" dirty="0" smtClean="0"/>
              <a:t>razrednik</a:t>
            </a:r>
            <a:r>
              <a:rPr lang="hr-HR" dirty="0"/>
              <a:t>, mentor i profesor struke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hr-HR" dirty="0"/>
              <a:t>traje najduže 30 </a:t>
            </a:r>
            <a:r>
              <a:rPr lang="hr-HR" dirty="0" smtClean="0"/>
              <a:t>minuta</a:t>
            </a:r>
          </a:p>
          <a:p>
            <a:pPr marL="0" lvl="1"/>
            <a:endParaRPr lang="hr-HR" dirty="0"/>
          </a:p>
          <a:p>
            <a:pPr marL="0" lvl="1"/>
            <a:r>
              <a:rPr lang="hr-HR" dirty="0" smtClean="0"/>
              <a:t>     od </a:t>
            </a:r>
            <a:r>
              <a:rPr lang="hr-HR" dirty="0"/>
              <a:t>učenika se očekuje da: 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samostalno predstavi osnovne teze svoga rada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pokaže samostalno vladanje obrađenom temom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dirty="0"/>
              <a:t>odgovori na pitanja ispitivača</a:t>
            </a:r>
          </a:p>
        </p:txBody>
      </p:sp>
      <p:grpSp>
        <p:nvGrpSpPr>
          <p:cNvPr id="24" name="Group 420">
            <a:extLst>
              <a:ext uri="{FF2B5EF4-FFF2-40B4-BE49-F238E27FC236}">
                <a16:creationId xmlns="" xmlns:a16="http://schemas.microsoft.com/office/drawing/2014/main" id="{3A41B4A0-9D41-4E14-B314-953E7581E523}"/>
              </a:ext>
            </a:extLst>
          </p:cNvPr>
          <p:cNvGrpSpPr/>
          <p:nvPr/>
        </p:nvGrpSpPr>
        <p:grpSpPr>
          <a:xfrm>
            <a:off x="7347158" y="3440539"/>
            <a:ext cx="4127931" cy="2957866"/>
            <a:chOff x="2491486" y="2166705"/>
            <a:chExt cx="4786450" cy="3429727"/>
          </a:xfrm>
        </p:grpSpPr>
        <p:grpSp>
          <p:nvGrpSpPr>
            <p:cNvPr id="25" name="Graphic 166">
              <a:extLst>
                <a:ext uri="{FF2B5EF4-FFF2-40B4-BE49-F238E27FC236}">
                  <a16:creationId xmlns="" xmlns:a16="http://schemas.microsoft.com/office/drawing/2014/main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27" name="Freeform: Shape 168">
                <a:extLst>
                  <a:ext uri="{FF2B5EF4-FFF2-40B4-BE49-F238E27FC236}">
                    <a16:creationId xmlns="" xmlns:a16="http://schemas.microsoft.com/office/drawing/2014/main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169">
                <a:extLst>
                  <a:ext uri="{FF2B5EF4-FFF2-40B4-BE49-F238E27FC236}">
                    <a16:creationId xmlns="" xmlns:a16="http://schemas.microsoft.com/office/drawing/2014/main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170">
                <a:extLst>
                  <a:ext uri="{FF2B5EF4-FFF2-40B4-BE49-F238E27FC236}">
                    <a16:creationId xmlns="" xmlns:a16="http://schemas.microsoft.com/office/drawing/2014/main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171">
                <a:extLst>
                  <a:ext uri="{FF2B5EF4-FFF2-40B4-BE49-F238E27FC236}">
                    <a16:creationId xmlns="" xmlns:a16="http://schemas.microsoft.com/office/drawing/2014/main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172">
                <a:extLst>
                  <a:ext uri="{FF2B5EF4-FFF2-40B4-BE49-F238E27FC236}">
                    <a16:creationId xmlns="" xmlns:a16="http://schemas.microsoft.com/office/drawing/2014/main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173">
                <a:extLst>
                  <a:ext uri="{FF2B5EF4-FFF2-40B4-BE49-F238E27FC236}">
                    <a16:creationId xmlns="" xmlns:a16="http://schemas.microsoft.com/office/drawing/2014/main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3" name="Freeform: Shape 174">
                <a:extLst>
                  <a:ext uri="{FF2B5EF4-FFF2-40B4-BE49-F238E27FC236}">
                    <a16:creationId xmlns="" xmlns:a16="http://schemas.microsoft.com/office/drawing/2014/main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4" name="Freeform: Shape 175">
                <a:extLst>
                  <a:ext uri="{FF2B5EF4-FFF2-40B4-BE49-F238E27FC236}">
                    <a16:creationId xmlns="" xmlns:a16="http://schemas.microsoft.com/office/drawing/2014/main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5" name="Freeform: Shape 176">
                <a:extLst>
                  <a:ext uri="{FF2B5EF4-FFF2-40B4-BE49-F238E27FC236}">
                    <a16:creationId xmlns="" xmlns:a16="http://schemas.microsoft.com/office/drawing/2014/main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Freeform: Shape 177">
                <a:extLst>
                  <a:ext uri="{FF2B5EF4-FFF2-40B4-BE49-F238E27FC236}">
                    <a16:creationId xmlns="" xmlns:a16="http://schemas.microsoft.com/office/drawing/2014/main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7" name="Freeform: Shape 178">
                <a:extLst>
                  <a:ext uri="{FF2B5EF4-FFF2-40B4-BE49-F238E27FC236}">
                    <a16:creationId xmlns="" xmlns:a16="http://schemas.microsoft.com/office/drawing/2014/main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8" name="Freeform: Shape 179">
                <a:extLst>
                  <a:ext uri="{FF2B5EF4-FFF2-40B4-BE49-F238E27FC236}">
                    <a16:creationId xmlns="" xmlns:a16="http://schemas.microsoft.com/office/drawing/2014/main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9" name="Freeform: Shape 180">
                <a:extLst>
                  <a:ext uri="{FF2B5EF4-FFF2-40B4-BE49-F238E27FC236}">
                    <a16:creationId xmlns="" xmlns:a16="http://schemas.microsoft.com/office/drawing/2014/main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0" name="Freeform: Shape 181">
                <a:extLst>
                  <a:ext uri="{FF2B5EF4-FFF2-40B4-BE49-F238E27FC236}">
                    <a16:creationId xmlns="" xmlns:a16="http://schemas.microsoft.com/office/drawing/2014/main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1" name="Freeform: Shape 182">
                <a:extLst>
                  <a:ext uri="{FF2B5EF4-FFF2-40B4-BE49-F238E27FC236}">
                    <a16:creationId xmlns="" xmlns:a16="http://schemas.microsoft.com/office/drawing/2014/main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2" name="Freeform: Shape 183">
                <a:extLst>
                  <a:ext uri="{FF2B5EF4-FFF2-40B4-BE49-F238E27FC236}">
                    <a16:creationId xmlns="" xmlns:a16="http://schemas.microsoft.com/office/drawing/2014/main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3" name="Freeform: Shape 184">
                <a:extLst>
                  <a:ext uri="{FF2B5EF4-FFF2-40B4-BE49-F238E27FC236}">
                    <a16:creationId xmlns="" xmlns:a16="http://schemas.microsoft.com/office/drawing/2014/main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4" name="Freeform: Shape 185">
                <a:extLst>
                  <a:ext uri="{FF2B5EF4-FFF2-40B4-BE49-F238E27FC236}">
                    <a16:creationId xmlns="" xmlns:a16="http://schemas.microsoft.com/office/drawing/2014/main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5" name="Freeform: Shape 186">
                <a:extLst>
                  <a:ext uri="{FF2B5EF4-FFF2-40B4-BE49-F238E27FC236}">
                    <a16:creationId xmlns="" xmlns:a16="http://schemas.microsoft.com/office/drawing/2014/main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" name="Freeform: Shape 187">
                <a:extLst>
                  <a:ext uri="{FF2B5EF4-FFF2-40B4-BE49-F238E27FC236}">
                    <a16:creationId xmlns="" xmlns:a16="http://schemas.microsoft.com/office/drawing/2014/main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26" name="Graphic 189">
              <a:extLst>
                <a:ext uri="{FF2B5EF4-FFF2-40B4-BE49-F238E27FC236}">
                  <a16:creationId xmlns="" xmlns:a16="http://schemas.microsoft.com/office/drawing/2014/main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27" name="Graphic 190">
              <a:extLst>
                <a:ext uri="{FF2B5EF4-FFF2-40B4-BE49-F238E27FC236}">
                  <a16:creationId xmlns="" xmlns:a16="http://schemas.microsoft.com/office/drawing/2014/main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8" name="Graphic 191">
              <a:extLst>
                <a:ext uri="{FF2B5EF4-FFF2-40B4-BE49-F238E27FC236}">
                  <a16:creationId xmlns="" xmlns:a16="http://schemas.microsoft.com/office/drawing/2014/main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9" name="Graphic 166">
              <a:extLst>
                <a:ext uri="{FF2B5EF4-FFF2-40B4-BE49-F238E27FC236}">
                  <a16:creationId xmlns="" xmlns:a16="http://schemas.microsoft.com/office/drawing/2014/main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07" name="Freeform: Shape 193">
                <a:extLst>
                  <a:ext uri="{FF2B5EF4-FFF2-40B4-BE49-F238E27FC236}">
                    <a16:creationId xmlns="" xmlns:a16="http://schemas.microsoft.com/office/drawing/2014/main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194">
                <a:extLst>
                  <a:ext uri="{FF2B5EF4-FFF2-40B4-BE49-F238E27FC236}">
                    <a16:creationId xmlns="" xmlns:a16="http://schemas.microsoft.com/office/drawing/2014/main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195">
                <a:extLst>
                  <a:ext uri="{FF2B5EF4-FFF2-40B4-BE49-F238E27FC236}">
                    <a16:creationId xmlns="" xmlns:a16="http://schemas.microsoft.com/office/drawing/2014/main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196">
                <a:extLst>
                  <a:ext uri="{FF2B5EF4-FFF2-40B4-BE49-F238E27FC236}">
                    <a16:creationId xmlns="" xmlns:a16="http://schemas.microsoft.com/office/drawing/2014/main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197">
                <a:extLst>
                  <a:ext uri="{FF2B5EF4-FFF2-40B4-BE49-F238E27FC236}">
                    <a16:creationId xmlns="" xmlns:a16="http://schemas.microsoft.com/office/drawing/2014/main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198">
                <a:extLst>
                  <a:ext uri="{FF2B5EF4-FFF2-40B4-BE49-F238E27FC236}">
                    <a16:creationId xmlns="" xmlns:a16="http://schemas.microsoft.com/office/drawing/2014/main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199">
                <a:extLst>
                  <a:ext uri="{FF2B5EF4-FFF2-40B4-BE49-F238E27FC236}">
                    <a16:creationId xmlns="" xmlns:a16="http://schemas.microsoft.com/office/drawing/2014/main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00">
                <a:extLst>
                  <a:ext uri="{FF2B5EF4-FFF2-40B4-BE49-F238E27FC236}">
                    <a16:creationId xmlns="" xmlns:a16="http://schemas.microsoft.com/office/drawing/2014/main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01">
                <a:extLst>
                  <a:ext uri="{FF2B5EF4-FFF2-40B4-BE49-F238E27FC236}">
                    <a16:creationId xmlns="" xmlns:a16="http://schemas.microsoft.com/office/drawing/2014/main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02">
                <a:extLst>
                  <a:ext uri="{FF2B5EF4-FFF2-40B4-BE49-F238E27FC236}">
                    <a16:creationId xmlns="" xmlns:a16="http://schemas.microsoft.com/office/drawing/2014/main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03">
                <a:extLst>
                  <a:ext uri="{FF2B5EF4-FFF2-40B4-BE49-F238E27FC236}">
                    <a16:creationId xmlns="" xmlns:a16="http://schemas.microsoft.com/office/drawing/2014/main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8" name="Freeform: Shape 204">
                <a:extLst>
                  <a:ext uri="{FF2B5EF4-FFF2-40B4-BE49-F238E27FC236}">
                    <a16:creationId xmlns="" xmlns:a16="http://schemas.microsoft.com/office/drawing/2014/main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05">
                <a:extLst>
                  <a:ext uri="{FF2B5EF4-FFF2-40B4-BE49-F238E27FC236}">
                    <a16:creationId xmlns="" xmlns:a16="http://schemas.microsoft.com/office/drawing/2014/main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206">
                <a:extLst>
                  <a:ext uri="{FF2B5EF4-FFF2-40B4-BE49-F238E27FC236}">
                    <a16:creationId xmlns="" xmlns:a16="http://schemas.microsoft.com/office/drawing/2014/main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207">
                <a:extLst>
                  <a:ext uri="{FF2B5EF4-FFF2-40B4-BE49-F238E27FC236}">
                    <a16:creationId xmlns="" xmlns:a16="http://schemas.microsoft.com/office/drawing/2014/main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208">
                <a:extLst>
                  <a:ext uri="{FF2B5EF4-FFF2-40B4-BE49-F238E27FC236}">
                    <a16:creationId xmlns="" xmlns:a16="http://schemas.microsoft.com/office/drawing/2014/main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209">
                <a:extLst>
                  <a:ext uri="{FF2B5EF4-FFF2-40B4-BE49-F238E27FC236}">
                    <a16:creationId xmlns="" xmlns:a16="http://schemas.microsoft.com/office/drawing/2014/main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210">
                <a:extLst>
                  <a:ext uri="{FF2B5EF4-FFF2-40B4-BE49-F238E27FC236}">
                    <a16:creationId xmlns="" xmlns:a16="http://schemas.microsoft.com/office/drawing/2014/main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211">
                <a:extLst>
                  <a:ext uri="{FF2B5EF4-FFF2-40B4-BE49-F238E27FC236}">
                    <a16:creationId xmlns="" xmlns:a16="http://schemas.microsoft.com/office/drawing/2014/main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212">
                <a:extLst>
                  <a:ext uri="{FF2B5EF4-FFF2-40B4-BE49-F238E27FC236}">
                    <a16:creationId xmlns="" xmlns:a16="http://schemas.microsoft.com/office/drawing/2014/main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aphic 166">
              <a:extLst>
                <a:ext uri="{FF2B5EF4-FFF2-40B4-BE49-F238E27FC236}">
                  <a16:creationId xmlns="" xmlns:a16="http://schemas.microsoft.com/office/drawing/2014/main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87" name="Freeform: Shape 214">
                <a:extLst>
                  <a:ext uri="{FF2B5EF4-FFF2-40B4-BE49-F238E27FC236}">
                    <a16:creationId xmlns="" xmlns:a16="http://schemas.microsoft.com/office/drawing/2014/main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215">
                <a:extLst>
                  <a:ext uri="{FF2B5EF4-FFF2-40B4-BE49-F238E27FC236}">
                    <a16:creationId xmlns="" xmlns:a16="http://schemas.microsoft.com/office/drawing/2014/main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216">
                <a:extLst>
                  <a:ext uri="{FF2B5EF4-FFF2-40B4-BE49-F238E27FC236}">
                    <a16:creationId xmlns="" xmlns:a16="http://schemas.microsoft.com/office/drawing/2014/main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217">
                <a:extLst>
                  <a:ext uri="{FF2B5EF4-FFF2-40B4-BE49-F238E27FC236}">
                    <a16:creationId xmlns="" xmlns:a16="http://schemas.microsoft.com/office/drawing/2014/main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218">
                <a:extLst>
                  <a:ext uri="{FF2B5EF4-FFF2-40B4-BE49-F238E27FC236}">
                    <a16:creationId xmlns="" xmlns:a16="http://schemas.microsoft.com/office/drawing/2014/main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219">
                <a:extLst>
                  <a:ext uri="{FF2B5EF4-FFF2-40B4-BE49-F238E27FC236}">
                    <a16:creationId xmlns="" xmlns:a16="http://schemas.microsoft.com/office/drawing/2014/main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220">
                <a:extLst>
                  <a:ext uri="{FF2B5EF4-FFF2-40B4-BE49-F238E27FC236}">
                    <a16:creationId xmlns="" xmlns:a16="http://schemas.microsoft.com/office/drawing/2014/main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221">
                <a:extLst>
                  <a:ext uri="{FF2B5EF4-FFF2-40B4-BE49-F238E27FC236}">
                    <a16:creationId xmlns="" xmlns:a16="http://schemas.microsoft.com/office/drawing/2014/main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5" name="Freeform: Shape 222">
                <a:extLst>
                  <a:ext uri="{FF2B5EF4-FFF2-40B4-BE49-F238E27FC236}">
                    <a16:creationId xmlns="" xmlns:a16="http://schemas.microsoft.com/office/drawing/2014/main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223">
                <a:extLst>
                  <a:ext uri="{FF2B5EF4-FFF2-40B4-BE49-F238E27FC236}">
                    <a16:creationId xmlns="" xmlns:a16="http://schemas.microsoft.com/office/drawing/2014/main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224">
                <a:extLst>
                  <a:ext uri="{FF2B5EF4-FFF2-40B4-BE49-F238E27FC236}">
                    <a16:creationId xmlns="" xmlns:a16="http://schemas.microsoft.com/office/drawing/2014/main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8" name="Freeform: Shape 225">
                <a:extLst>
                  <a:ext uri="{FF2B5EF4-FFF2-40B4-BE49-F238E27FC236}">
                    <a16:creationId xmlns="" xmlns:a16="http://schemas.microsoft.com/office/drawing/2014/main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226">
                <a:extLst>
                  <a:ext uri="{FF2B5EF4-FFF2-40B4-BE49-F238E27FC236}">
                    <a16:creationId xmlns="" xmlns:a16="http://schemas.microsoft.com/office/drawing/2014/main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227">
                <a:extLst>
                  <a:ext uri="{FF2B5EF4-FFF2-40B4-BE49-F238E27FC236}">
                    <a16:creationId xmlns="" xmlns:a16="http://schemas.microsoft.com/office/drawing/2014/main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28">
                <a:extLst>
                  <a:ext uri="{FF2B5EF4-FFF2-40B4-BE49-F238E27FC236}">
                    <a16:creationId xmlns="" xmlns:a16="http://schemas.microsoft.com/office/drawing/2014/main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29">
                <a:extLst>
                  <a:ext uri="{FF2B5EF4-FFF2-40B4-BE49-F238E27FC236}">
                    <a16:creationId xmlns="" xmlns:a16="http://schemas.microsoft.com/office/drawing/2014/main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30">
                <a:extLst>
                  <a:ext uri="{FF2B5EF4-FFF2-40B4-BE49-F238E27FC236}">
                    <a16:creationId xmlns="" xmlns:a16="http://schemas.microsoft.com/office/drawing/2014/main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31">
                <a:extLst>
                  <a:ext uri="{FF2B5EF4-FFF2-40B4-BE49-F238E27FC236}">
                    <a16:creationId xmlns="" xmlns:a16="http://schemas.microsoft.com/office/drawing/2014/main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32">
                <a:extLst>
                  <a:ext uri="{FF2B5EF4-FFF2-40B4-BE49-F238E27FC236}">
                    <a16:creationId xmlns="" xmlns:a16="http://schemas.microsoft.com/office/drawing/2014/main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33">
                <a:extLst>
                  <a:ext uri="{FF2B5EF4-FFF2-40B4-BE49-F238E27FC236}">
                    <a16:creationId xmlns="" xmlns:a16="http://schemas.microsoft.com/office/drawing/2014/main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1" name="Graphic 234">
              <a:extLst>
                <a:ext uri="{FF2B5EF4-FFF2-40B4-BE49-F238E27FC236}">
                  <a16:creationId xmlns="" xmlns:a16="http://schemas.microsoft.com/office/drawing/2014/main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181" name="Freeform: Shape 258">
                <a:extLst>
                  <a:ext uri="{FF2B5EF4-FFF2-40B4-BE49-F238E27FC236}">
                    <a16:creationId xmlns="" xmlns:a16="http://schemas.microsoft.com/office/drawing/2014/main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259">
                <a:extLst>
                  <a:ext uri="{FF2B5EF4-FFF2-40B4-BE49-F238E27FC236}">
                    <a16:creationId xmlns="" xmlns:a16="http://schemas.microsoft.com/office/drawing/2014/main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260">
                <a:extLst>
                  <a:ext uri="{FF2B5EF4-FFF2-40B4-BE49-F238E27FC236}">
                    <a16:creationId xmlns="" xmlns:a16="http://schemas.microsoft.com/office/drawing/2014/main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261">
                <a:extLst>
                  <a:ext uri="{FF2B5EF4-FFF2-40B4-BE49-F238E27FC236}">
                    <a16:creationId xmlns="" xmlns:a16="http://schemas.microsoft.com/office/drawing/2014/main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262">
                <a:extLst>
                  <a:ext uri="{FF2B5EF4-FFF2-40B4-BE49-F238E27FC236}">
                    <a16:creationId xmlns="" xmlns:a16="http://schemas.microsoft.com/office/drawing/2014/main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263">
                <a:extLst>
                  <a:ext uri="{FF2B5EF4-FFF2-40B4-BE49-F238E27FC236}">
                    <a16:creationId xmlns="" xmlns:a16="http://schemas.microsoft.com/office/drawing/2014/main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2" name="Graphic 166">
              <a:extLst>
                <a:ext uri="{FF2B5EF4-FFF2-40B4-BE49-F238E27FC236}">
                  <a16:creationId xmlns="" xmlns:a16="http://schemas.microsoft.com/office/drawing/2014/main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61" name="Freeform: Shape 265">
                <a:extLst>
                  <a:ext uri="{FF2B5EF4-FFF2-40B4-BE49-F238E27FC236}">
                    <a16:creationId xmlns="" xmlns:a16="http://schemas.microsoft.com/office/drawing/2014/main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266">
                <a:extLst>
                  <a:ext uri="{FF2B5EF4-FFF2-40B4-BE49-F238E27FC236}">
                    <a16:creationId xmlns="" xmlns:a16="http://schemas.microsoft.com/office/drawing/2014/main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267">
                <a:extLst>
                  <a:ext uri="{FF2B5EF4-FFF2-40B4-BE49-F238E27FC236}">
                    <a16:creationId xmlns="" xmlns:a16="http://schemas.microsoft.com/office/drawing/2014/main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268">
                <a:extLst>
                  <a:ext uri="{FF2B5EF4-FFF2-40B4-BE49-F238E27FC236}">
                    <a16:creationId xmlns="" xmlns:a16="http://schemas.microsoft.com/office/drawing/2014/main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269">
                <a:extLst>
                  <a:ext uri="{FF2B5EF4-FFF2-40B4-BE49-F238E27FC236}">
                    <a16:creationId xmlns="" xmlns:a16="http://schemas.microsoft.com/office/drawing/2014/main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270">
                <a:extLst>
                  <a:ext uri="{FF2B5EF4-FFF2-40B4-BE49-F238E27FC236}">
                    <a16:creationId xmlns="" xmlns:a16="http://schemas.microsoft.com/office/drawing/2014/main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271">
                <a:extLst>
                  <a:ext uri="{FF2B5EF4-FFF2-40B4-BE49-F238E27FC236}">
                    <a16:creationId xmlns="" xmlns:a16="http://schemas.microsoft.com/office/drawing/2014/main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272">
                <a:extLst>
                  <a:ext uri="{FF2B5EF4-FFF2-40B4-BE49-F238E27FC236}">
                    <a16:creationId xmlns="" xmlns:a16="http://schemas.microsoft.com/office/drawing/2014/main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273">
                <a:extLst>
                  <a:ext uri="{FF2B5EF4-FFF2-40B4-BE49-F238E27FC236}">
                    <a16:creationId xmlns="" xmlns:a16="http://schemas.microsoft.com/office/drawing/2014/main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274">
                <a:extLst>
                  <a:ext uri="{FF2B5EF4-FFF2-40B4-BE49-F238E27FC236}">
                    <a16:creationId xmlns="" xmlns:a16="http://schemas.microsoft.com/office/drawing/2014/main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275">
                <a:extLst>
                  <a:ext uri="{FF2B5EF4-FFF2-40B4-BE49-F238E27FC236}">
                    <a16:creationId xmlns="" xmlns:a16="http://schemas.microsoft.com/office/drawing/2014/main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276">
                <a:extLst>
                  <a:ext uri="{FF2B5EF4-FFF2-40B4-BE49-F238E27FC236}">
                    <a16:creationId xmlns="" xmlns:a16="http://schemas.microsoft.com/office/drawing/2014/main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277">
                <a:extLst>
                  <a:ext uri="{FF2B5EF4-FFF2-40B4-BE49-F238E27FC236}">
                    <a16:creationId xmlns="" xmlns:a16="http://schemas.microsoft.com/office/drawing/2014/main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278">
                <a:extLst>
                  <a:ext uri="{FF2B5EF4-FFF2-40B4-BE49-F238E27FC236}">
                    <a16:creationId xmlns="" xmlns:a16="http://schemas.microsoft.com/office/drawing/2014/main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279">
                <a:extLst>
                  <a:ext uri="{FF2B5EF4-FFF2-40B4-BE49-F238E27FC236}">
                    <a16:creationId xmlns="" xmlns:a16="http://schemas.microsoft.com/office/drawing/2014/main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280">
                <a:extLst>
                  <a:ext uri="{FF2B5EF4-FFF2-40B4-BE49-F238E27FC236}">
                    <a16:creationId xmlns="" xmlns:a16="http://schemas.microsoft.com/office/drawing/2014/main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281">
                <a:extLst>
                  <a:ext uri="{FF2B5EF4-FFF2-40B4-BE49-F238E27FC236}">
                    <a16:creationId xmlns="" xmlns:a16="http://schemas.microsoft.com/office/drawing/2014/main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: Shape 282">
                <a:extLst>
                  <a:ext uri="{FF2B5EF4-FFF2-40B4-BE49-F238E27FC236}">
                    <a16:creationId xmlns="" xmlns:a16="http://schemas.microsoft.com/office/drawing/2014/main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283">
                <a:extLst>
                  <a:ext uri="{FF2B5EF4-FFF2-40B4-BE49-F238E27FC236}">
                    <a16:creationId xmlns="" xmlns:a16="http://schemas.microsoft.com/office/drawing/2014/main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284">
                <a:extLst>
                  <a:ext uri="{FF2B5EF4-FFF2-40B4-BE49-F238E27FC236}">
                    <a16:creationId xmlns="" xmlns:a16="http://schemas.microsoft.com/office/drawing/2014/main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3">
              <a:extLst>
                <a:ext uri="{FF2B5EF4-FFF2-40B4-BE49-F238E27FC236}">
                  <a16:creationId xmlns="" xmlns:a16="http://schemas.microsoft.com/office/drawing/2014/main" id="{A321A7B4-31DF-4CBD-9852-6C98FEE845CC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solidFill>
              <a:schemeClr val="accent1"/>
            </a:solidFill>
          </p:grpSpPr>
          <p:sp>
            <p:nvSpPr>
              <p:cNvPr id="34" name="Freeform: Shape 293">
                <a:extLst>
                  <a:ext uri="{FF2B5EF4-FFF2-40B4-BE49-F238E27FC236}">
                    <a16:creationId xmlns="" xmlns:a16="http://schemas.microsoft.com/office/drawing/2014/main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294">
                <a:extLst>
                  <a:ext uri="{FF2B5EF4-FFF2-40B4-BE49-F238E27FC236}">
                    <a16:creationId xmlns="" xmlns:a16="http://schemas.microsoft.com/office/drawing/2014/main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295">
                <a:extLst>
                  <a:ext uri="{FF2B5EF4-FFF2-40B4-BE49-F238E27FC236}">
                    <a16:creationId xmlns="" xmlns:a16="http://schemas.microsoft.com/office/drawing/2014/main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296">
                <a:extLst>
                  <a:ext uri="{FF2B5EF4-FFF2-40B4-BE49-F238E27FC236}">
                    <a16:creationId xmlns="" xmlns:a16="http://schemas.microsoft.com/office/drawing/2014/main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297">
                <a:extLst>
                  <a:ext uri="{FF2B5EF4-FFF2-40B4-BE49-F238E27FC236}">
                    <a16:creationId xmlns="" xmlns:a16="http://schemas.microsoft.com/office/drawing/2014/main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298">
                <a:extLst>
                  <a:ext uri="{FF2B5EF4-FFF2-40B4-BE49-F238E27FC236}">
                    <a16:creationId xmlns="" xmlns:a16="http://schemas.microsoft.com/office/drawing/2014/main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299">
                <a:extLst>
                  <a:ext uri="{FF2B5EF4-FFF2-40B4-BE49-F238E27FC236}">
                    <a16:creationId xmlns="" xmlns:a16="http://schemas.microsoft.com/office/drawing/2014/main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300">
                <a:extLst>
                  <a:ext uri="{FF2B5EF4-FFF2-40B4-BE49-F238E27FC236}">
                    <a16:creationId xmlns="" xmlns:a16="http://schemas.microsoft.com/office/drawing/2014/main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301">
                <a:extLst>
                  <a:ext uri="{FF2B5EF4-FFF2-40B4-BE49-F238E27FC236}">
                    <a16:creationId xmlns="" xmlns:a16="http://schemas.microsoft.com/office/drawing/2014/main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302">
                <a:extLst>
                  <a:ext uri="{FF2B5EF4-FFF2-40B4-BE49-F238E27FC236}">
                    <a16:creationId xmlns="" xmlns:a16="http://schemas.microsoft.com/office/drawing/2014/main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303">
                <a:extLst>
                  <a:ext uri="{FF2B5EF4-FFF2-40B4-BE49-F238E27FC236}">
                    <a16:creationId xmlns="" xmlns:a16="http://schemas.microsoft.com/office/drawing/2014/main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304">
                <a:extLst>
                  <a:ext uri="{FF2B5EF4-FFF2-40B4-BE49-F238E27FC236}">
                    <a16:creationId xmlns="" xmlns:a16="http://schemas.microsoft.com/office/drawing/2014/main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305">
                <a:extLst>
                  <a:ext uri="{FF2B5EF4-FFF2-40B4-BE49-F238E27FC236}">
                    <a16:creationId xmlns="" xmlns:a16="http://schemas.microsoft.com/office/drawing/2014/main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306">
                <a:extLst>
                  <a:ext uri="{FF2B5EF4-FFF2-40B4-BE49-F238E27FC236}">
                    <a16:creationId xmlns="" xmlns:a16="http://schemas.microsoft.com/office/drawing/2014/main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307">
                <a:extLst>
                  <a:ext uri="{FF2B5EF4-FFF2-40B4-BE49-F238E27FC236}">
                    <a16:creationId xmlns="" xmlns:a16="http://schemas.microsoft.com/office/drawing/2014/main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308">
                <a:extLst>
                  <a:ext uri="{FF2B5EF4-FFF2-40B4-BE49-F238E27FC236}">
                    <a16:creationId xmlns="" xmlns:a16="http://schemas.microsoft.com/office/drawing/2014/main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309">
                <a:extLst>
                  <a:ext uri="{FF2B5EF4-FFF2-40B4-BE49-F238E27FC236}">
                    <a16:creationId xmlns="" xmlns:a16="http://schemas.microsoft.com/office/drawing/2014/main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310">
                <a:extLst>
                  <a:ext uri="{FF2B5EF4-FFF2-40B4-BE49-F238E27FC236}">
                    <a16:creationId xmlns="" xmlns:a16="http://schemas.microsoft.com/office/drawing/2014/main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311">
                <a:extLst>
                  <a:ext uri="{FF2B5EF4-FFF2-40B4-BE49-F238E27FC236}">
                    <a16:creationId xmlns="" xmlns:a16="http://schemas.microsoft.com/office/drawing/2014/main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312">
                <a:extLst>
                  <a:ext uri="{FF2B5EF4-FFF2-40B4-BE49-F238E27FC236}">
                    <a16:creationId xmlns="" xmlns:a16="http://schemas.microsoft.com/office/drawing/2014/main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313">
                <a:extLst>
                  <a:ext uri="{FF2B5EF4-FFF2-40B4-BE49-F238E27FC236}">
                    <a16:creationId xmlns="" xmlns:a16="http://schemas.microsoft.com/office/drawing/2014/main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314">
                <a:extLst>
                  <a:ext uri="{FF2B5EF4-FFF2-40B4-BE49-F238E27FC236}">
                    <a16:creationId xmlns="" xmlns:a16="http://schemas.microsoft.com/office/drawing/2014/main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315">
                <a:extLst>
                  <a:ext uri="{FF2B5EF4-FFF2-40B4-BE49-F238E27FC236}">
                    <a16:creationId xmlns="" xmlns:a16="http://schemas.microsoft.com/office/drawing/2014/main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316">
                <a:extLst>
                  <a:ext uri="{FF2B5EF4-FFF2-40B4-BE49-F238E27FC236}">
                    <a16:creationId xmlns="" xmlns:a16="http://schemas.microsoft.com/office/drawing/2014/main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317">
                <a:extLst>
                  <a:ext uri="{FF2B5EF4-FFF2-40B4-BE49-F238E27FC236}">
                    <a16:creationId xmlns="" xmlns:a16="http://schemas.microsoft.com/office/drawing/2014/main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318">
                <a:extLst>
                  <a:ext uri="{FF2B5EF4-FFF2-40B4-BE49-F238E27FC236}">
                    <a16:creationId xmlns="" xmlns:a16="http://schemas.microsoft.com/office/drawing/2014/main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319">
                <a:extLst>
                  <a:ext uri="{FF2B5EF4-FFF2-40B4-BE49-F238E27FC236}">
                    <a16:creationId xmlns="" xmlns:a16="http://schemas.microsoft.com/office/drawing/2014/main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320">
                <a:extLst>
                  <a:ext uri="{FF2B5EF4-FFF2-40B4-BE49-F238E27FC236}">
                    <a16:creationId xmlns="" xmlns:a16="http://schemas.microsoft.com/office/drawing/2014/main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321">
                <a:extLst>
                  <a:ext uri="{FF2B5EF4-FFF2-40B4-BE49-F238E27FC236}">
                    <a16:creationId xmlns="" xmlns:a16="http://schemas.microsoft.com/office/drawing/2014/main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322">
                <a:extLst>
                  <a:ext uri="{FF2B5EF4-FFF2-40B4-BE49-F238E27FC236}">
                    <a16:creationId xmlns="" xmlns:a16="http://schemas.microsoft.com/office/drawing/2014/main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323">
                <a:extLst>
                  <a:ext uri="{FF2B5EF4-FFF2-40B4-BE49-F238E27FC236}">
                    <a16:creationId xmlns="" xmlns:a16="http://schemas.microsoft.com/office/drawing/2014/main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324">
                <a:extLst>
                  <a:ext uri="{FF2B5EF4-FFF2-40B4-BE49-F238E27FC236}">
                    <a16:creationId xmlns="" xmlns:a16="http://schemas.microsoft.com/office/drawing/2014/main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325">
                <a:extLst>
                  <a:ext uri="{FF2B5EF4-FFF2-40B4-BE49-F238E27FC236}">
                    <a16:creationId xmlns="" xmlns:a16="http://schemas.microsoft.com/office/drawing/2014/main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326">
                <a:extLst>
                  <a:ext uri="{FF2B5EF4-FFF2-40B4-BE49-F238E27FC236}">
                    <a16:creationId xmlns="" xmlns:a16="http://schemas.microsoft.com/office/drawing/2014/main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327">
                <a:extLst>
                  <a:ext uri="{FF2B5EF4-FFF2-40B4-BE49-F238E27FC236}">
                    <a16:creationId xmlns="" xmlns:a16="http://schemas.microsoft.com/office/drawing/2014/main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328">
                <a:extLst>
                  <a:ext uri="{FF2B5EF4-FFF2-40B4-BE49-F238E27FC236}">
                    <a16:creationId xmlns="" xmlns:a16="http://schemas.microsoft.com/office/drawing/2014/main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329">
                <a:extLst>
                  <a:ext uri="{FF2B5EF4-FFF2-40B4-BE49-F238E27FC236}">
                    <a16:creationId xmlns="" xmlns:a16="http://schemas.microsoft.com/office/drawing/2014/main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330">
                <a:extLst>
                  <a:ext uri="{FF2B5EF4-FFF2-40B4-BE49-F238E27FC236}">
                    <a16:creationId xmlns="" xmlns:a16="http://schemas.microsoft.com/office/drawing/2014/main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331">
                <a:extLst>
                  <a:ext uri="{FF2B5EF4-FFF2-40B4-BE49-F238E27FC236}">
                    <a16:creationId xmlns="" xmlns:a16="http://schemas.microsoft.com/office/drawing/2014/main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332">
                <a:extLst>
                  <a:ext uri="{FF2B5EF4-FFF2-40B4-BE49-F238E27FC236}">
                    <a16:creationId xmlns="" xmlns:a16="http://schemas.microsoft.com/office/drawing/2014/main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333">
                <a:extLst>
                  <a:ext uri="{FF2B5EF4-FFF2-40B4-BE49-F238E27FC236}">
                    <a16:creationId xmlns="" xmlns:a16="http://schemas.microsoft.com/office/drawing/2014/main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334">
                <a:extLst>
                  <a:ext uri="{FF2B5EF4-FFF2-40B4-BE49-F238E27FC236}">
                    <a16:creationId xmlns="" xmlns:a16="http://schemas.microsoft.com/office/drawing/2014/main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335">
                <a:extLst>
                  <a:ext uri="{FF2B5EF4-FFF2-40B4-BE49-F238E27FC236}">
                    <a16:creationId xmlns="" xmlns:a16="http://schemas.microsoft.com/office/drawing/2014/main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336">
                <a:extLst>
                  <a:ext uri="{FF2B5EF4-FFF2-40B4-BE49-F238E27FC236}">
                    <a16:creationId xmlns="" xmlns:a16="http://schemas.microsoft.com/office/drawing/2014/main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337">
                <a:extLst>
                  <a:ext uri="{FF2B5EF4-FFF2-40B4-BE49-F238E27FC236}">
                    <a16:creationId xmlns="" xmlns:a16="http://schemas.microsoft.com/office/drawing/2014/main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338">
                <a:extLst>
                  <a:ext uri="{FF2B5EF4-FFF2-40B4-BE49-F238E27FC236}">
                    <a16:creationId xmlns="" xmlns:a16="http://schemas.microsoft.com/office/drawing/2014/main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339">
                <a:extLst>
                  <a:ext uri="{FF2B5EF4-FFF2-40B4-BE49-F238E27FC236}">
                    <a16:creationId xmlns="" xmlns:a16="http://schemas.microsoft.com/office/drawing/2014/main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340">
                <a:extLst>
                  <a:ext uri="{FF2B5EF4-FFF2-40B4-BE49-F238E27FC236}">
                    <a16:creationId xmlns="" xmlns:a16="http://schemas.microsoft.com/office/drawing/2014/main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341">
                <a:extLst>
                  <a:ext uri="{FF2B5EF4-FFF2-40B4-BE49-F238E27FC236}">
                    <a16:creationId xmlns="" xmlns:a16="http://schemas.microsoft.com/office/drawing/2014/main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342">
                <a:extLst>
                  <a:ext uri="{FF2B5EF4-FFF2-40B4-BE49-F238E27FC236}">
                    <a16:creationId xmlns="" xmlns:a16="http://schemas.microsoft.com/office/drawing/2014/main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343">
                <a:extLst>
                  <a:ext uri="{FF2B5EF4-FFF2-40B4-BE49-F238E27FC236}">
                    <a16:creationId xmlns="" xmlns:a16="http://schemas.microsoft.com/office/drawing/2014/main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344">
                <a:extLst>
                  <a:ext uri="{FF2B5EF4-FFF2-40B4-BE49-F238E27FC236}">
                    <a16:creationId xmlns="" xmlns:a16="http://schemas.microsoft.com/office/drawing/2014/main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345">
                <a:extLst>
                  <a:ext uri="{FF2B5EF4-FFF2-40B4-BE49-F238E27FC236}">
                    <a16:creationId xmlns="" xmlns:a16="http://schemas.microsoft.com/office/drawing/2014/main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346">
                <a:extLst>
                  <a:ext uri="{FF2B5EF4-FFF2-40B4-BE49-F238E27FC236}">
                    <a16:creationId xmlns="" xmlns:a16="http://schemas.microsoft.com/office/drawing/2014/main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347">
                <a:extLst>
                  <a:ext uri="{FF2B5EF4-FFF2-40B4-BE49-F238E27FC236}">
                    <a16:creationId xmlns="" xmlns:a16="http://schemas.microsoft.com/office/drawing/2014/main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348">
                <a:extLst>
                  <a:ext uri="{FF2B5EF4-FFF2-40B4-BE49-F238E27FC236}">
                    <a16:creationId xmlns="" xmlns:a16="http://schemas.microsoft.com/office/drawing/2014/main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349">
                <a:extLst>
                  <a:ext uri="{FF2B5EF4-FFF2-40B4-BE49-F238E27FC236}">
                    <a16:creationId xmlns="" xmlns:a16="http://schemas.microsoft.com/office/drawing/2014/main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350">
                <a:extLst>
                  <a:ext uri="{FF2B5EF4-FFF2-40B4-BE49-F238E27FC236}">
                    <a16:creationId xmlns="" xmlns:a16="http://schemas.microsoft.com/office/drawing/2014/main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351">
                <a:extLst>
                  <a:ext uri="{FF2B5EF4-FFF2-40B4-BE49-F238E27FC236}">
                    <a16:creationId xmlns="" xmlns:a16="http://schemas.microsoft.com/office/drawing/2014/main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352">
                <a:extLst>
                  <a:ext uri="{FF2B5EF4-FFF2-40B4-BE49-F238E27FC236}">
                    <a16:creationId xmlns="" xmlns:a16="http://schemas.microsoft.com/office/drawing/2014/main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353">
                <a:extLst>
                  <a:ext uri="{FF2B5EF4-FFF2-40B4-BE49-F238E27FC236}">
                    <a16:creationId xmlns="" xmlns:a16="http://schemas.microsoft.com/office/drawing/2014/main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354">
                <a:extLst>
                  <a:ext uri="{FF2B5EF4-FFF2-40B4-BE49-F238E27FC236}">
                    <a16:creationId xmlns="" xmlns:a16="http://schemas.microsoft.com/office/drawing/2014/main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355">
                <a:extLst>
                  <a:ext uri="{FF2B5EF4-FFF2-40B4-BE49-F238E27FC236}">
                    <a16:creationId xmlns="" xmlns:a16="http://schemas.microsoft.com/office/drawing/2014/main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356">
                <a:extLst>
                  <a:ext uri="{FF2B5EF4-FFF2-40B4-BE49-F238E27FC236}">
                    <a16:creationId xmlns="" xmlns:a16="http://schemas.microsoft.com/office/drawing/2014/main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357">
                <a:extLst>
                  <a:ext uri="{FF2B5EF4-FFF2-40B4-BE49-F238E27FC236}">
                    <a16:creationId xmlns="" xmlns:a16="http://schemas.microsoft.com/office/drawing/2014/main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358">
                <a:extLst>
                  <a:ext uri="{FF2B5EF4-FFF2-40B4-BE49-F238E27FC236}">
                    <a16:creationId xmlns="" xmlns:a16="http://schemas.microsoft.com/office/drawing/2014/main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359">
                <a:extLst>
                  <a:ext uri="{FF2B5EF4-FFF2-40B4-BE49-F238E27FC236}">
                    <a16:creationId xmlns="" xmlns:a16="http://schemas.microsoft.com/office/drawing/2014/main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360">
                <a:extLst>
                  <a:ext uri="{FF2B5EF4-FFF2-40B4-BE49-F238E27FC236}">
                    <a16:creationId xmlns="" xmlns:a16="http://schemas.microsoft.com/office/drawing/2014/main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361">
                <a:extLst>
                  <a:ext uri="{FF2B5EF4-FFF2-40B4-BE49-F238E27FC236}">
                    <a16:creationId xmlns="" xmlns:a16="http://schemas.microsoft.com/office/drawing/2014/main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362">
                <a:extLst>
                  <a:ext uri="{FF2B5EF4-FFF2-40B4-BE49-F238E27FC236}">
                    <a16:creationId xmlns="" xmlns:a16="http://schemas.microsoft.com/office/drawing/2014/main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363">
                <a:extLst>
                  <a:ext uri="{FF2B5EF4-FFF2-40B4-BE49-F238E27FC236}">
                    <a16:creationId xmlns="" xmlns:a16="http://schemas.microsoft.com/office/drawing/2014/main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364">
                <a:extLst>
                  <a:ext uri="{FF2B5EF4-FFF2-40B4-BE49-F238E27FC236}">
                    <a16:creationId xmlns="" xmlns:a16="http://schemas.microsoft.com/office/drawing/2014/main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365">
                <a:extLst>
                  <a:ext uri="{FF2B5EF4-FFF2-40B4-BE49-F238E27FC236}">
                    <a16:creationId xmlns="" xmlns:a16="http://schemas.microsoft.com/office/drawing/2014/main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366">
                <a:extLst>
                  <a:ext uri="{FF2B5EF4-FFF2-40B4-BE49-F238E27FC236}">
                    <a16:creationId xmlns="" xmlns:a16="http://schemas.microsoft.com/office/drawing/2014/main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367">
                <a:extLst>
                  <a:ext uri="{FF2B5EF4-FFF2-40B4-BE49-F238E27FC236}">
                    <a16:creationId xmlns="" xmlns:a16="http://schemas.microsoft.com/office/drawing/2014/main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368">
                <a:extLst>
                  <a:ext uri="{FF2B5EF4-FFF2-40B4-BE49-F238E27FC236}">
                    <a16:creationId xmlns="" xmlns:a16="http://schemas.microsoft.com/office/drawing/2014/main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369">
                <a:extLst>
                  <a:ext uri="{FF2B5EF4-FFF2-40B4-BE49-F238E27FC236}">
                    <a16:creationId xmlns="" xmlns:a16="http://schemas.microsoft.com/office/drawing/2014/main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370">
                <a:extLst>
                  <a:ext uri="{FF2B5EF4-FFF2-40B4-BE49-F238E27FC236}">
                    <a16:creationId xmlns="" xmlns:a16="http://schemas.microsoft.com/office/drawing/2014/main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371">
                <a:extLst>
                  <a:ext uri="{FF2B5EF4-FFF2-40B4-BE49-F238E27FC236}">
                    <a16:creationId xmlns="" xmlns:a16="http://schemas.microsoft.com/office/drawing/2014/main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372">
                <a:extLst>
                  <a:ext uri="{FF2B5EF4-FFF2-40B4-BE49-F238E27FC236}">
                    <a16:creationId xmlns="" xmlns:a16="http://schemas.microsoft.com/office/drawing/2014/main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373">
                <a:extLst>
                  <a:ext uri="{FF2B5EF4-FFF2-40B4-BE49-F238E27FC236}">
                    <a16:creationId xmlns="" xmlns:a16="http://schemas.microsoft.com/office/drawing/2014/main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374">
                <a:extLst>
                  <a:ext uri="{FF2B5EF4-FFF2-40B4-BE49-F238E27FC236}">
                    <a16:creationId xmlns="" xmlns:a16="http://schemas.microsoft.com/office/drawing/2014/main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375">
                <a:extLst>
                  <a:ext uri="{FF2B5EF4-FFF2-40B4-BE49-F238E27FC236}">
                    <a16:creationId xmlns="" xmlns:a16="http://schemas.microsoft.com/office/drawing/2014/main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376">
                <a:extLst>
                  <a:ext uri="{FF2B5EF4-FFF2-40B4-BE49-F238E27FC236}">
                    <a16:creationId xmlns="" xmlns:a16="http://schemas.microsoft.com/office/drawing/2014/main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377">
                <a:extLst>
                  <a:ext uri="{FF2B5EF4-FFF2-40B4-BE49-F238E27FC236}">
                    <a16:creationId xmlns="" xmlns:a16="http://schemas.microsoft.com/office/drawing/2014/main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378">
                <a:extLst>
                  <a:ext uri="{FF2B5EF4-FFF2-40B4-BE49-F238E27FC236}">
                    <a16:creationId xmlns="" xmlns:a16="http://schemas.microsoft.com/office/drawing/2014/main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379">
                <a:extLst>
                  <a:ext uri="{FF2B5EF4-FFF2-40B4-BE49-F238E27FC236}">
                    <a16:creationId xmlns="" xmlns:a16="http://schemas.microsoft.com/office/drawing/2014/main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380">
                <a:extLst>
                  <a:ext uri="{FF2B5EF4-FFF2-40B4-BE49-F238E27FC236}">
                    <a16:creationId xmlns="" xmlns:a16="http://schemas.microsoft.com/office/drawing/2014/main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381">
                <a:extLst>
                  <a:ext uri="{FF2B5EF4-FFF2-40B4-BE49-F238E27FC236}">
                    <a16:creationId xmlns="" xmlns:a16="http://schemas.microsoft.com/office/drawing/2014/main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382">
                <a:extLst>
                  <a:ext uri="{FF2B5EF4-FFF2-40B4-BE49-F238E27FC236}">
                    <a16:creationId xmlns="" xmlns:a16="http://schemas.microsoft.com/office/drawing/2014/main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383">
                <a:extLst>
                  <a:ext uri="{FF2B5EF4-FFF2-40B4-BE49-F238E27FC236}">
                    <a16:creationId xmlns="" xmlns:a16="http://schemas.microsoft.com/office/drawing/2014/main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384">
                <a:extLst>
                  <a:ext uri="{FF2B5EF4-FFF2-40B4-BE49-F238E27FC236}">
                    <a16:creationId xmlns="" xmlns:a16="http://schemas.microsoft.com/office/drawing/2014/main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385">
                <a:extLst>
                  <a:ext uri="{FF2B5EF4-FFF2-40B4-BE49-F238E27FC236}">
                    <a16:creationId xmlns="" xmlns:a16="http://schemas.microsoft.com/office/drawing/2014/main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386">
                <a:extLst>
                  <a:ext uri="{FF2B5EF4-FFF2-40B4-BE49-F238E27FC236}">
                    <a16:creationId xmlns="" xmlns:a16="http://schemas.microsoft.com/office/drawing/2014/main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387">
                <a:extLst>
                  <a:ext uri="{FF2B5EF4-FFF2-40B4-BE49-F238E27FC236}">
                    <a16:creationId xmlns="" xmlns:a16="http://schemas.microsoft.com/office/drawing/2014/main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388">
                <a:extLst>
                  <a:ext uri="{FF2B5EF4-FFF2-40B4-BE49-F238E27FC236}">
                    <a16:creationId xmlns="" xmlns:a16="http://schemas.microsoft.com/office/drawing/2014/main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389">
                <a:extLst>
                  <a:ext uri="{FF2B5EF4-FFF2-40B4-BE49-F238E27FC236}">
                    <a16:creationId xmlns="" xmlns:a16="http://schemas.microsoft.com/office/drawing/2014/main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390">
                <a:extLst>
                  <a:ext uri="{FF2B5EF4-FFF2-40B4-BE49-F238E27FC236}">
                    <a16:creationId xmlns="" xmlns:a16="http://schemas.microsoft.com/office/drawing/2014/main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391">
                <a:extLst>
                  <a:ext uri="{FF2B5EF4-FFF2-40B4-BE49-F238E27FC236}">
                    <a16:creationId xmlns="" xmlns:a16="http://schemas.microsoft.com/office/drawing/2014/main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392">
                <a:extLst>
                  <a:ext uri="{FF2B5EF4-FFF2-40B4-BE49-F238E27FC236}">
                    <a16:creationId xmlns="" xmlns:a16="http://schemas.microsoft.com/office/drawing/2014/main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393">
                <a:extLst>
                  <a:ext uri="{FF2B5EF4-FFF2-40B4-BE49-F238E27FC236}">
                    <a16:creationId xmlns="" xmlns:a16="http://schemas.microsoft.com/office/drawing/2014/main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394">
                <a:extLst>
                  <a:ext uri="{FF2B5EF4-FFF2-40B4-BE49-F238E27FC236}">
                    <a16:creationId xmlns="" xmlns:a16="http://schemas.microsoft.com/office/drawing/2014/main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395">
                <a:extLst>
                  <a:ext uri="{FF2B5EF4-FFF2-40B4-BE49-F238E27FC236}">
                    <a16:creationId xmlns="" xmlns:a16="http://schemas.microsoft.com/office/drawing/2014/main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396">
                <a:extLst>
                  <a:ext uri="{FF2B5EF4-FFF2-40B4-BE49-F238E27FC236}">
                    <a16:creationId xmlns="" xmlns:a16="http://schemas.microsoft.com/office/drawing/2014/main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397">
                <a:extLst>
                  <a:ext uri="{FF2B5EF4-FFF2-40B4-BE49-F238E27FC236}">
                    <a16:creationId xmlns="" xmlns:a16="http://schemas.microsoft.com/office/drawing/2014/main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398">
                <a:extLst>
                  <a:ext uri="{FF2B5EF4-FFF2-40B4-BE49-F238E27FC236}">
                    <a16:creationId xmlns="" xmlns:a16="http://schemas.microsoft.com/office/drawing/2014/main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399">
                <a:extLst>
                  <a:ext uri="{FF2B5EF4-FFF2-40B4-BE49-F238E27FC236}">
                    <a16:creationId xmlns="" xmlns:a16="http://schemas.microsoft.com/office/drawing/2014/main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400">
                <a:extLst>
                  <a:ext uri="{FF2B5EF4-FFF2-40B4-BE49-F238E27FC236}">
                    <a16:creationId xmlns="" xmlns:a16="http://schemas.microsoft.com/office/drawing/2014/main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401">
                <a:extLst>
                  <a:ext uri="{FF2B5EF4-FFF2-40B4-BE49-F238E27FC236}">
                    <a16:creationId xmlns="" xmlns:a16="http://schemas.microsoft.com/office/drawing/2014/main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402">
                <a:extLst>
                  <a:ext uri="{FF2B5EF4-FFF2-40B4-BE49-F238E27FC236}">
                    <a16:creationId xmlns="" xmlns:a16="http://schemas.microsoft.com/office/drawing/2014/main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403">
                <a:extLst>
                  <a:ext uri="{FF2B5EF4-FFF2-40B4-BE49-F238E27FC236}">
                    <a16:creationId xmlns="" xmlns:a16="http://schemas.microsoft.com/office/drawing/2014/main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404">
                <a:extLst>
                  <a:ext uri="{FF2B5EF4-FFF2-40B4-BE49-F238E27FC236}">
                    <a16:creationId xmlns="" xmlns:a16="http://schemas.microsoft.com/office/drawing/2014/main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405">
                <a:extLst>
                  <a:ext uri="{FF2B5EF4-FFF2-40B4-BE49-F238E27FC236}">
                    <a16:creationId xmlns="" xmlns:a16="http://schemas.microsoft.com/office/drawing/2014/main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406">
                <a:extLst>
                  <a:ext uri="{FF2B5EF4-FFF2-40B4-BE49-F238E27FC236}">
                    <a16:creationId xmlns="" xmlns:a16="http://schemas.microsoft.com/office/drawing/2014/main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407">
                <a:extLst>
                  <a:ext uri="{FF2B5EF4-FFF2-40B4-BE49-F238E27FC236}">
                    <a16:creationId xmlns="" xmlns:a16="http://schemas.microsoft.com/office/drawing/2014/main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408">
                <a:extLst>
                  <a:ext uri="{FF2B5EF4-FFF2-40B4-BE49-F238E27FC236}">
                    <a16:creationId xmlns="" xmlns:a16="http://schemas.microsoft.com/office/drawing/2014/main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409">
                <a:extLst>
                  <a:ext uri="{FF2B5EF4-FFF2-40B4-BE49-F238E27FC236}">
                    <a16:creationId xmlns="" xmlns:a16="http://schemas.microsoft.com/office/drawing/2014/main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410">
                <a:extLst>
                  <a:ext uri="{FF2B5EF4-FFF2-40B4-BE49-F238E27FC236}">
                    <a16:creationId xmlns="" xmlns:a16="http://schemas.microsoft.com/office/drawing/2014/main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411">
                <a:extLst>
                  <a:ext uri="{FF2B5EF4-FFF2-40B4-BE49-F238E27FC236}">
                    <a16:creationId xmlns="" xmlns:a16="http://schemas.microsoft.com/office/drawing/2014/main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412">
                <a:extLst>
                  <a:ext uri="{FF2B5EF4-FFF2-40B4-BE49-F238E27FC236}">
                    <a16:creationId xmlns="" xmlns:a16="http://schemas.microsoft.com/office/drawing/2014/main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413">
                <a:extLst>
                  <a:ext uri="{FF2B5EF4-FFF2-40B4-BE49-F238E27FC236}">
                    <a16:creationId xmlns="" xmlns:a16="http://schemas.microsoft.com/office/drawing/2014/main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414">
                <a:extLst>
                  <a:ext uri="{FF2B5EF4-FFF2-40B4-BE49-F238E27FC236}">
                    <a16:creationId xmlns="" xmlns:a16="http://schemas.microsoft.com/office/drawing/2014/main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415">
                <a:extLst>
                  <a:ext uri="{FF2B5EF4-FFF2-40B4-BE49-F238E27FC236}">
                    <a16:creationId xmlns="" xmlns:a16="http://schemas.microsoft.com/office/drawing/2014/main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416">
                <a:extLst>
                  <a:ext uri="{FF2B5EF4-FFF2-40B4-BE49-F238E27FC236}">
                    <a16:creationId xmlns="" xmlns:a16="http://schemas.microsoft.com/office/drawing/2014/main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417">
                <a:extLst>
                  <a:ext uri="{FF2B5EF4-FFF2-40B4-BE49-F238E27FC236}">
                    <a16:creationId xmlns="" xmlns:a16="http://schemas.microsoft.com/office/drawing/2014/main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418">
                <a:extLst>
                  <a:ext uri="{FF2B5EF4-FFF2-40B4-BE49-F238E27FC236}">
                    <a16:creationId xmlns="" xmlns:a16="http://schemas.microsoft.com/office/drawing/2014/main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419">
                <a:extLst>
                  <a:ext uri="{FF2B5EF4-FFF2-40B4-BE49-F238E27FC236}">
                    <a16:creationId xmlns="" xmlns:a16="http://schemas.microsoft.com/office/drawing/2014/main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=""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7554" y="521728"/>
            <a:ext cx="692376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400" dirty="0" smtClean="0">
                <a:solidFill>
                  <a:schemeClr val="tx2"/>
                </a:solidFill>
                <a:cs typeface="Arial" pitchFamily="34" charset="0"/>
              </a:rPr>
              <a:t>ŠTO JE ZAVRŠNI RAD?</a:t>
            </a:r>
            <a:endParaRPr lang="ko-KR" altLang="en-US" sz="4400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383193" y="1548256"/>
            <a:ext cx="7658238" cy="3725167"/>
            <a:chOff x="1677333" y="1465863"/>
            <a:chExt cx="6540977" cy="2763606"/>
          </a:xfrm>
        </p:grpSpPr>
        <p:sp>
          <p:nvSpPr>
            <p:cNvPr id="8" name="TextBox 7"/>
            <p:cNvSpPr txBox="1"/>
            <p:nvPr/>
          </p:nvSpPr>
          <p:spPr>
            <a:xfrm>
              <a:off x="2508314" y="1465863"/>
              <a:ext cx="5709996" cy="1712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hr-HR" dirty="0"/>
            </a:p>
            <a:p>
              <a:pPr marR="0" algn="just"/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učenikov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uradak čijom se izradbom i obranom provjeravaju,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vrednuju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 ocjenjuju učenikove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strukovne kompetencije 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sukladno razini kvalifikacije koju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stječe prema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propisanim stručno-teorijskim i praktičnim dijelovima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nastavnih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planova i programa, čime stječu završnost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upisanome obrazovnom programu te uvjete za uključivanje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na </a:t>
              </a:r>
              <a:r>
                <a:rPr lang="hr-HR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tržište </a:t>
              </a:r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rada</a:t>
              </a:r>
              <a:endParaRPr lang="hr-HR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just"/>
              <a:r>
                <a:rPr lang="hr-HR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endParaRPr lang="hr-HR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7333" y="1649323"/>
              <a:ext cx="779637" cy="25801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01</a:t>
              </a:r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253544" y="3059667"/>
            <a:ext cx="6792739" cy="2123658"/>
            <a:chOff x="1651190" y="1444459"/>
            <a:chExt cx="5565819" cy="2378485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C6F8FA6-DB08-4060-9832-77D337D2BF55}"/>
                </a:ext>
              </a:extLst>
            </p:cNvPr>
            <p:cNvSpPr txBox="1"/>
            <p:nvPr/>
          </p:nvSpPr>
          <p:spPr>
            <a:xfrm>
              <a:off x="2709317" y="1678202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651190" y="1444459"/>
              <a:ext cx="854164" cy="23784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4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02</a:t>
              </a:r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F831A6C-272F-4BDD-8F88-4227AAB90FB2}"/>
              </a:ext>
            </a:extLst>
          </p:cNvPr>
          <p:cNvSpPr txBox="1"/>
          <p:nvPr/>
        </p:nvSpPr>
        <p:spPr>
          <a:xfrm>
            <a:off x="91441" y="4085563"/>
            <a:ext cx="1330036" cy="144655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endParaRPr lang="hr-HR" altLang="ko-KR" sz="4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76" name="Graphic 33">
            <a:extLst>
              <a:ext uri="{FF2B5EF4-FFF2-40B4-BE49-F238E27FC236}">
                <a16:creationId xmlns="" xmlns:a16="http://schemas.microsoft.com/office/drawing/2014/main" id="{13600E45-A7C4-4DDB-9643-9EA41ABA888D}"/>
              </a:ext>
            </a:extLst>
          </p:cNvPr>
          <p:cNvGrpSpPr/>
          <p:nvPr/>
        </p:nvGrpSpPr>
        <p:grpSpPr>
          <a:xfrm>
            <a:off x="8532416" y="2473915"/>
            <a:ext cx="1771650" cy="1638300"/>
            <a:chOff x="7424910" y="2405641"/>
            <a:chExt cx="1771650" cy="1638300"/>
          </a:xfrm>
          <a:solidFill>
            <a:schemeClr val="accent1"/>
          </a:solidFill>
        </p:grpSpPr>
        <p:sp>
          <p:nvSpPr>
            <p:cNvPr id="177" name="Freeform: Shape 35">
              <a:extLst>
                <a:ext uri="{FF2B5EF4-FFF2-40B4-BE49-F238E27FC236}">
                  <a16:creationId xmlns="" xmlns:a16="http://schemas.microsoft.com/office/drawing/2014/main" id="{F835C9A1-116B-490F-B433-DA97CFB3D5C8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36">
              <a:extLst>
                <a:ext uri="{FF2B5EF4-FFF2-40B4-BE49-F238E27FC236}">
                  <a16:creationId xmlns="" xmlns:a16="http://schemas.microsoft.com/office/drawing/2014/main" id="{1FE3D331-D812-4B6A-BDEA-D0D2CD476F0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ravokutnik 2"/>
          <p:cNvSpPr/>
          <p:nvPr/>
        </p:nvSpPr>
        <p:spPr>
          <a:xfrm>
            <a:off x="1356113" y="2382560"/>
            <a:ext cx="7787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hr-H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R="0" algn="just"/>
            <a:endParaRPr lang="hr-HR" dirty="0" smtClean="0">
              <a:solidFill>
                <a:srgbClr val="00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325719" y="3721535"/>
            <a:ext cx="6700619" cy="945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učenik treba javno pokazati da je sposoban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obraditi određeno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stručno pitanje i to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prezentirati, pisanim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oblikom u završnom radu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usmeno na obrani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295998" y="4779533"/>
            <a:ext cx="6908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učenik izrađuje rad samostalno s pravom i obvezom redovitih konzultacija s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mentorom; mentor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prati rad učenika i pomaže mu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savjetima, a može i od učenika zahtijevati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doradu, izmjenu ili dopunu završnog rada</a:t>
            </a: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RJEŠENJA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181232" y="1441623"/>
            <a:ext cx="117154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GRUPA A</a:t>
            </a:r>
            <a:endParaRPr lang="hr-HR" b="1" dirty="0"/>
          </a:p>
          <a:p>
            <a:r>
              <a:rPr lang="hr-HR" i="1" dirty="0" smtClean="0"/>
              <a:t>Hrvatski pravopis.</a:t>
            </a:r>
            <a:r>
              <a:rPr lang="hr-HR" dirty="0" smtClean="0"/>
              <a:t>2013. </a:t>
            </a:r>
            <a:r>
              <a:rPr lang="hr-HR" dirty="0" err="1" smtClean="0"/>
              <a:t>Ur</a:t>
            </a:r>
            <a:r>
              <a:rPr lang="hr-HR" dirty="0" smtClean="0"/>
              <a:t>. Jozić, Željko. Institutu za hrvatski jezik i jezikoslovlje. Zagreb.</a:t>
            </a:r>
          </a:p>
          <a:p>
            <a:r>
              <a:rPr lang="hr-HR" i="1" dirty="0" smtClean="0"/>
              <a:t>Inženjerski priručnik IP4</a:t>
            </a:r>
            <a:r>
              <a:rPr lang="hr-HR" dirty="0"/>
              <a:t>:</a:t>
            </a:r>
            <a:r>
              <a:rPr lang="hr-HR" dirty="0" smtClean="0"/>
              <a:t> </a:t>
            </a:r>
            <a:r>
              <a:rPr lang="hr-HR" i="1" dirty="0" smtClean="0"/>
              <a:t>Proizvodno strojarstvo</a:t>
            </a:r>
            <a:r>
              <a:rPr lang="hr-HR" dirty="0" smtClean="0"/>
              <a:t>. 1998. </a:t>
            </a:r>
            <a:r>
              <a:rPr lang="hr-HR" dirty="0" err="1" smtClean="0"/>
              <a:t>Ur</a:t>
            </a:r>
            <a:r>
              <a:rPr lang="hr-HR" dirty="0" smtClean="0"/>
              <a:t>. </a:t>
            </a:r>
            <a:r>
              <a:rPr lang="hr-HR" dirty="0" err="1" smtClean="0"/>
              <a:t>Mulc</a:t>
            </a:r>
            <a:r>
              <a:rPr lang="hr-HR" dirty="0" smtClean="0"/>
              <a:t>, Andrija i dr.. Školska knjiga. Zagreb.</a:t>
            </a:r>
          </a:p>
          <a:p>
            <a:r>
              <a:rPr lang="hr-HR" dirty="0" err="1" smtClean="0"/>
              <a:t>Stirlingov</a:t>
            </a:r>
            <a:r>
              <a:rPr lang="hr-HR" dirty="0" smtClean="0"/>
              <a:t> motor. </a:t>
            </a:r>
            <a:r>
              <a:rPr lang="hr-HR" dirty="0" err="1" smtClean="0"/>
              <a:t>Wikipedia</a:t>
            </a:r>
            <a:r>
              <a:rPr lang="hr-HR" dirty="0" smtClean="0"/>
              <a:t>. </a:t>
            </a:r>
            <a:r>
              <a:rPr lang="hr-HR" u="sng" dirty="0">
                <a:hlinkClick r:id="rId2"/>
              </a:rPr>
              <a:t>https://</a:t>
            </a:r>
            <a:r>
              <a:rPr lang="hr-HR" u="sng" dirty="0" smtClean="0">
                <a:hlinkClick r:id="rId2"/>
              </a:rPr>
              <a:t>hr.wikipedia.org/wiki/Stirlingov_motor</a:t>
            </a:r>
            <a:r>
              <a:rPr lang="hr-HR" u="sng" dirty="0" smtClean="0"/>
              <a:t>   </a:t>
            </a:r>
            <a:r>
              <a:rPr lang="hr-HR" dirty="0" smtClean="0"/>
              <a:t>(</a:t>
            </a:r>
            <a:r>
              <a:rPr lang="hr-HR" dirty="0" err="1" smtClean="0"/>
              <a:t>pristupljeno</a:t>
            </a:r>
            <a:r>
              <a:rPr lang="hr-HR" dirty="0" smtClean="0"/>
              <a:t> 26.09.2021.)</a:t>
            </a:r>
          </a:p>
          <a:p>
            <a:endParaRPr lang="hr-HR" dirty="0"/>
          </a:p>
          <a:p>
            <a:r>
              <a:rPr lang="hr-HR" b="1" dirty="0" smtClean="0"/>
              <a:t>GRUPA B</a:t>
            </a:r>
          </a:p>
          <a:p>
            <a:r>
              <a:rPr lang="hr-HR" i="1" dirty="0"/>
              <a:t>Hrvatski </a:t>
            </a:r>
            <a:r>
              <a:rPr lang="hr-HR" i="1" dirty="0" smtClean="0"/>
              <a:t>pravopis.</a:t>
            </a:r>
            <a:r>
              <a:rPr lang="hr-HR" dirty="0" smtClean="0"/>
              <a:t>2013</a:t>
            </a:r>
            <a:r>
              <a:rPr lang="hr-HR" dirty="0"/>
              <a:t>. </a:t>
            </a:r>
            <a:r>
              <a:rPr lang="hr-HR" dirty="0" err="1"/>
              <a:t>Ur</a:t>
            </a:r>
            <a:r>
              <a:rPr lang="hr-HR" dirty="0"/>
              <a:t>. Jozić, Željko. Institutu za hrvatski jezik i jezikoslovlje. Zagreb</a:t>
            </a:r>
            <a:r>
              <a:rPr lang="hr-HR" dirty="0" smtClean="0"/>
              <a:t>. </a:t>
            </a:r>
            <a:r>
              <a:rPr lang="hr-HR" u="sng" dirty="0">
                <a:hlinkClick r:id="rId3"/>
              </a:rPr>
              <a:t>http://pravopis.hr</a:t>
            </a:r>
            <a:r>
              <a:rPr lang="hr-HR" u="sng" dirty="0" smtClean="0">
                <a:hlinkClick r:id="rId3"/>
              </a:rPr>
              <a:t>/</a:t>
            </a:r>
            <a:r>
              <a:rPr lang="hr-HR" u="sng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26.09.2021</a:t>
            </a:r>
            <a:r>
              <a:rPr lang="hr-HR" dirty="0" smtClean="0"/>
              <a:t>.)</a:t>
            </a:r>
          </a:p>
          <a:p>
            <a:r>
              <a:rPr lang="hr-HR" dirty="0" err="1" smtClean="0"/>
              <a:t>Kraut</a:t>
            </a:r>
            <a:r>
              <a:rPr lang="hr-HR" dirty="0" smtClean="0"/>
              <a:t>, Bojan. 1954. </a:t>
            </a:r>
            <a:r>
              <a:rPr lang="hr-HR" i="1" dirty="0" smtClean="0"/>
              <a:t>Strojarski priručnik. </a:t>
            </a:r>
            <a:r>
              <a:rPr lang="hr-HR" dirty="0" smtClean="0"/>
              <a:t>Tehnička knjiga. Zagreb</a:t>
            </a:r>
          </a:p>
          <a:p>
            <a:r>
              <a:rPr lang="hr-HR" dirty="0" err="1" smtClean="0"/>
              <a:t>Šomođi</a:t>
            </a:r>
            <a:r>
              <a:rPr lang="hr-HR" dirty="0" smtClean="0"/>
              <a:t>, Hrvoje. </a:t>
            </a:r>
            <a:r>
              <a:rPr lang="hr-HR" dirty="0" err="1" smtClean="0"/>
              <a:t>Skendžić</a:t>
            </a:r>
            <a:r>
              <a:rPr lang="hr-HR" dirty="0" smtClean="0"/>
              <a:t>, Aleksandar. Top 3 VIDILAB projekta za </a:t>
            </a:r>
            <a:r>
              <a:rPr lang="hr-HR" dirty="0" err="1" smtClean="0"/>
              <a:t>Arduino</a:t>
            </a:r>
            <a:r>
              <a:rPr lang="hr-HR" dirty="0" smtClean="0"/>
              <a:t> Uno. </a:t>
            </a:r>
            <a:r>
              <a:rPr lang="hr-HR" i="1" dirty="0" err="1" smtClean="0"/>
              <a:t>Vidilab</a:t>
            </a:r>
            <a:r>
              <a:rPr lang="hr-HR" i="1" dirty="0"/>
              <a:t>. </a:t>
            </a:r>
            <a:r>
              <a:rPr lang="hr-HR" i="1" dirty="0">
                <a:hlinkClick r:id="rId4"/>
              </a:rPr>
              <a:t>https://</a:t>
            </a:r>
            <a:r>
              <a:rPr lang="hr-HR" i="1" dirty="0" smtClean="0">
                <a:hlinkClick r:id="rId4"/>
              </a:rPr>
              <a:t>www.vidilab.com/vidi-project-x/arduino/3361-mala-skola-arduino-uno</a:t>
            </a:r>
            <a:r>
              <a:rPr lang="hr-HR" i="1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26.09.2021</a:t>
            </a:r>
            <a:r>
              <a:rPr lang="hr-HR" dirty="0" smtClean="0"/>
              <a:t>.)</a:t>
            </a:r>
          </a:p>
          <a:p>
            <a:endParaRPr lang="hr-HR" dirty="0"/>
          </a:p>
          <a:p>
            <a:r>
              <a:rPr lang="hr-HR" b="1" dirty="0" smtClean="0"/>
              <a:t>GRUPA C </a:t>
            </a:r>
          </a:p>
          <a:p>
            <a:r>
              <a:rPr lang="hr-HR" dirty="0" smtClean="0"/>
              <a:t>Čatić, Igor i dr. 2013. Uvod </a:t>
            </a:r>
            <a:r>
              <a:rPr lang="hr-HR" dirty="0"/>
              <a:t>u </a:t>
            </a:r>
            <a:r>
              <a:rPr lang="hr-HR" dirty="0" err="1"/>
              <a:t>sustavnosnu</a:t>
            </a:r>
            <a:r>
              <a:rPr lang="hr-HR" dirty="0"/>
              <a:t> analizu tlačnog lijevanja metalnih </a:t>
            </a:r>
            <a:r>
              <a:rPr lang="hr-HR" dirty="0" err="1" smtClean="0"/>
              <a:t>taljevina</a:t>
            </a:r>
            <a:r>
              <a:rPr lang="hr-HR" dirty="0" smtClean="0"/>
              <a:t>. </a:t>
            </a:r>
            <a:r>
              <a:rPr lang="hr-HR" i="1" dirty="0" smtClean="0"/>
              <a:t>Strojarstvo: časopis za teoriju i praksu u strojarstvu. </a:t>
            </a:r>
            <a:r>
              <a:rPr lang="hr-HR" dirty="0"/>
              <a:t>Fakultet strojarstva i brodogradnje, Sveučilišta u </a:t>
            </a:r>
            <a:r>
              <a:rPr lang="hr-HR" dirty="0" smtClean="0"/>
              <a:t>Zagrebu. Zagreb. 55/3. 181-187.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Kulišić</a:t>
            </a:r>
            <a:r>
              <a:rPr lang="hr-HR" dirty="0"/>
              <a:t>, Boris. 2003. </a:t>
            </a:r>
            <a:r>
              <a:rPr lang="hr-HR" i="1" dirty="0"/>
              <a:t>Tehnička mehanika: nauka o čvrstoći materijala s vježbama. </a:t>
            </a:r>
            <a:r>
              <a:rPr lang="hr-HR" dirty="0"/>
              <a:t>Element. </a:t>
            </a:r>
            <a:r>
              <a:rPr lang="hr-HR"/>
              <a:t>Zagreb</a:t>
            </a:r>
            <a:r>
              <a:rPr lang="hr-HR" smtClean="0"/>
              <a:t>.</a:t>
            </a:r>
            <a:endParaRPr lang="hr-HR" i="1" dirty="0" smtClean="0"/>
          </a:p>
          <a:p>
            <a:r>
              <a:rPr lang="hr-HR" dirty="0" smtClean="0"/>
              <a:t>Nikola Tesla. Hrvatska enciklopedija. Leksikografski zavod Miroslav Krleža. </a:t>
            </a:r>
            <a:r>
              <a:rPr lang="hr-HR" u="sng" dirty="0">
                <a:hlinkClick r:id="rId5"/>
              </a:rPr>
              <a:t>https://www.enciklopedija.hr/Natuknica.aspx?ID=61021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/>
              <a:t>(</a:t>
            </a:r>
            <a:r>
              <a:rPr lang="hr-HR" dirty="0" err="1"/>
              <a:t>pristupljeno</a:t>
            </a:r>
            <a:r>
              <a:rPr lang="hr-HR" dirty="0"/>
              <a:t> 26.09.2021.)</a:t>
            </a:r>
          </a:p>
          <a:p>
            <a:endParaRPr lang="hr-HR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135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018546" y="2198388"/>
            <a:ext cx="4331369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5867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HVALA NA PAŽNJI</a:t>
            </a:r>
            <a:endParaRPr lang="ko-KR" altLang="en-US" sz="5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487168" y="4919472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33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0734" y="339509"/>
            <a:ext cx="8951819" cy="724247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KAKO PRISTUPITI PISANJU ZAVRŠNOG RADA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9101347" y="1790854"/>
            <a:ext cx="331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UPORABA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pročitati, vidjeti, čuti,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uključiti se 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selektirati važne informacije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9232668" y="3398865"/>
            <a:ext cx="3582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SINTEZA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organiziranje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iz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više izvora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predstavljanje informacija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9186889" y="4791982"/>
            <a:ext cx="2715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VREDNOVANJE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procjena informacija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procjena samog procesa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149629" y="1948858"/>
            <a:ext cx="354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DEFINIRANJE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ZADATKA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definirati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informacijski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problem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identificirati </a:t>
            </a: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informacijsku potrebu</a:t>
            </a:r>
          </a:p>
          <a:p>
            <a:pPr algn="r"/>
            <a:r>
              <a:rPr lang="en-US" altLang="ko-KR" sz="1200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.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78500" y="3335452"/>
            <a:ext cx="338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STRATEGIJA TRAŽENJA 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odrediti moguće izvore</a:t>
            </a:r>
          </a:p>
          <a:p>
            <a:pPr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odabrati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one najbolje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79972" y="4752823"/>
            <a:ext cx="338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PRETRAŽIVANJE  I PRISTUP</a:t>
            </a:r>
          </a:p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intelektualno i fizičko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pretraživanje 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lvl="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- pronalaženje 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informacija</a:t>
            </a:r>
            <a:endParaRPr lang="hr-HR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547037" y="134418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814268" y="309481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769343" y="4845447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3" name="Oval 102">
            <a:extLst>
              <a:ext uri="{FF2B5EF4-FFF2-40B4-BE49-F238E27FC236}">
                <a16:creationId xmlns=""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372031" y="1539400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2857215" y="3155206"/>
            <a:ext cx="1418400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5" name="Oval 104">
            <a:extLst>
              <a:ext uri="{FF2B5EF4-FFF2-40B4-BE49-F238E27FC236}">
                <a16:creationId xmlns=""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402603" y="4804758"/>
            <a:ext cx="1419696" cy="1502081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  <a:solidFill>
            <a:srgbClr val="FFC000"/>
          </a:solidFill>
        </p:grpSpPr>
        <p:sp>
          <p:nvSpPr>
            <p:cNvPr id="107" name="Oval 106">
              <a:extLst>
                <a:ext uri="{FF2B5EF4-FFF2-40B4-BE49-F238E27FC236}">
                  <a16:creationId xmlns=""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grpFill/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grp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790431" y="2290000"/>
            <a:ext cx="728587" cy="91901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 flipV="1">
            <a:off x="4275615" y="3799261"/>
            <a:ext cx="998913" cy="10654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=""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822299" y="4389510"/>
            <a:ext cx="696719" cy="116628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7" y="4389510"/>
            <a:ext cx="1069826" cy="120653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1"/>
            <a:ext cx="870261" cy="461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7" y="2094786"/>
            <a:ext cx="847520" cy="111422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hr-HR" sz="1400" b="1" dirty="0">
                <a:ln/>
                <a:solidFill>
                  <a:srgbClr val="0070C0"/>
                </a:solidFill>
                <a:latin typeface="Tahoma" pitchFamily="34" charset="0"/>
              </a:rPr>
              <a:t>MODEL </a:t>
            </a:r>
            <a:endParaRPr lang="hr-HR" sz="1400" b="1" dirty="0" smtClean="0">
              <a:ln/>
              <a:solidFill>
                <a:srgbClr val="0070C0"/>
              </a:solidFill>
              <a:latin typeface="Tahoma" pitchFamily="34" charset="0"/>
            </a:endParaRP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hr-HR" sz="1400" b="1" dirty="0" smtClean="0">
                <a:ln/>
                <a:solidFill>
                  <a:srgbClr val="0070C0"/>
                </a:solidFill>
                <a:latin typeface="Tahoma" pitchFamily="34" charset="0"/>
              </a:rPr>
              <a:t>THE </a:t>
            </a:r>
            <a:r>
              <a:rPr lang="hr-HR" sz="1400" b="1" dirty="0">
                <a:ln/>
                <a:solidFill>
                  <a:srgbClr val="0070C0"/>
                </a:solidFill>
                <a:latin typeface="Tahoma" pitchFamily="34" charset="0"/>
              </a:rPr>
              <a:t>BIG 6</a:t>
            </a:r>
          </a:p>
        </p:txBody>
      </p:sp>
      <p:sp>
        <p:nvSpPr>
          <p:cNvPr id="120" name="Frame 17">
            <a:extLst>
              <a:ext uri="{FF2B5EF4-FFF2-40B4-BE49-F238E27FC236}">
                <a16:creationId xmlns=""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3916026" y="2262108"/>
            <a:ext cx="399222" cy="389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=""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3326128" y="3369482"/>
            <a:ext cx="534192" cy="54783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783890" y="4940236"/>
            <a:ext cx="492044" cy="4532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39">
            <a:extLst>
              <a:ext uri="{FF2B5EF4-FFF2-40B4-BE49-F238E27FC236}">
                <a16:creationId xmlns="" xmlns:a16="http://schemas.microsoft.com/office/drawing/2014/main" id="{B4EB1CC5-CD98-4F7E-9D0C-8BC16F0B6BC0}"/>
              </a:ext>
            </a:extLst>
          </p:cNvPr>
          <p:cNvSpPr/>
          <p:nvPr/>
        </p:nvSpPr>
        <p:spPr>
          <a:xfrm flipV="1">
            <a:off x="8008772" y="5079075"/>
            <a:ext cx="526548" cy="5169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144303" y="547808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3549055" y="5573158"/>
            <a:ext cx="549536" cy="51481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3293518" y="3999750"/>
            <a:ext cx="241209" cy="52598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3688529" y="1609460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865303" y="2177896"/>
            <a:ext cx="676374" cy="38804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="" xmlns:a16="http://schemas.microsoft.com/office/drawing/2014/main" id="{BF27EBD3-3206-4C8A-9B24-1300017ECF40}"/>
              </a:ext>
            </a:extLst>
          </p:cNvPr>
          <p:cNvSpPr/>
          <p:nvPr/>
        </p:nvSpPr>
        <p:spPr>
          <a:xfrm rot="2700000">
            <a:off x="8052451" y="1505425"/>
            <a:ext cx="506708" cy="64201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 18">
            <a:extLst>
              <a:ext uri="{FF2B5EF4-FFF2-40B4-BE49-F238E27FC236}">
                <a16:creationId xmlns="" xmlns:a16="http://schemas.microsoft.com/office/drawing/2014/main" id="{918B03A7-C29B-4642-B5FB-6EAA705CB936}"/>
              </a:ext>
            </a:extLst>
          </p:cNvPr>
          <p:cNvSpPr/>
          <p:nvPr/>
        </p:nvSpPr>
        <p:spPr>
          <a:xfrm>
            <a:off x="8506811" y="5517345"/>
            <a:ext cx="486894" cy="50254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6">
            <a:extLst>
              <a:ext uri="{FF2B5EF4-FFF2-40B4-BE49-F238E27FC236}">
                <a16:creationId xmlns="" xmlns:a16="http://schemas.microsoft.com/office/drawing/2014/main" id="{BEE81E07-CE41-4F39-B6D6-991449BB33F0}"/>
              </a:ext>
            </a:extLst>
          </p:cNvPr>
          <p:cNvSpPr/>
          <p:nvPr/>
        </p:nvSpPr>
        <p:spPr>
          <a:xfrm>
            <a:off x="8091735" y="3316835"/>
            <a:ext cx="447553" cy="45502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520286" y="3836722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Donut 24">
            <a:extLst>
              <a:ext uri="{FF2B5EF4-FFF2-40B4-BE49-F238E27FC236}">
                <a16:creationId xmlns=""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5911658" y="3139145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1842B362-5267-4E8E-9DC9-5E7BCDBA4944}"/>
              </a:ext>
            </a:extLst>
          </p:cNvPr>
          <p:cNvSpPr/>
          <p:nvPr/>
        </p:nvSpPr>
        <p:spPr>
          <a:xfrm rot="2914269" flipH="1">
            <a:off x="8438981" y="765903"/>
            <a:ext cx="2091480" cy="965298"/>
          </a:xfrm>
          <a:custGeom>
            <a:avLst/>
            <a:gdLst>
              <a:gd name="connsiteX0" fmla="*/ 7144 w 371475"/>
              <a:gd name="connsiteY0" fmla="*/ 145256 h 171450"/>
              <a:gd name="connsiteX1" fmla="*/ 90011 w 371475"/>
              <a:gd name="connsiteY1" fmla="*/ 32861 h 171450"/>
              <a:gd name="connsiteX2" fmla="*/ 250984 w 371475"/>
              <a:gd name="connsiteY2" fmla="*/ 7144 h 171450"/>
              <a:gd name="connsiteX3" fmla="*/ 361474 w 371475"/>
              <a:gd name="connsiteY3" fmla="*/ 103346 h 171450"/>
              <a:gd name="connsiteX4" fmla="*/ 367189 w 371475"/>
              <a:gd name="connsiteY4" fmla="*/ 139541 h 171450"/>
              <a:gd name="connsiteX5" fmla="*/ 343376 w 371475"/>
              <a:gd name="connsiteY5" fmla="*/ 143351 h 171450"/>
              <a:gd name="connsiteX6" fmla="*/ 234791 w 371475"/>
              <a:gd name="connsiteY6" fmla="*/ 58579 h 171450"/>
              <a:gd name="connsiteX7" fmla="*/ 117634 w 371475"/>
              <a:gd name="connsiteY7" fmla="*/ 76676 h 171450"/>
              <a:gd name="connsiteX8" fmla="*/ 58579 w 371475"/>
              <a:gd name="connsiteY8" fmla="*/ 16716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475" h="171450">
                <a:moveTo>
                  <a:pt x="7144" y="145256"/>
                </a:moveTo>
                <a:lnTo>
                  <a:pt x="90011" y="32861"/>
                </a:lnTo>
                <a:lnTo>
                  <a:pt x="250984" y="7144"/>
                </a:lnTo>
                <a:lnTo>
                  <a:pt x="361474" y="103346"/>
                </a:lnTo>
                <a:lnTo>
                  <a:pt x="367189" y="139541"/>
                </a:lnTo>
                <a:lnTo>
                  <a:pt x="343376" y="143351"/>
                </a:lnTo>
                <a:lnTo>
                  <a:pt x="234791" y="58579"/>
                </a:lnTo>
                <a:lnTo>
                  <a:pt x="117634" y="76676"/>
                </a:lnTo>
                <a:lnTo>
                  <a:pt x="58579" y="16716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37BFAD2-9B23-49E5-9442-6B5F0426A5D3}"/>
              </a:ext>
            </a:extLst>
          </p:cNvPr>
          <p:cNvSpPr/>
          <p:nvPr/>
        </p:nvSpPr>
        <p:spPr>
          <a:xfrm rot="18276566" flipH="1">
            <a:off x="8182773" y="2264924"/>
            <a:ext cx="2037854" cy="1126178"/>
          </a:xfrm>
          <a:custGeom>
            <a:avLst/>
            <a:gdLst>
              <a:gd name="connsiteX0" fmla="*/ 7144 w 361950"/>
              <a:gd name="connsiteY0" fmla="*/ 114776 h 200025"/>
              <a:gd name="connsiteX1" fmla="*/ 120491 w 361950"/>
              <a:gd name="connsiteY1" fmla="*/ 194786 h 200025"/>
              <a:gd name="connsiteX2" fmla="*/ 281464 w 361950"/>
              <a:gd name="connsiteY2" fmla="*/ 169069 h 200025"/>
              <a:gd name="connsiteX3" fmla="*/ 355759 w 361950"/>
              <a:gd name="connsiteY3" fmla="*/ 43339 h 200025"/>
              <a:gd name="connsiteX4" fmla="*/ 350044 w 361950"/>
              <a:gd name="connsiteY4" fmla="*/ 7144 h 200025"/>
              <a:gd name="connsiteX5" fmla="*/ 327184 w 361950"/>
              <a:gd name="connsiteY5" fmla="*/ 10954 h 200025"/>
              <a:gd name="connsiteX6" fmla="*/ 250031 w 361950"/>
              <a:gd name="connsiteY6" fmla="*/ 125254 h 200025"/>
              <a:gd name="connsiteX7" fmla="*/ 132874 w 361950"/>
              <a:gd name="connsiteY7" fmla="*/ 144304 h 200025"/>
              <a:gd name="connsiteX8" fmla="*/ 48101 w 361950"/>
              <a:gd name="connsiteY8" fmla="*/ 7762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00025">
                <a:moveTo>
                  <a:pt x="7144" y="114776"/>
                </a:moveTo>
                <a:lnTo>
                  <a:pt x="120491" y="194786"/>
                </a:lnTo>
                <a:lnTo>
                  <a:pt x="281464" y="169069"/>
                </a:lnTo>
                <a:lnTo>
                  <a:pt x="355759" y="43339"/>
                </a:lnTo>
                <a:lnTo>
                  <a:pt x="350044" y="7144"/>
                </a:lnTo>
                <a:lnTo>
                  <a:pt x="327184" y="10954"/>
                </a:lnTo>
                <a:lnTo>
                  <a:pt x="250031" y="125254"/>
                </a:lnTo>
                <a:lnTo>
                  <a:pt x="132874" y="144304"/>
                </a:lnTo>
                <a:lnTo>
                  <a:pt x="48101" y="776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F35F2C2-69E3-47FE-9C7F-D0A371094E5D}"/>
              </a:ext>
            </a:extLst>
          </p:cNvPr>
          <p:cNvGrpSpPr/>
          <p:nvPr/>
        </p:nvGrpSpPr>
        <p:grpSpPr>
          <a:xfrm>
            <a:off x="9119779" y="1786824"/>
            <a:ext cx="3062742" cy="4604897"/>
            <a:chOff x="8071338" y="1797556"/>
            <a:chExt cx="3062742" cy="4604897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181F10C5-CBFA-446B-8950-5626666D2980}"/>
                </a:ext>
              </a:extLst>
            </p:cNvPr>
            <p:cNvSpPr/>
            <p:nvPr/>
          </p:nvSpPr>
          <p:spPr>
            <a:xfrm flipH="1">
              <a:off x="8563708" y="2003884"/>
              <a:ext cx="2440002" cy="1449856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5159FDA-FFBF-47D6-BA1F-D7F868E15D2E}"/>
                </a:ext>
              </a:extLst>
            </p:cNvPr>
            <p:cNvSpPr/>
            <p:nvPr/>
          </p:nvSpPr>
          <p:spPr>
            <a:xfrm flipH="1">
              <a:off x="8215716" y="3284575"/>
              <a:ext cx="2918364" cy="137746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3A1A5A1C-5F9B-46B4-B933-3A5636C6A581}"/>
                </a:ext>
              </a:extLst>
            </p:cNvPr>
            <p:cNvSpPr/>
            <p:nvPr/>
          </p:nvSpPr>
          <p:spPr>
            <a:xfrm flipH="1">
              <a:off x="8363825" y="1797556"/>
              <a:ext cx="726668" cy="726668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840FF674-C67C-4EFC-8E86-0877F7FE5B7B}"/>
                </a:ext>
              </a:extLst>
            </p:cNvPr>
            <p:cNvSpPr/>
            <p:nvPr/>
          </p:nvSpPr>
          <p:spPr>
            <a:xfrm flipH="1">
              <a:off x="8071338" y="4014940"/>
              <a:ext cx="1494202" cy="1634284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1E475370-FD97-463A-AC6B-5293E5F0C1F6}"/>
                </a:ext>
              </a:extLst>
            </p:cNvPr>
            <p:cNvSpPr/>
            <p:nvPr/>
          </p:nvSpPr>
          <p:spPr>
            <a:xfrm flipH="1">
              <a:off x="8960854" y="5081018"/>
              <a:ext cx="1447508" cy="1167346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BA21EDB-0712-4DF1-9C27-E5547F34ED91}"/>
                </a:ext>
              </a:extLst>
            </p:cNvPr>
            <p:cNvSpPr/>
            <p:nvPr/>
          </p:nvSpPr>
          <p:spPr>
            <a:xfrm flipH="1">
              <a:off x="8762407" y="6075596"/>
              <a:ext cx="1821059" cy="326857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223665E-B66C-4CD8-B38F-B4AD57E4F764}"/>
                </a:ext>
              </a:extLst>
            </p:cNvPr>
            <p:cNvSpPr/>
            <p:nvPr/>
          </p:nvSpPr>
          <p:spPr>
            <a:xfrm flipH="1">
              <a:off x="9084594" y="5209427"/>
              <a:ext cx="233469" cy="233469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4B08F4A-D263-460C-AA58-C4338F88900C}"/>
              </a:ext>
            </a:extLst>
          </p:cNvPr>
          <p:cNvGrpSpPr/>
          <p:nvPr/>
        </p:nvGrpSpPr>
        <p:grpSpPr>
          <a:xfrm>
            <a:off x="6698904" y="552833"/>
            <a:ext cx="2642963" cy="2744184"/>
            <a:chOff x="984620" y="2262130"/>
            <a:chExt cx="3448947" cy="3448948"/>
          </a:xfrm>
        </p:grpSpPr>
        <p:sp>
          <p:nvSpPr>
            <p:cNvPr id="17" name="Oval 8">
              <a:extLst>
                <a:ext uri="{FF2B5EF4-FFF2-40B4-BE49-F238E27FC236}">
                  <a16:creationId xmlns="" xmlns:a16="http://schemas.microsoft.com/office/drawing/2014/main" id="{E4EDC33B-4E8B-45D5-AC90-BC9385F40F9F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9">
              <a:extLst>
                <a:ext uri="{FF2B5EF4-FFF2-40B4-BE49-F238E27FC236}">
                  <a16:creationId xmlns="" xmlns:a16="http://schemas.microsoft.com/office/drawing/2014/main" id="{3C551EB6-CC57-49E6-951F-8CA0AE1CDB15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A743923-2C7B-4BE6-9C35-008F89048BA7}"/>
              </a:ext>
            </a:extLst>
          </p:cNvPr>
          <p:cNvSpPr txBox="1"/>
          <p:nvPr/>
        </p:nvSpPr>
        <p:spPr>
          <a:xfrm>
            <a:off x="7118319" y="1266386"/>
            <a:ext cx="230121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sz="4000" dirty="0" smtClean="0">
                <a:solidFill>
                  <a:srgbClr val="C00000"/>
                </a:solidFill>
              </a:rPr>
              <a:t>ODABIR TEME</a:t>
            </a:r>
            <a:endParaRPr lang="en-US" sz="4000" dirty="0">
              <a:solidFill>
                <a:srgbClr val="C0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35EED64-9A99-4496-A447-E034B60D3719}"/>
              </a:ext>
            </a:extLst>
          </p:cNvPr>
          <p:cNvGrpSpPr/>
          <p:nvPr/>
        </p:nvGrpSpPr>
        <p:grpSpPr>
          <a:xfrm>
            <a:off x="6833170" y="1550106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857926" y="684060"/>
            <a:ext cx="5710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Odaberite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temu koja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vas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zanima - bit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ćete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bolje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motivirani!</a:t>
            </a:r>
            <a:endParaRPr lang="hr-HR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Precizno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definirajte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temu -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izdvojite ključne riječi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!</a:t>
            </a:r>
          </a:p>
          <a:p>
            <a:pPr lvl="0"/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Provjerite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dostupnu literaturu!</a:t>
            </a:r>
          </a:p>
          <a:p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Savjetujte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se s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mentorom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- on će </a:t>
            </a:r>
            <a:r>
              <a:rPr lang="hr-H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vam </a:t>
            </a:r>
            <a:r>
              <a:rPr lang="hr-HR" sz="2000" dirty="0">
                <a:solidFill>
                  <a:schemeClr val="bg1"/>
                </a:solidFill>
                <a:cs typeface="Arial" panose="020B0604020202020204" pitchFamily="34" charset="0"/>
              </a:rPr>
              <a:t>uvijek rado pomoći!</a:t>
            </a:r>
          </a:p>
        </p:txBody>
      </p:sp>
      <p:sp>
        <p:nvSpPr>
          <p:cNvPr id="2" name="Pravokutnik 1"/>
          <p:cNvSpPr/>
          <p:nvPr/>
        </p:nvSpPr>
        <p:spPr>
          <a:xfrm>
            <a:off x="857925" y="3443008"/>
            <a:ext cx="5822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000" dirty="0">
                <a:solidFill>
                  <a:schemeClr val="bg1"/>
                </a:solidFill>
              </a:rPr>
              <a:t>Nakon odabrane </a:t>
            </a:r>
            <a:r>
              <a:rPr lang="hr-HR" sz="2000" dirty="0" smtClean="0">
                <a:solidFill>
                  <a:schemeClr val="bg1"/>
                </a:solidFill>
              </a:rPr>
              <a:t>teme:</a:t>
            </a:r>
            <a:endParaRPr lang="hr-HR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chemeClr val="bg1"/>
                </a:solidFill>
              </a:rPr>
              <a:t>učenik  prikuplja literaturu, udžbenike, članke iz časopisa, informacije s </a:t>
            </a:r>
            <a:r>
              <a:rPr lang="hr-HR" sz="2000" dirty="0" smtClean="0">
                <a:solidFill>
                  <a:schemeClr val="bg1"/>
                </a:solidFill>
              </a:rPr>
              <a:t>interneta </a:t>
            </a:r>
          </a:p>
          <a:p>
            <a:pPr lvl="0"/>
            <a:endParaRPr lang="hr-HR" sz="2000" dirty="0">
              <a:solidFill>
                <a:schemeClr val="bg1"/>
              </a:solidFill>
            </a:endParaRPr>
          </a:p>
          <a:p>
            <a:pPr lvl="0"/>
            <a:r>
              <a:rPr lang="hr-HR" sz="2000" dirty="0">
                <a:solidFill>
                  <a:srgbClr val="C00000"/>
                </a:solidFill>
              </a:rPr>
              <a:t>P</a:t>
            </a:r>
            <a:r>
              <a:rPr lang="hr-HR" sz="2000" dirty="0" smtClean="0">
                <a:solidFill>
                  <a:srgbClr val="C00000"/>
                </a:solidFill>
              </a:rPr>
              <a:t>roučavanje </a:t>
            </a:r>
            <a:r>
              <a:rPr lang="hr-HR" sz="2000" dirty="0">
                <a:solidFill>
                  <a:srgbClr val="C00000"/>
                </a:solidFill>
              </a:rPr>
              <a:t>stručne literature je nužan preduvjet daljnjeg samostalnog </a:t>
            </a:r>
            <a:r>
              <a:rPr lang="hr-HR" sz="2000" dirty="0" smtClean="0">
                <a:solidFill>
                  <a:srgbClr val="C00000"/>
                </a:solidFill>
              </a:rPr>
              <a:t>rada!</a:t>
            </a:r>
            <a:endParaRPr lang="hr-HR" sz="2000" dirty="0">
              <a:solidFill>
                <a:srgbClr val="C00000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14984"/>
            <a:ext cx="957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hr-HR" altLang="ko-KR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37311" y="3363862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hr-HR" altLang="ko-KR" sz="44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451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6">
            <a:extLst>
              <a:ext uri="{FF2B5EF4-FFF2-40B4-BE49-F238E27FC236}">
                <a16:creationId xmlns="" xmlns:a16="http://schemas.microsoft.com/office/drawing/2014/main" id="{4CD40F8A-D696-4C92-A9A7-24AD96D360E9}"/>
              </a:ext>
            </a:extLst>
          </p:cNvPr>
          <p:cNvSpPr txBox="1"/>
          <p:nvPr/>
        </p:nvSpPr>
        <p:spPr>
          <a:xfrm>
            <a:off x="2075844" y="3627915"/>
            <a:ext cx="272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Tercijarni izvori</a:t>
            </a:r>
            <a:endParaRPr lang="ko-KR" altLang="en-US" dirty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49055" y="347495"/>
            <a:ext cx="9775991" cy="724247"/>
          </a:xfrm>
        </p:spPr>
        <p:txBody>
          <a:bodyPr>
            <a:normAutofit/>
          </a:bodyPr>
          <a:lstStyle/>
          <a:p>
            <a:r>
              <a:rPr lang="hr-HR" sz="3000" dirty="0" smtClean="0"/>
              <a:t>VRSTE IZVORA INFORMACIJA</a:t>
            </a:r>
            <a:endParaRPr lang="en-US" sz="3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D5AFFB7-E208-4DE7-88CF-90C028B0DCC7}"/>
              </a:ext>
            </a:extLst>
          </p:cNvPr>
          <p:cNvSpPr txBox="1"/>
          <p:nvPr/>
        </p:nvSpPr>
        <p:spPr>
          <a:xfrm>
            <a:off x="4694778" y="5385825"/>
            <a:ext cx="376757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그룹 40">
            <a:extLst>
              <a:ext uri="{FF2B5EF4-FFF2-40B4-BE49-F238E27FC236}">
                <a16:creationId xmlns="" xmlns:a16="http://schemas.microsoft.com/office/drawing/2014/main" id="{B92B284C-199E-4AEE-898C-FF4B7523C016}"/>
              </a:ext>
            </a:extLst>
          </p:cNvPr>
          <p:cNvGrpSpPr/>
          <p:nvPr/>
        </p:nvGrpSpPr>
        <p:grpSpPr>
          <a:xfrm>
            <a:off x="953704" y="1801991"/>
            <a:ext cx="3446897" cy="3860836"/>
            <a:chOff x="3479248" y="2668635"/>
            <a:chExt cx="3210459" cy="1873214"/>
          </a:xfrm>
          <a:solidFill>
            <a:schemeClr val="accent1"/>
          </a:solidFill>
        </p:grpSpPr>
        <p:sp>
          <p:nvSpPr>
            <p:cNvPr id="16" name="Rectangle 29">
              <a:extLst>
                <a:ext uri="{FF2B5EF4-FFF2-40B4-BE49-F238E27FC236}">
                  <a16:creationId xmlns="" xmlns:a16="http://schemas.microsoft.com/office/drawing/2014/main" id="{6C49E82E-177D-4877-883B-07A019F4B03C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="" xmlns:a16="http://schemas.microsoft.com/office/drawing/2014/main" id="{3498EE14-4F15-487A-9EBB-0EFEAA0A002C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="" xmlns:a16="http://schemas.microsoft.com/office/drawing/2014/main" id="{31F8AD60-F644-468A-A896-39749CA17164}"/>
              </a:ext>
            </a:extLst>
          </p:cNvPr>
          <p:cNvGrpSpPr/>
          <p:nvPr/>
        </p:nvGrpSpPr>
        <p:grpSpPr>
          <a:xfrm>
            <a:off x="1104120" y="2578317"/>
            <a:ext cx="3247198" cy="3026787"/>
            <a:chOff x="3789265" y="3054721"/>
            <a:chExt cx="2511927" cy="1441169"/>
          </a:xfrm>
          <a:solidFill>
            <a:schemeClr val="accent1">
              <a:lumMod val="75000"/>
            </a:schemeClr>
          </a:solidFill>
        </p:grpSpPr>
        <p:sp>
          <p:nvSpPr>
            <p:cNvPr id="19" name="Isosceles Triangle 18">
              <a:extLst>
                <a:ext uri="{FF2B5EF4-FFF2-40B4-BE49-F238E27FC236}">
                  <a16:creationId xmlns="" xmlns:a16="http://schemas.microsoft.com/office/drawing/2014/main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="" xmlns:a16="http://schemas.microsoft.com/office/drawing/2014/main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9BCF366-0633-4C3C-836D-F8102178D00B}"/>
              </a:ext>
            </a:extLst>
          </p:cNvPr>
          <p:cNvSpPr txBox="1"/>
          <p:nvPr/>
        </p:nvSpPr>
        <p:spPr>
          <a:xfrm>
            <a:off x="3487191" y="2116651"/>
            <a:ext cx="884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636E248-E474-43B4-8954-29D592A20AAC}"/>
              </a:ext>
            </a:extLst>
          </p:cNvPr>
          <p:cNvSpPr txBox="1"/>
          <p:nvPr/>
        </p:nvSpPr>
        <p:spPr>
          <a:xfrm>
            <a:off x="3507194" y="2931349"/>
            <a:ext cx="75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="" xmlns:a16="http://schemas.microsoft.com/office/drawing/2014/main" id="{E74C23BE-6086-45A3-930E-51D5A70B4E05}"/>
              </a:ext>
            </a:extLst>
          </p:cNvPr>
          <p:cNvSpPr/>
          <p:nvPr/>
        </p:nvSpPr>
        <p:spPr>
          <a:xfrm>
            <a:off x="1840225" y="4890631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666E9D8-D525-42FB-87A4-B6B3C9FA1AD7}"/>
              </a:ext>
            </a:extLst>
          </p:cNvPr>
          <p:cNvSpPr txBox="1"/>
          <p:nvPr/>
        </p:nvSpPr>
        <p:spPr>
          <a:xfrm>
            <a:off x="4763629" y="4554128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0878C8C-F816-43BE-A117-AC76A1CD9502}"/>
              </a:ext>
            </a:extLst>
          </p:cNvPr>
          <p:cNvSpPr txBox="1"/>
          <p:nvPr/>
        </p:nvSpPr>
        <p:spPr>
          <a:xfrm>
            <a:off x="4372289" y="4954238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kstniOkvir 36"/>
          <p:cNvSpPr txBox="1"/>
          <p:nvPr/>
        </p:nvSpPr>
        <p:spPr>
          <a:xfrm>
            <a:off x="1458772" y="2135482"/>
            <a:ext cx="2306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>
                <a:solidFill>
                  <a:srgbClr val="FFFF00"/>
                </a:solidFill>
              </a:rPr>
              <a:t>Primarni 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1363658" y="2931787"/>
            <a:ext cx="2413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 smtClean="0">
                <a:solidFill>
                  <a:srgbClr val="FFFF00"/>
                </a:solidFill>
              </a:rPr>
              <a:t>Sekundarni  </a:t>
            </a:r>
            <a:r>
              <a:rPr lang="hr-HR" altLang="ko-KR" sz="2000" dirty="0">
                <a:solidFill>
                  <a:srgbClr val="FFFF00"/>
                </a:solidFill>
              </a:rPr>
              <a:t>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46" name="TextBox 7">
            <a:extLst>
              <a:ext uri="{FF2B5EF4-FFF2-40B4-BE49-F238E27FC236}">
                <a16:creationId xmlns="" xmlns:a16="http://schemas.microsoft.com/office/drawing/2014/main" id="{7F8CF903-A9DD-4978-8541-EB3B19A36034}"/>
              </a:ext>
            </a:extLst>
          </p:cNvPr>
          <p:cNvSpPr txBox="1"/>
          <p:nvPr/>
        </p:nvSpPr>
        <p:spPr>
          <a:xfrm>
            <a:off x="1949055" y="3746117"/>
            <a:ext cx="272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kstniOkvir 47"/>
          <p:cNvSpPr txBox="1"/>
          <p:nvPr/>
        </p:nvSpPr>
        <p:spPr>
          <a:xfrm>
            <a:off x="4561923" y="2135482"/>
            <a:ext cx="29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izvorni autorski radovi</a:t>
            </a:r>
          </a:p>
        </p:txBody>
      </p:sp>
      <p:sp>
        <p:nvSpPr>
          <p:cNvPr id="49" name="TekstniOkvir 48"/>
          <p:cNvSpPr txBox="1"/>
          <p:nvPr/>
        </p:nvSpPr>
        <p:spPr>
          <a:xfrm>
            <a:off x="4523042" y="2735431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upućuju na primarne izvore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bibliografije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kazala, katalozi,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adresari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Pravokutnik 49"/>
          <p:cNvSpPr/>
          <p:nvPr/>
        </p:nvSpPr>
        <p:spPr>
          <a:xfrm>
            <a:off x="4523042" y="35524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nastaju obradom primarnih           </a:t>
            </a:r>
            <a:endParaRPr lang="hr-H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sekundarnih izvora: rječnici,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leksikoni,</a:t>
            </a:r>
          </a:p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enciklopedije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priručnici,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udžbenici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1" name="그룹 39">
            <a:extLst>
              <a:ext uri="{FF2B5EF4-FFF2-40B4-BE49-F238E27FC236}">
                <a16:creationId xmlns="" xmlns:a16="http://schemas.microsoft.com/office/drawing/2014/main" id="{31F8AD60-F644-468A-A896-39749CA17164}"/>
              </a:ext>
            </a:extLst>
          </p:cNvPr>
          <p:cNvGrpSpPr/>
          <p:nvPr/>
        </p:nvGrpSpPr>
        <p:grpSpPr>
          <a:xfrm>
            <a:off x="1232695" y="3356750"/>
            <a:ext cx="3014858" cy="2214111"/>
            <a:chOff x="3789265" y="3054721"/>
            <a:chExt cx="2511927" cy="14411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Isosceles Triangle 18">
              <a:extLst>
                <a:ext uri="{FF2B5EF4-FFF2-40B4-BE49-F238E27FC236}">
                  <a16:creationId xmlns="" xmlns:a16="http://schemas.microsoft.com/office/drawing/2014/main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28">
              <a:extLst>
                <a:ext uri="{FF2B5EF4-FFF2-40B4-BE49-F238E27FC236}">
                  <a16:creationId xmlns="" xmlns:a16="http://schemas.microsoft.com/office/drawing/2014/main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4" name="TekstniOkvir 53"/>
          <p:cNvSpPr txBox="1"/>
          <p:nvPr/>
        </p:nvSpPr>
        <p:spPr>
          <a:xfrm rot="10800000" flipV="1">
            <a:off x="1315046" y="3542531"/>
            <a:ext cx="2354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 smtClean="0">
                <a:solidFill>
                  <a:srgbClr val="FFFF00"/>
                </a:solidFill>
              </a:rPr>
              <a:t>Tercijarni izvori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  <p:sp>
        <p:nvSpPr>
          <p:cNvPr id="55" name="TextBox 21">
            <a:extLst>
              <a:ext uri="{FF2B5EF4-FFF2-40B4-BE49-F238E27FC236}">
                <a16:creationId xmlns="" xmlns:a16="http://schemas.microsoft.com/office/drawing/2014/main" id="{0636E248-E474-43B4-8954-29D592A20AAC}"/>
              </a:ext>
            </a:extLst>
          </p:cNvPr>
          <p:cNvSpPr txBox="1"/>
          <p:nvPr/>
        </p:nvSpPr>
        <p:spPr>
          <a:xfrm>
            <a:off x="3379556" y="3559179"/>
            <a:ext cx="75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hr-HR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KORISNI ON-LINE IZVORI</a:t>
            </a:r>
            <a:endParaRPr lang="en-US" sz="3000" dirty="0"/>
          </a:p>
        </p:txBody>
      </p:sp>
      <p:grpSp>
        <p:nvGrpSpPr>
          <p:cNvPr id="5" name="그룹 28">
            <a:extLst>
              <a:ext uri="{FF2B5EF4-FFF2-40B4-BE49-F238E27FC236}">
                <a16:creationId xmlns="" xmlns:a16="http://schemas.microsoft.com/office/drawing/2014/main" id="{9062EB3C-795C-451F-BFF7-95BB76420ED4}"/>
              </a:ext>
            </a:extLst>
          </p:cNvPr>
          <p:cNvGrpSpPr/>
          <p:nvPr/>
        </p:nvGrpSpPr>
        <p:grpSpPr>
          <a:xfrm>
            <a:off x="923108" y="2193005"/>
            <a:ext cx="10345786" cy="3812360"/>
            <a:chOff x="923107" y="2034749"/>
            <a:chExt cx="10345786" cy="381236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45F4A82-A194-43F3-B6CB-3287C9DF2C2D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="" xmlns:a16="http://schemas.microsoft.com/office/drawing/2014/main" id="{54150E97-278E-4B3D-B9AB-8DC020BED04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03B54220-90AF-4800-943F-B0079DEDCEF3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="" xmlns:a16="http://schemas.microsoft.com/office/drawing/2014/main" id="{796B2C55-4ED7-44E9-A6A5-38CC4A53A8B9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="" xmlns:a16="http://schemas.microsoft.com/office/drawing/2014/main" id="{69DF41EA-FE75-4F42-AD9E-C3716CCB66EE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="" xmlns:a16="http://schemas.microsoft.com/office/drawing/2014/main" id="{91769AF5-3E62-44B4-9845-423C34A7B08B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="" xmlns:a16="http://schemas.microsoft.com/office/drawing/2014/main" id="{2216C4CE-FC65-4A8D-AD24-B40D382F5AB5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="" xmlns:a16="http://schemas.microsoft.com/office/drawing/2014/main" id="{A207F6E3-C26B-41F5-B8E3-1943FBF5B80A}"/>
              </a:ext>
            </a:extLst>
          </p:cNvPr>
          <p:cNvGrpSpPr/>
          <p:nvPr/>
        </p:nvGrpSpPr>
        <p:grpSpPr>
          <a:xfrm>
            <a:off x="3174158" y="1970946"/>
            <a:ext cx="8036926" cy="4263657"/>
            <a:chOff x="3174158" y="1812689"/>
            <a:chExt cx="8036926" cy="426365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4E86523-EC23-45B1-980E-1C005AE51E4D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="" xmlns:a16="http://schemas.microsoft.com/office/drawing/2014/main" id="{6FFED848-24BC-4327-9AF4-7E38D9E67BCB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5507868B-D12B-4FF7-ADC4-B80119D8BCF7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="" xmlns:a16="http://schemas.microsoft.com/office/drawing/2014/main" id="{541279CB-5D4D-43B1-A023-E1ED02CFD6CA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="" xmlns:a16="http://schemas.microsoft.com/office/drawing/2014/main" id="{5EFBE7D7-3645-41FD-AD2B-C9AA16BBFABC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="" xmlns:a16="http://schemas.microsoft.com/office/drawing/2014/main" id="{AEF7C878-A451-4513-A407-0EE86D8F3CE1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사각형: 둥근 위쪽 모서리 27">
              <a:extLst>
                <a:ext uri="{FF2B5EF4-FFF2-40B4-BE49-F238E27FC236}">
                  <a16:creationId xmlns="" xmlns:a16="http://schemas.microsoft.com/office/drawing/2014/main" id="{132FB2B8-23DD-48B9-9C95-A19F237CB0D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3">
              <a:extLst>
                <a:ext uri="{FF2B5EF4-FFF2-40B4-BE49-F238E27FC236}">
                  <a16:creationId xmlns="" xmlns:a16="http://schemas.microsoft.com/office/drawing/2014/main" id="{5F4FCF93-4B28-4D25-8A92-AC5373CC1284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4">
              <a:extLst>
                <a:ext uri="{FF2B5EF4-FFF2-40B4-BE49-F238E27FC236}">
                  <a16:creationId xmlns="" xmlns:a16="http://schemas.microsoft.com/office/drawing/2014/main" id="{1B1E08A6-461C-42BB-9ED8-7B67C922A24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5">
              <a:extLst>
                <a:ext uri="{FF2B5EF4-FFF2-40B4-BE49-F238E27FC236}">
                  <a16:creationId xmlns="" xmlns:a16="http://schemas.microsoft.com/office/drawing/2014/main" id="{070F04F1-B709-4C79-9396-17940AF634A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사각형: 둥근 위쪽 모서리 36">
              <a:extLst>
                <a:ext uri="{FF2B5EF4-FFF2-40B4-BE49-F238E27FC236}">
                  <a16:creationId xmlns="" xmlns:a16="http://schemas.microsoft.com/office/drawing/2014/main" id="{CDCA50C5-FD72-4C03-87CF-443761E61ADE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사각형: 둥근 위쪽 모서리 37">
              <a:extLst>
                <a:ext uri="{FF2B5EF4-FFF2-40B4-BE49-F238E27FC236}">
                  <a16:creationId xmlns="" xmlns:a16="http://schemas.microsoft.com/office/drawing/2014/main" id="{40886465-D38F-4AE2-BDF8-C76C3F560E27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="" xmlns:a16="http://schemas.microsoft.com/office/drawing/2014/main" id="{AB098DFC-E3C0-4367-A7D4-AA43D71D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35780"/>
              </p:ext>
            </p:extLst>
          </p:nvPr>
        </p:nvGraphicFramePr>
        <p:xfrm>
          <a:off x="888277" y="1838930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4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771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Izdanja Leksikografskog zavoda Miroslav Krleža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12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1100" b="0" dirty="0" smtClean="0">
                          <a:solidFill>
                            <a:srgbClr val="0070C0"/>
                          </a:solidFill>
                          <a:hlinkClick r:id="rId2"/>
                        </a:rPr>
                        <a:t>http://www.lzmk.hr/izdanja/enciklopedije/495-hrvatska-tehnicka-enciklopedija</a:t>
                      </a:r>
                      <a:endParaRPr lang="hr-HR" sz="11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Hrčak portal znanstvenih časopisa RH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3"/>
                        </a:rPr>
                        <a:t>https://hrcak.srce.hr/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Hrvatska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  <a:hlinkClick r:id="rId4"/>
                        </a:rPr>
                        <a:t>http://www.enciklopedija.hr/</a:t>
                      </a:r>
                      <a:endParaRPr lang="ko-KR" altLang="en-US" sz="1100" b="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Enciklopedija </a:t>
                      </a:r>
                      <a:r>
                        <a:rPr lang="hr-HR" sz="1200" b="1" dirty="0" err="1" smtClean="0">
                          <a:solidFill>
                            <a:srgbClr val="C00000"/>
                          </a:solidFill>
                        </a:rPr>
                        <a:t>Britannica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5"/>
                        </a:rPr>
                        <a:t>https://www.britannica.com/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jezični portal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6"/>
                        </a:rPr>
                        <a:t>http://hjp.znanje.hr/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err="1" smtClean="0">
                          <a:solidFill>
                            <a:srgbClr val="C00000"/>
                          </a:solidFill>
                        </a:rPr>
                        <a:t>Proleksis</a:t>
                      </a: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http://proleksis.lzmk.hr/</a:t>
                      </a:r>
                      <a:endParaRPr lang="ko-KR" altLang="en-US" sz="1100" b="0" u="sng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leksikon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8"/>
                        </a:rPr>
                        <a:t>http://www.hrleksikon.info/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Nacionalna i sveučilišna knjižnica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0" u="sng" dirty="0" smtClean="0">
                          <a:hlinkClick r:id="rId9"/>
                        </a:rPr>
                        <a:t>http://katalog.nsk.hr/F?RN=429069023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</a:rPr>
                        <a:t>Hrvatski pravopis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u="sng" dirty="0" smtClean="0">
                          <a:solidFill>
                            <a:srgbClr val="0070C0"/>
                          </a:solidFill>
                          <a:hlinkClick r:id="rId10"/>
                        </a:rPr>
                        <a:t>http://pravopis.hr/</a:t>
                      </a:r>
                      <a:endParaRPr lang="ko-KR" altLang="en-US" sz="1100" b="1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Akademija tehničkih znanosti hrvatske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  <a:hlinkClick r:id="rId11"/>
                        </a:rPr>
                        <a:t>https://www.hatz.hr/hr/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Hrvatska tehnička enciklopedija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rgbClr val="0070C0"/>
                          </a:solidFill>
                          <a:latin typeface="+mn-lt"/>
                          <a:cs typeface="Arial" pitchFamily="34" charset="0"/>
                          <a:hlinkClick r:id="rId12"/>
                        </a:rPr>
                        <a:t>http://tehnika.lzmk.hr/</a:t>
                      </a:r>
                      <a:endParaRPr lang="ko-KR" altLang="en-US" sz="1100" b="0" dirty="0">
                        <a:solidFill>
                          <a:srgbClr val="0070C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rgbClr val="C00000"/>
                          </a:solidFill>
                          <a:latin typeface="+mn-lt"/>
                          <a:cs typeface="Arial" pitchFamily="34" charset="0"/>
                        </a:rPr>
                        <a:t>CROSBI </a:t>
                      </a:r>
                      <a:endParaRPr lang="ko-KR" altLang="en-US" sz="1200" b="1" dirty="0">
                        <a:solidFill>
                          <a:srgbClr val="C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1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  <a:hlinkClick r:id="rId13"/>
                        </a:rPr>
                        <a:t>https://www.bib.irb.hr/o-projektu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1970116" y="308018"/>
            <a:ext cx="9261590" cy="724247"/>
          </a:xfrm>
        </p:spPr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PRAVOPIS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1371593" y="1875442"/>
            <a:ext cx="102745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r>
              <a:rPr lang="hr-HR" dirty="0" smtClean="0"/>
              <a:t>Za vrijeme pisanja pazite na pravopis: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riječi se odvajaju samo jednim razmakom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interpunkcijski znakovi (. , ? ! : ; ) pišu se zajedno s riječju iza koje slijede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navodnici i zagrade pišu se zajedno s riječju ispred i iza koje se nalaze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crtica se piše zajedno s riječima između kojih stoji (npr. matematičko-informatički)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rečenicu nikada ne započeti brojkom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tekst treba pisati u odlomcima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hr-HR" dirty="0" smtClean="0"/>
              <a:t>odlomak mora biti uvučen </a:t>
            </a:r>
            <a:r>
              <a:rPr lang="hr-HR" dirty="0" smtClean="0">
                <a:cs typeface="Arial" panose="020B0604020202020204" pitchFamily="34" charset="0"/>
              </a:rPr>
              <a:t> 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/>
          </a:p>
          <a:p>
            <a:pPr>
              <a:buNone/>
            </a:pPr>
            <a:r>
              <a:rPr lang="hr-HR" sz="2000" u="sng" dirty="0" smtClean="0"/>
              <a:t>Koristite: </a:t>
            </a:r>
            <a:r>
              <a:rPr lang="hr-HR" sz="2000" i="1" dirty="0" smtClean="0"/>
              <a:t>Hrvatski pravopis. </a:t>
            </a:r>
            <a:r>
              <a:rPr lang="hr-HR" sz="2000" dirty="0" smtClean="0"/>
              <a:t>2013.</a:t>
            </a:r>
            <a:r>
              <a:rPr lang="hr-HR" sz="2000" i="1" dirty="0" smtClean="0"/>
              <a:t> </a:t>
            </a:r>
            <a:r>
              <a:rPr lang="hr-HR" sz="2000" dirty="0" err="1" smtClean="0"/>
              <a:t>Ur</a:t>
            </a:r>
            <a:r>
              <a:rPr lang="hr-HR" sz="2000" dirty="0" smtClean="0"/>
              <a:t>. Jozić, Željko. Institut za hrvatski jezik i jezikoslovlje. Zagreb.</a:t>
            </a:r>
          </a:p>
          <a:p>
            <a:pPr>
              <a:buNone/>
            </a:pPr>
            <a:r>
              <a:rPr lang="hr-HR" sz="2000" dirty="0" smtClean="0">
                <a:hlinkClick r:id="rId2"/>
              </a:rPr>
              <a:t>http</a:t>
            </a:r>
            <a:r>
              <a:rPr lang="hr-HR" sz="2000" dirty="0">
                <a:hlinkClick r:id="rId2"/>
              </a:rPr>
              <a:t>://</a:t>
            </a:r>
            <a:r>
              <a:rPr lang="hr-HR" sz="2000" dirty="0" smtClean="0">
                <a:hlinkClick r:id="rId2"/>
              </a:rPr>
              <a:t>pravopis.hr/</a:t>
            </a:r>
            <a:endParaRPr lang="hr-HR" sz="2000" dirty="0" smtClean="0"/>
          </a:p>
        </p:txBody>
      </p:sp>
      <p:sp>
        <p:nvSpPr>
          <p:cNvPr id="247" name="Block Arc 37">
            <a:extLst>
              <a:ext uri="{FF2B5EF4-FFF2-40B4-BE49-F238E27FC236}">
                <a16:creationId xmlns="" xmlns:a16="http://schemas.microsoft.com/office/drawing/2014/main" id="{56DF0A6B-76B0-4C16-BD9E-75DEC170001C}"/>
              </a:ext>
            </a:extLst>
          </p:cNvPr>
          <p:cNvSpPr/>
          <p:nvPr/>
        </p:nvSpPr>
        <p:spPr>
          <a:xfrm>
            <a:off x="9645540" y="1481852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8" name="그룹 14">
            <a:extLst>
              <a:ext uri="{FF2B5EF4-FFF2-40B4-BE49-F238E27FC236}">
                <a16:creationId xmlns=""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9816115" y="2930450"/>
            <a:ext cx="511666" cy="490542"/>
            <a:chOff x="1869148" y="3350721"/>
            <a:chExt cx="511666" cy="490542"/>
          </a:xfrm>
        </p:grpSpPr>
        <p:sp>
          <p:nvSpPr>
            <p:cNvPr id="249" name="Oval 1">
              <a:extLst>
                <a:ext uri="{FF2B5EF4-FFF2-40B4-BE49-F238E27FC236}">
                  <a16:creationId xmlns=""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0" name="Oval 1">
              <a:extLst>
                <a:ext uri="{FF2B5EF4-FFF2-40B4-BE49-F238E27FC236}">
                  <a16:creationId xmlns=""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1" name="Oval 1">
              <a:extLst>
                <a:ext uri="{FF2B5EF4-FFF2-40B4-BE49-F238E27FC236}">
                  <a16:creationId xmlns=""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2" name="Oval 1">
              <a:extLst>
                <a:ext uri="{FF2B5EF4-FFF2-40B4-BE49-F238E27FC236}">
                  <a16:creationId xmlns=""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53" name="Rounded Rectangle 32">
            <a:extLst>
              <a:ext uri="{FF2B5EF4-FFF2-40B4-BE49-F238E27FC236}">
                <a16:creationId xmlns="" xmlns:a16="http://schemas.microsoft.com/office/drawing/2014/main" id="{7A1E89E9-083D-49BF-8065-5F11A589493C}"/>
              </a:ext>
            </a:extLst>
          </p:cNvPr>
          <p:cNvSpPr/>
          <p:nvPr/>
        </p:nvSpPr>
        <p:spPr>
          <a:xfrm>
            <a:off x="9910629" y="345373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12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ELEMENTI ZAVRŠNOG RADA</a:t>
            </a:r>
            <a:endParaRPr lang="en-US" sz="3000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3658159" y="2082530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SADRŽAJ</a:t>
            </a:r>
          </a:p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6525256" y="2055463"/>
            <a:ext cx="1762533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SAŽETAK</a:t>
            </a:r>
          </a:p>
          <a:p>
            <a:pPr lvl="0" algn="ctr" defTabSz="914423">
              <a:defRPr/>
            </a:pPr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</a:p>
          <a:p>
            <a:pPr lvl="0" algn="ctr" defTabSz="914423">
              <a:defRPr/>
            </a:pPr>
            <a:r>
              <a:rPr lang="hr-HR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(nije obavezan)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9252709" y="2055463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UVOD</a:t>
            </a:r>
          </a:p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RADA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  <a:p>
            <a:endParaRPr lang="hr-HR" dirty="0"/>
          </a:p>
        </p:txBody>
      </p:sp>
      <p:sp>
        <p:nvSpPr>
          <p:cNvPr id="24" name="Pravokutnik 23"/>
          <p:cNvSpPr/>
          <p:nvPr/>
        </p:nvSpPr>
        <p:spPr>
          <a:xfrm>
            <a:off x="37341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448570" y="2544195"/>
            <a:ext cx="20377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defRPr/>
            </a:pPr>
            <a:endParaRPr lang="hr-HR" sz="1200" dirty="0" smtClean="0"/>
          </a:p>
          <a:p>
            <a:pPr lvl="0" defTabSz="914400" latinLnBrk="1">
              <a:defRPr/>
            </a:pPr>
            <a:endParaRPr lang="hr-HR" sz="1200" dirty="0"/>
          </a:p>
          <a:p>
            <a:pPr lvl="0" defTabSz="914400" latinLnBrk="1">
              <a:defRPr/>
            </a:pPr>
            <a:endParaRPr lang="hr-HR" sz="1200" dirty="0"/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sadrži osnovne podatke o  školi, smjeru, učeniku,       mentoru, nastavnom         predmetu, naslovu             završnog rada, školskoj     godini 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treba biti odgovarajuće      oblikovana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naslovna stranica ne sadrži slike</a:t>
            </a:r>
          </a:p>
        </p:txBody>
      </p:sp>
      <p:sp>
        <p:nvSpPr>
          <p:cNvPr id="26" name="TekstniOkvir 25"/>
          <p:cNvSpPr txBox="1"/>
          <p:nvPr/>
        </p:nvSpPr>
        <p:spPr>
          <a:xfrm>
            <a:off x="563331" y="2082530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NASLOVNA STRANICA</a:t>
            </a:r>
          </a:p>
          <a:p>
            <a:endParaRPr lang="hr-HR" dirty="0"/>
          </a:p>
        </p:txBody>
      </p:sp>
      <p:sp>
        <p:nvSpPr>
          <p:cNvPr id="12" name="Pravokutnik 11"/>
          <p:cNvSpPr/>
          <p:nvPr/>
        </p:nvSpPr>
        <p:spPr>
          <a:xfrm>
            <a:off x="3447539" y="195349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Pravokutnik 1"/>
          <p:cNvSpPr/>
          <p:nvPr/>
        </p:nvSpPr>
        <p:spPr>
          <a:xfrm>
            <a:off x="3658160" y="3134897"/>
            <a:ext cx="18082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predstavlja tematski     prikaz rada 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daje uvid u stranice       rada na kojima se            nalaze naslovi cjelina,  poglavlja, odjeljaka</a:t>
            </a:r>
          </a:p>
          <a:p>
            <a:endParaRPr lang="hr-HR" sz="1200" dirty="0" smtClean="0"/>
          </a:p>
          <a:p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</a:p>
          <a:p>
            <a:endParaRPr lang="hr-HR" sz="1200" dirty="0"/>
          </a:p>
          <a:p>
            <a:endParaRPr lang="hr-HR" sz="1200" dirty="0">
              <a:solidFill>
                <a:schemeClr val="tx2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311045" y="194363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 flipH="1">
            <a:off x="6521665" y="3298752"/>
            <a:ext cx="1954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sažetku se ukratko:   - opisuju svrha i ciljevi rada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izlažu teorijska polazišta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povezuju s praktičnim dijelom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navode zaključci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može se početi pisati    tek kada je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napisan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cjelokupan rad </a:t>
            </a: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</a:t>
            </a:r>
            <a:r>
              <a:rPr lang="hr-HR" sz="1200" dirty="0" smtClean="0">
                <a:solidFill>
                  <a:srgbClr val="C00000"/>
                </a:solidFill>
              </a:rPr>
              <a:t>e numerira se</a:t>
            </a:r>
            <a:endParaRPr lang="hr-HR" sz="1200" dirty="0">
              <a:solidFill>
                <a:srgbClr val="C00000"/>
              </a:solidFill>
            </a:endParaRPr>
          </a:p>
          <a:p>
            <a:pPr>
              <a:defRPr/>
            </a:pP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8950452" y="1943633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9174551" y="3082567"/>
            <a:ext cx="186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vod daje definiciju područja koje se obrađuje govori o cjelokupnom radu i njegovim elementima</a:t>
            </a:r>
          </a:p>
          <a:p>
            <a:pPr lvl="0">
              <a:defRPr/>
            </a:pPr>
            <a:endParaRPr lang="hr-HR" sz="1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sadrži:</a:t>
            </a: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osnovne naznake problema koji se razmatra (imenuje se problem i razlog izbora za predmet proučavanja) 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način obrade problema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strukturu rada </a:t>
            </a:r>
          </a:p>
          <a:p>
            <a:pPr lvl="0">
              <a:defRPr/>
            </a:pPr>
            <a:r>
              <a:rPr lang="hr-HR" sz="12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 </a:t>
            </a:r>
          </a:p>
          <a:p>
            <a:pPr lvl="0">
              <a:defRPr/>
            </a:pPr>
            <a:r>
              <a:rPr lang="hr-HR" sz="1200" dirty="0">
                <a:solidFill>
                  <a:srgbClr val="C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numerira se arapskim brojem 1 </a:t>
            </a:r>
          </a:p>
        </p:txBody>
      </p:sp>
    </p:spTree>
    <p:extLst>
      <p:ext uri="{BB962C8B-B14F-4D97-AF65-F5344CB8AC3E}">
        <p14:creationId xmlns:p14="http://schemas.microsoft.com/office/powerpoint/2010/main" val="31393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ELEMENTI ZAVRŠNOG RADA</a:t>
            </a:r>
            <a:endParaRPr lang="en-US" sz="3000" dirty="0"/>
          </a:p>
        </p:txBody>
      </p:sp>
      <p:sp>
        <p:nvSpPr>
          <p:cNvPr id="13" name="Pravokutnik 12"/>
          <p:cNvSpPr/>
          <p:nvPr/>
        </p:nvSpPr>
        <p:spPr>
          <a:xfrm>
            <a:off x="37341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3119869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5893983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TekstniOkvir 23"/>
          <p:cNvSpPr txBox="1"/>
          <p:nvPr/>
        </p:nvSpPr>
        <p:spPr>
          <a:xfrm>
            <a:off x="584033" y="2121329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defRPr>
            </a:lvl1pPr>
          </a:lstStyle>
          <a:p>
            <a:r>
              <a:rPr lang="hr-HR" altLang="ko-KR" dirty="0"/>
              <a:t>RAZRADA TEME</a:t>
            </a:r>
          </a:p>
          <a:p>
            <a:endParaRPr lang="hr-HR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3306093" y="2121329"/>
            <a:ext cx="18082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ZAKLJUČAK</a:t>
            </a:r>
          </a:p>
          <a:p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6104603" y="2121329"/>
            <a:ext cx="180825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LITERATURA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02920" y="3429000"/>
            <a:ext cx="1889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TEORIJSKI DIO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Teorijski doprinosi različitih autora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PRAKTIČNI DIO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konkretan primjer problema ili slučaj iz prakse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23918" y="3059668"/>
            <a:ext cx="21254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ukratko prikazuje rezultate i spoznaje do kojih se u radu došlo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poželjno je iznijeti stav o istraženom problemu, prikazati eventualne nepodudarnosti teorije i prakse te istaknuti vlastita mišljenja i prijedloge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mora započeti na posebnoj stranici i numerira se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060531" y="3152001"/>
            <a:ext cx="1896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izvori se nižu abecednim redom prema prezimenu autora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ako ne postoji autor ili urednik, nižemo                             prema prvoj riječi iz naslova</a:t>
            </a:r>
          </a:p>
          <a:p>
            <a:pPr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stranica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piše na posebnoj stranici i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numerira </a:t>
            </a: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</a:t>
            </a:r>
          </a:p>
        </p:txBody>
      </p:sp>
      <p:sp>
        <p:nvSpPr>
          <p:cNvPr id="27" name="Pravokutnik 26"/>
          <p:cNvSpPr/>
          <p:nvPr/>
        </p:nvSpPr>
        <p:spPr>
          <a:xfrm>
            <a:off x="8590127" y="1953492"/>
            <a:ext cx="2229492" cy="419169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TekstniOkvir 31"/>
          <p:cNvSpPr txBox="1"/>
          <p:nvPr/>
        </p:nvSpPr>
        <p:spPr>
          <a:xfrm>
            <a:off x="8800747" y="2117037"/>
            <a:ext cx="180825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PRILOZI I DODATCI</a:t>
            </a:r>
          </a:p>
          <a:p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8732521" y="3203912"/>
            <a:ext cx="1876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prilozi se stavljaju na kraj rada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numeriraju se na vrhu stranice 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(Prilog br.1, Prilog br. 2)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navode se u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Sadržaju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ne numerira se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A326F8FFD03E44860FA4CE6578B9D0" ma:contentTypeVersion="2" ma:contentTypeDescription="Stvaranje novog dokumenta." ma:contentTypeScope="" ma:versionID="644c338f31e32d84b9935dc2e687dd4c">
  <xsd:schema xmlns:xsd="http://www.w3.org/2001/XMLSchema" xmlns:xs="http://www.w3.org/2001/XMLSchema" xmlns:p="http://schemas.microsoft.com/office/2006/metadata/properties" xmlns:ns2="ea2f10a3-05fc-4948-a9f3-6f7f8835f858" targetNamespace="http://schemas.microsoft.com/office/2006/metadata/properties" ma:root="true" ma:fieldsID="622e2aa11b30147088e2afb4d82c677b" ns2:_="">
    <xsd:import namespace="ea2f10a3-05fc-4948-a9f3-6f7f8835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10a3-05fc-4948-a9f3-6f7f8835f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B15701-373A-4793-869D-683F12A3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f10a3-05fc-4948-a9f3-6f7f8835f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F855B-D216-40BC-A1E4-29B236FE28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D1CB23-068A-41C6-A0DA-2B2930509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1842</Words>
  <Application>Microsoft Office PowerPoint</Application>
  <PresentationFormat>Široki zaslon</PresentationFormat>
  <Paragraphs>324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31" baseType="lpstr">
      <vt:lpstr>Arial Unicode MS</vt:lpstr>
      <vt:lpstr>맑은 고딕</vt:lpstr>
      <vt:lpstr>Arial</vt:lpstr>
      <vt:lpstr>Calibri</vt:lpstr>
      <vt:lpstr>Calibri Light</vt:lpstr>
      <vt:lpstr>FZShuTi</vt:lpstr>
      <vt:lpstr>Tahoma</vt:lpstr>
      <vt:lpstr>Times New Roman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24</cp:revision>
  <dcterms:created xsi:type="dcterms:W3CDTF">2019-05-09T08:11:07Z</dcterms:created>
  <dcterms:modified xsi:type="dcterms:W3CDTF">2023-12-21T06:59:39Z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0x0101008BA326F8FFD03E44860FA4CE6578B9D0</vt:lpwstr>
  </property>
</Properties>
</file>