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  <p:sldId id="264" r:id="rId10"/>
    <p:sldId id="278" r:id="rId11"/>
    <p:sldId id="279" r:id="rId12"/>
    <p:sldId id="280" r:id="rId13"/>
    <p:sldId id="281" r:id="rId14"/>
    <p:sldId id="282" r:id="rId15"/>
    <p:sldId id="283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6" r:id="rId27"/>
    <p:sldId id="286" r:id="rId28"/>
    <p:sldId id="287" r:id="rId29"/>
    <p:sldId id="277" r:id="rId30"/>
    <p:sldId id="285" r:id="rId31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6" autoAdjust="0"/>
    <p:restoredTop sz="93976" autoAdjust="0"/>
  </p:normalViewPr>
  <p:slideViewPr>
    <p:cSldViewPr>
      <p:cViewPr>
        <p:scale>
          <a:sx n="117" d="100"/>
          <a:sy n="117" d="100"/>
        </p:scale>
        <p:origin x="-142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C0E0BB88-2DAB-4FC7-99B4-15397DF712D8}" type="datetimeFigureOut">
              <a:rPr lang="hr-HR" smtClean="0"/>
              <a:t>23.3.2022.</a:t>
            </a:fld>
            <a:endParaRPr lang="hr-HR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767ED76-3773-4C8E-8ECA-1C206E9C2864}" type="slidenum">
              <a:rPr lang="hr-HR" smtClean="0"/>
              <a:t>‹#›</a:t>
            </a:fld>
            <a:endParaRPr lang="hr-HR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BB88-2DAB-4FC7-99B4-15397DF712D8}" type="datetimeFigureOut">
              <a:rPr lang="hr-HR" smtClean="0"/>
              <a:t>23.3.2022.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7ED76-3773-4C8E-8ECA-1C206E9C286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BB88-2DAB-4FC7-99B4-15397DF712D8}" type="datetimeFigureOut">
              <a:rPr lang="hr-HR" smtClean="0"/>
              <a:t>23.3.2022.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7ED76-3773-4C8E-8ECA-1C206E9C286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BB88-2DAB-4FC7-99B4-15397DF712D8}" type="datetimeFigureOut">
              <a:rPr lang="hr-HR" smtClean="0"/>
              <a:t>23.3.2022.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7ED76-3773-4C8E-8ECA-1C206E9C286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BB88-2DAB-4FC7-99B4-15397DF712D8}" type="datetimeFigureOut">
              <a:rPr lang="hr-HR" smtClean="0"/>
              <a:t>23.3.2022.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7ED76-3773-4C8E-8ECA-1C206E9C286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BB88-2DAB-4FC7-99B4-15397DF712D8}" type="datetimeFigureOut">
              <a:rPr lang="hr-HR" smtClean="0"/>
              <a:t>23.3.2022.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7ED76-3773-4C8E-8ECA-1C206E9C2864}" type="slidenum">
              <a:rPr lang="hr-HR" smtClean="0"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BB88-2DAB-4FC7-99B4-15397DF712D8}" type="datetimeFigureOut">
              <a:rPr lang="hr-HR" smtClean="0"/>
              <a:t>23.3.2022.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7ED76-3773-4C8E-8ECA-1C206E9C286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BB88-2DAB-4FC7-99B4-15397DF712D8}" type="datetimeFigureOut">
              <a:rPr lang="hr-HR" smtClean="0"/>
              <a:t>23.3.2022.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7ED76-3773-4C8E-8ECA-1C206E9C286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BB88-2DAB-4FC7-99B4-15397DF712D8}" type="datetimeFigureOut">
              <a:rPr lang="hr-HR" smtClean="0"/>
              <a:t>23.3.2022.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7ED76-3773-4C8E-8ECA-1C206E9C286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BB88-2DAB-4FC7-99B4-15397DF712D8}" type="datetimeFigureOut">
              <a:rPr lang="hr-HR" smtClean="0"/>
              <a:t>23.3.2022.</a:t>
            </a:fld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7ED76-3773-4C8E-8ECA-1C206E9C2864}" type="slidenum">
              <a:rPr lang="hr-HR" smtClean="0"/>
              <a:t>‹#›</a:t>
            </a:fld>
            <a:endParaRPr lang="hr-HR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BB88-2DAB-4FC7-99B4-15397DF712D8}" type="datetimeFigureOut">
              <a:rPr lang="hr-HR" smtClean="0"/>
              <a:t>23.3.2022.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7ED76-3773-4C8E-8ECA-1C206E9C286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C0E0BB88-2DAB-4FC7-99B4-15397DF712D8}" type="datetimeFigureOut">
              <a:rPr lang="hr-HR" smtClean="0"/>
              <a:t>23.3.2022.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1767ED76-3773-4C8E-8ECA-1C206E9C2864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read.bookcreator.com/l1FeDIYHEUM3t0IscY1CPPJveEi2/QVuBYq1qTM20LfGEJHzihw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aZQT0U2zHvYayfCn4WDzG_qRLnf5c6Yq/view?usp=sharing" TargetMode="External"/><Relationship Id="rId2" Type="http://schemas.openxmlformats.org/officeDocument/2006/relationships/hyperlink" Target="https://drive.google.com/file/d/1_oLiELexbzNCT-vyhYtzVTIGLQbVY8eQ/view?usp=shar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s-ilucica-trogir.skole.hr/" TargetMode="External"/><Relationship Id="rId4" Type="http://schemas.openxmlformats.org/officeDocument/2006/relationships/hyperlink" Target="https://dalmatinskiportal.hr/zivot/muzej-grada-trogira-izlozba--cuvari-bastine--balature-moga-grada-/98308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mailto:https://www.facebook.com/watch/?v=30911329758709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tsteps.com/view/60a2ea2f580aa0b979f456a4" TargetMode="External"/><Relationship Id="rId2" Type="http://schemas.openxmlformats.org/officeDocument/2006/relationships/hyperlink" Target="https://drive.google.com/file/d/1CcxoR1H2A5IsxJlHFe9ZLENSHAAlxPmw/view?usp=shar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s://drive.google.com/drive/folders/1rFGgtNtEUCbpjpauiWsl9YnYaRxPwmCQ?usp=sharing" TargetMode="External"/><Relationship Id="rId4" Type="http://schemas.openxmlformats.org/officeDocument/2006/relationships/hyperlink" Target="https://drive.google.com/file/d/1BeagvDx8eVKdQCkue8UJC_X7gXLLxWQp/view?usp=sharin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680317" y="2996952"/>
            <a:ext cx="3600400" cy="2664296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Čuvari baštine 2021. – Balature moga grada</a:t>
            </a:r>
            <a:br>
              <a:rPr lang="hr-HR" b="1" dirty="0"/>
            </a:br>
            <a:r>
              <a:rPr lang="hr-HR" b="1" dirty="0"/>
              <a:t/>
            </a:r>
            <a:br>
              <a:rPr lang="hr-HR" b="1" dirty="0"/>
            </a:br>
            <a:r>
              <a:rPr lang="hr-HR" b="1" dirty="0"/>
              <a:t/>
            </a:r>
            <a:br>
              <a:rPr lang="hr-HR" b="1" dirty="0"/>
            </a:br>
            <a:r>
              <a:rPr lang="hr-HR" sz="2200" b="1" dirty="0"/>
              <a:t>Lucija </a:t>
            </a:r>
            <a:r>
              <a:rPr lang="hr-HR" sz="2200" b="1" dirty="0" smtClean="0"/>
              <a:t>Dražić-Šegrt</a:t>
            </a:r>
            <a:r>
              <a:rPr lang="hr-HR" sz="2200" b="1" dirty="0"/>
              <a:t>, dipl. knjiž. SŠ Ivana Lucića–Trogir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589850" y="541977"/>
            <a:ext cx="3600400" cy="2132856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ŽSV srednjoškolskih knjižničara Splitsko – dalmatinske  županije</a:t>
            </a:r>
          </a:p>
          <a:p>
            <a:endParaRPr lang="hr-HR" b="1" dirty="0">
              <a:solidFill>
                <a:schemeClr val="bg1"/>
              </a:solidFill>
            </a:endParaRPr>
          </a:p>
          <a:p>
            <a:r>
              <a:rPr lang="hr-HR" b="1" dirty="0">
                <a:solidFill>
                  <a:schemeClr val="bg1"/>
                </a:solidFill>
              </a:rPr>
              <a:t>24. ožujka 2022</a:t>
            </a:r>
            <a:r>
              <a:rPr lang="hr-HR" dirty="0">
                <a:solidFill>
                  <a:schemeClr val="bg1"/>
                </a:solidFill>
              </a:rPr>
              <a:t>.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6305487"/>
            <a:ext cx="1817948" cy="55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tekst, zgrada&#10;&#10;Opis je automatski generiran">
            <a:extLst>
              <a:ext uri="{FF2B5EF4-FFF2-40B4-BE49-F238E27FC236}">
                <a16:creationId xmlns="" xmlns:a16="http://schemas.microsoft.com/office/drawing/2014/main" id="{39F6451B-A749-4C2A-9469-FA1A462EF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3655679" cy="6192688"/>
          </a:xfrm>
        </p:spPr>
      </p:pic>
      <p:pic>
        <p:nvPicPr>
          <p:cNvPr id="7" name="Slika 6" descr="Slika na kojoj se prikazuje tekst, zgrada, na otvorenom, staro&#10;&#10;Opis je automatski generiran">
            <a:extLst>
              <a:ext uri="{FF2B5EF4-FFF2-40B4-BE49-F238E27FC236}">
                <a16:creationId xmlns="" xmlns:a16="http://schemas.microsoft.com/office/drawing/2014/main" id="{98E37FA5-B061-4438-ABFF-C027C44204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76672"/>
            <a:ext cx="3891781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1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tekst, na otvorenom, zgrada, ulica&#10;&#10;Opis je automatski generiran">
            <a:extLst>
              <a:ext uri="{FF2B5EF4-FFF2-40B4-BE49-F238E27FC236}">
                <a16:creationId xmlns="" xmlns:a16="http://schemas.microsoft.com/office/drawing/2014/main" id="{DB2A9B6F-73B6-475B-B0D8-9AF3171BD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62" y="692696"/>
            <a:ext cx="3990756" cy="5832648"/>
          </a:xfrm>
        </p:spPr>
      </p:pic>
    </p:spTree>
    <p:extLst>
      <p:ext uri="{BB962C8B-B14F-4D97-AF65-F5344CB8AC3E}">
        <p14:creationId xmlns:p14="http://schemas.microsoft.com/office/powerpoint/2010/main" val="90697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zgrada, tlo, kamen, prljavo&#10;&#10;Opis je automatski generiran">
            <a:extLst>
              <a:ext uri="{FF2B5EF4-FFF2-40B4-BE49-F238E27FC236}">
                <a16:creationId xmlns="" xmlns:a16="http://schemas.microsoft.com/office/drawing/2014/main" id="{15BA33F8-8E6E-4F8E-8266-FC79D846B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3510833" cy="6192688"/>
          </a:xfrm>
        </p:spPr>
      </p:pic>
      <p:pic>
        <p:nvPicPr>
          <p:cNvPr id="7" name="Slika 6" descr="Slika na kojoj se prikazuje zgrada, na otvorenom, staro, kamen&#10;&#10;Opis je automatski generiran">
            <a:extLst>
              <a:ext uri="{FF2B5EF4-FFF2-40B4-BE49-F238E27FC236}">
                <a16:creationId xmlns="" xmlns:a16="http://schemas.microsoft.com/office/drawing/2014/main" id="{B21A8B8D-C670-4516-994F-945C28CF3C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60648"/>
            <a:ext cx="3744416" cy="620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="" xmlns:a16="http://schemas.microsoft.com/office/drawing/2014/main" id="{58FE54D4-0B8E-4295-8535-0029E8263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1033"/>
            <a:ext cx="3744416" cy="6259755"/>
          </a:xfrm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="" xmlns:a16="http://schemas.microsoft.com/office/drawing/2014/main" id="{C4DBF479-2DB4-49E4-BAD9-8D3F31443E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04" y="116632"/>
            <a:ext cx="4153796" cy="63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0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FB0175BA-CA9A-4089-9B41-93DD0A6DF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Slika na kojoj se prikazuje zgrada, na otvorenom, kuća, kamen&#10;&#10;Opis je automatski generiran">
            <a:extLst>
              <a:ext uri="{FF2B5EF4-FFF2-40B4-BE49-F238E27FC236}">
                <a16:creationId xmlns="" xmlns:a16="http://schemas.microsoft.com/office/drawing/2014/main" id="{AD703CE4-62F5-4D00-B8D3-E0A19D483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40612"/>
            <a:ext cx="6336704" cy="4620636"/>
          </a:xfrm>
        </p:spPr>
      </p:pic>
    </p:spTree>
    <p:extLst>
      <p:ext uri="{BB962C8B-B14F-4D97-AF65-F5344CB8AC3E}">
        <p14:creationId xmlns:p14="http://schemas.microsoft.com/office/powerpoint/2010/main" val="3123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FA30016-1EBC-4484-9B9A-9D6FB3BA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Slika na kojoj se prikazuje zgrada, na otvorenom, staro, kamen&#10;&#10;Opis je automatski generiran">
            <a:extLst>
              <a:ext uri="{FF2B5EF4-FFF2-40B4-BE49-F238E27FC236}">
                <a16:creationId xmlns="" xmlns:a16="http://schemas.microsoft.com/office/drawing/2014/main" id="{82F63C60-78A1-412D-B057-C8143C2C1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6" y="1027664"/>
            <a:ext cx="6808602" cy="4155523"/>
          </a:xfrm>
        </p:spPr>
      </p:pic>
    </p:spTree>
    <p:extLst>
      <p:ext uri="{BB962C8B-B14F-4D97-AF65-F5344CB8AC3E}">
        <p14:creationId xmlns:p14="http://schemas.microsoft.com/office/powerpoint/2010/main" val="383447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Ideja i cilj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/>
              <a:t>Prikazati balature kroz percepciju učenika.</a:t>
            </a:r>
          </a:p>
          <a:p>
            <a:r>
              <a:rPr lang="hr-HR" dirty="0"/>
              <a:t>Fotografski prikaz</a:t>
            </a:r>
          </a:p>
          <a:p>
            <a:r>
              <a:rPr lang="hr-HR" dirty="0"/>
              <a:t>Spoj kamena i čakavštine</a:t>
            </a:r>
          </a:p>
          <a:p>
            <a:endParaRPr lang="hr-HR" dirty="0"/>
          </a:p>
          <a:p>
            <a:r>
              <a:rPr lang="hr-HR" dirty="0"/>
              <a:t>upoznavanje učenika s tradicionalnom arhitekturom u povijesnoj jezgri Trogira i s načinom života u prošlosti</a:t>
            </a:r>
          </a:p>
          <a:p>
            <a:r>
              <a:rPr lang="hr-HR" dirty="0"/>
              <a:t>osvještavanje mlađih naraštaja o važnosti očuvanja i kritičkog promišljanja o načinu očuvanja materijalne i nematerijalne kulturne baštine</a:t>
            </a:r>
          </a:p>
        </p:txBody>
      </p:sp>
    </p:spTree>
    <p:extLst>
      <p:ext uri="{BB962C8B-B14F-4D97-AF65-F5344CB8AC3E}">
        <p14:creationId xmlns:p14="http://schemas.microsoft.com/office/powerpoint/2010/main" val="34864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03648" y="692696"/>
            <a:ext cx="6664586" cy="792088"/>
          </a:xfrm>
        </p:spPr>
        <p:txBody>
          <a:bodyPr>
            <a:normAutofit fontScale="90000"/>
          </a:bodyPr>
          <a:lstStyle/>
          <a:p>
            <a:r>
              <a:rPr lang="hr-HR" dirty="0">
                <a:hlinkClick r:id="rId2"/>
              </a:rPr>
              <a:t>Dojmovi posjetitelja izložbe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150878"/>
            <a:ext cx="5472608" cy="4302458"/>
          </a:xfrm>
        </p:spPr>
      </p:pic>
    </p:spTree>
    <p:extLst>
      <p:ext uri="{BB962C8B-B14F-4D97-AF65-F5344CB8AC3E}">
        <p14:creationId xmlns:p14="http://schemas.microsoft.com/office/powerpoint/2010/main" val="180755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Dojmovi posjetitelja izložbe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43492" y="2323652"/>
            <a:ext cx="7128908" cy="3697636"/>
          </a:xfrm>
        </p:spPr>
        <p:txBody>
          <a:bodyPr>
            <a:normAutofit fontScale="85000" lnSpcReduction="20000"/>
          </a:bodyPr>
          <a:lstStyle/>
          <a:p>
            <a:r>
              <a:rPr lang="hr-HR" dirty="0"/>
              <a:t>„Izložba „Balature moga grada” je famozna, Obožavam balature i sama imam jednu ispred svoje stare kuće u </a:t>
            </a:r>
            <a:r>
              <a:rPr lang="hr-HR" dirty="0" err="1"/>
              <a:t>Vranjici</a:t>
            </a:r>
            <a:r>
              <a:rPr lang="hr-HR" dirty="0"/>
              <a:t>, ali je moram renovirati. Pohvala za izložbu, hvala.”</a:t>
            </a:r>
          </a:p>
          <a:p>
            <a:r>
              <a:rPr lang="hr-HR" dirty="0"/>
              <a:t>„Užitak je gledati kako naša mladost s ljubavi i entuzijazmom promovira naš grad. Vrlo maštovita i oku ugodna izložba.”</a:t>
            </a:r>
          </a:p>
          <a:p>
            <a:r>
              <a:rPr lang="hr-HR" dirty="0"/>
              <a:t>„Ne mogu </a:t>
            </a:r>
            <a:r>
              <a:rPr lang="hr-HR" dirty="0" err="1"/>
              <a:t>virovati</a:t>
            </a:r>
            <a:r>
              <a:rPr lang="hr-HR" dirty="0"/>
              <a:t> da ima dio stare jezgre koji ne mogu </a:t>
            </a:r>
            <a:r>
              <a:rPr lang="hr-HR" dirty="0" err="1"/>
              <a:t>pripoznat</a:t>
            </a:r>
            <a:r>
              <a:rPr lang="hr-HR" dirty="0"/>
              <a:t> sa slike! Svaka čast! Lipo je vidjeti da su mladi aktivni.”</a:t>
            </a:r>
          </a:p>
          <a:p>
            <a:r>
              <a:rPr lang="hr-HR" dirty="0"/>
              <a:t>Motivi i </a:t>
            </a:r>
            <a:r>
              <a:rPr lang="hr-HR" dirty="0" err="1"/>
              <a:t>ponta</a:t>
            </a:r>
            <a:r>
              <a:rPr lang="hr-HR" dirty="0"/>
              <a:t> ove izložbe je izvanredno uređena i vraćaju nostalgiju za minulim vremenom. Dizajn i boje su pogođeni i oživljavaju stari kamen. Veliko hvala na oživljavanju grada i njegove kultura”</a:t>
            </a:r>
          </a:p>
        </p:txBody>
      </p:sp>
    </p:spTree>
    <p:extLst>
      <p:ext uri="{BB962C8B-B14F-4D97-AF65-F5344CB8AC3E}">
        <p14:creationId xmlns:p14="http://schemas.microsoft.com/office/powerpoint/2010/main" val="148945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Kako smo to postigli?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Nije bilo jednostavno – epidemiološka ograničenja</a:t>
            </a:r>
          </a:p>
          <a:p>
            <a:r>
              <a:rPr lang="hr-HR" dirty="0"/>
              <a:t>Online nastava</a:t>
            </a:r>
          </a:p>
          <a:p>
            <a:pPr marL="68580" indent="0">
              <a:buNone/>
            </a:pPr>
            <a:r>
              <a:rPr lang="hr-HR" dirty="0"/>
              <a:t>ALI</a:t>
            </a:r>
          </a:p>
          <a:p>
            <a:r>
              <a:rPr lang="hr-HR" dirty="0"/>
              <a:t>Timski rad i </a:t>
            </a:r>
            <a:r>
              <a:rPr lang="hr-HR" dirty="0" smtClean="0"/>
              <a:t>suradnja!!!</a:t>
            </a:r>
            <a:endParaRPr lang="hr-HR" dirty="0"/>
          </a:p>
          <a:p>
            <a:r>
              <a:rPr lang="hr-HR" dirty="0"/>
              <a:t>Dobra komunikacija</a:t>
            </a:r>
          </a:p>
          <a:p>
            <a:r>
              <a:rPr lang="hr-HR" dirty="0"/>
              <a:t>Motivirane mentorice i učenici</a:t>
            </a:r>
          </a:p>
          <a:p>
            <a:pPr marL="68580" indent="0">
              <a:buNone/>
            </a:pPr>
            <a:r>
              <a:rPr lang="hr-HR" dirty="0"/>
              <a:t>= USPJEH I VIDLJIVI REZULTAT</a:t>
            </a:r>
          </a:p>
        </p:txBody>
      </p:sp>
    </p:spTree>
    <p:extLst>
      <p:ext uri="{BB962C8B-B14F-4D97-AF65-F5344CB8AC3E}">
        <p14:creationId xmlns:p14="http://schemas.microsoft.com/office/powerpoint/2010/main" val="381976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Balature moga grada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naziv je projekta SŠ Ivana Lucića – Trogir</a:t>
            </a:r>
          </a:p>
          <a:p>
            <a:pPr marL="68580" indent="0">
              <a:buNone/>
            </a:pPr>
            <a:endParaRPr lang="hr-HR" dirty="0"/>
          </a:p>
          <a:p>
            <a:r>
              <a:rPr lang="hr-HR" dirty="0"/>
              <a:t>tema: skrivena blaga </a:t>
            </a:r>
            <a:r>
              <a:rPr lang="hr-HR" dirty="0" err="1"/>
              <a:t>mista</a:t>
            </a:r>
            <a:r>
              <a:rPr lang="hr-HR" dirty="0"/>
              <a:t> moga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286783"/>
            <a:ext cx="1584176" cy="183906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38737"/>
            <a:ext cx="1944216" cy="186732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117831"/>
            <a:ext cx="208823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1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Kako je to izgledalo…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43608" y="1844824"/>
            <a:ext cx="6777201" cy="3987805"/>
          </a:xfrm>
        </p:spPr>
        <p:txBody>
          <a:bodyPr/>
          <a:lstStyle/>
          <a:p>
            <a:r>
              <a:rPr lang="hr-HR" dirty="0"/>
              <a:t>Obilazak trogirske stare jezgre i fotografiranje balatura</a:t>
            </a:r>
          </a:p>
          <a:p>
            <a:pPr marL="68580" indent="0">
              <a:buNone/>
            </a:pPr>
            <a:r>
              <a:rPr lang="hr-HR" dirty="0"/>
              <a:t>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80929"/>
            <a:ext cx="2088232" cy="358167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809489"/>
            <a:ext cx="2664296" cy="364840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69343"/>
            <a:ext cx="2855420" cy="380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8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9588" y="836712"/>
            <a:ext cx="7024744" cy="936104"/>
          </a:xfrm>
        </p:spPr>
        <p:txBody>
          <a:bodyPr>
            <a:noAutofit/>
          </a:bodyPr>
          <a:lstStyle/>
          <a:p>
            <a:r>
              <a:rPr lang="hr-HR" sz="3200" dirty="0"/>
              <a:t>Edukativna šetnja – suradnja s Konzervatorskim odjelom u Trogiru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06" y="1916832"/>
            <a:ext cx="3593854" cy="439248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95062"/>
            <a:ext cx="3593854" cy="44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19672" y="1196752"/>
            <a:ext cx="6192688" cy="1296144"/>
          </a:xfrm>
        </p:spPr>
        <p:txBody>
          <a:bodyPr>
            <a:normAutofit fontScale="90000"/>
          </a:bodyPr>
          <a:lstStyle/>
          <a:p>
            <a:r>
              <a:rPr lang="hr-HR" dirty="0"/>
              <a:t>Puno dogovora i komunikacije u projektnom timu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43492" y="2852936"/>
            <a:ext cx="6777317" cy="2979693"/>
          </a:xfrm>
        </p:spPr>
        <p:txBody>
          <a:bodyPr>
            <a:normAutofit fontScale="85000" lnSpcReduction="10000"/>
          </a:bodyPr>
          <a:lstStyle/>
          <a:p>
            <a:r>
              <a:rPr lang="hr-HR" dirty="0"/>
              <a:t>15 učenika (</a:t>
            </a:r>
            <a:r>
              <a:rPr lang="hr-HR" dirty="0" err="1"/>
              <a:t>prvaši</a:t>
            </a:r>
            <a:r>
              <a:rPr lang="hr-HR" dirty="0"/>
              <a:t>, </a:t>
            </a:r>
            <a:r>
              <a:rPr lang="hr-HR" dirty="0" err="1"/>
              <a:t>drugaši</a:t>
            </a:r>
            <a:r>
              <a:rPr lang="hr-HR" dirty="0"/>
              <a:t> i maturanti)</a:t>
            </a:r>
          </a:p>
          <a:p>
            <a:pPr marL="68580" indent="0">
              <a:buNone/>
            </a:pPr>
            <a:endParaRPr lang="hr-HR" dirty="0"/>
          </a:p>
          <a:p>
            <a:r>
              <a:rPr lang="hr-HR" dirty="0"/>
              <a:t>Nastavnica eng. </a:t>
            </a:r>
            <a:r>
              <a:rPr lang="hr-HR" dirty="0" smtClean="0"/>
              <a:t>j. </a:t>
            </a:r>
            <a:r>
              <a:rPr lang="hr-HR" dirty="0"/>
              <a:t>Nikolina Vukman i šk. knjižničarka Lucija Dražić–Šegrt</a:t>
            </a:r>
          </a:p>
          <a:p>
            <a:endParaRPr lang="hr-HR" dirty="0"/>
          </a:p>
          <a:p>
            <a:r>
              <a:rPr lang="hr-HR" dirty="0"/>
              <a:t>neki su </a:t>
            </a:r>
            <a:r>
              <a:rPr lang="hr-HR" dirty="0" err="1"/>
              <a:t>briljilari</a:t>
            </a:r>
            <a:r>
              <a:rPr lang="hr-HR" dirty="0"/>
              <a:t> u korištenju digitalnih alata i obradi fotografija ili u </a:t>
            </a:r>
            <a:r>
              <a:rPr lang="hr-HR" dirty="0" err="1"/>
              <a:t>videomontaži</a:t>
            </a:r>
            <a:r>
              <a:rPr lang="hr-HR" dirty="0"/>
              <a:t>, neki u crtanju, neki ispred i iza kamere, a neki u pisanju stihova na čakavštini. Svi će se prepoznati.</a:t>
            </a:r>
          </a:p>
          <a:p>
            <a:pPr marL="6858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1426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Mediji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Medijska popraćenost nije izostala</a:t>
            </a:r>
          </a:p>
          <a:p>
            <a:pPr marL="68580" indent="0">
              <a:buNone/>
            </a:pPr>
            <a:endParaRPr lang="hr-HR" dirty="0"/>
          </a:p>
          <a:p>
            <a:r>
              <a:rPr lang="hr-HR" dirty="0">
                <a:hlinkClick r:id="rId2"/>
              </a:rPr>
              <a:t>Radio Trogir</a:t>
            </a:r>
            <a:r>
              <a:rPr lang="hr-HR" dirty="0"/>
              <a:t>, </a:t>
            </a:r>
            <a:r>
              <a:rPr lang="hr-HR" dirty="0">
                <a:hlinkClick r:id="rId3"/>
              </a:rPr>
              <a:t>Tv Jadran</a:t>
            </a:r>
            <a:r>
              <a:rPr lang="hr-HR" dirty="0"/>
              <a:t>, </a:t>
            </a:r>
            <a:r>
              <a:rPr lang="hr-HR" dirty="0">
                <a:hlinkClick r:id="rId4"/>
              </a:rPr>
              <a:t>Dalmatinski portal</a:t>
            </a:r>
            <a:r>
              <a:rPr lang="hr-HR" dirty="0"/>
              <a:t>,</a:t>
            </a:r>
          </a:p>
          <a:p>
            <a:r>
              <a:rPr lang="hr-HR" dirty="0">
                <a:hlinkClick r:id="rId5"/>
              </a:rPr>
              <a:t>mrežna stranica škole…</a:t>
            </a:r>
            <a:endParaRPr lang="hr-HR" dirty="0"/>
          </a:p>
          <a:p>
            <a:pPr marL="68580" indent="0">
              <a:buNone/>
            </a:pPr>
            <a:endParaRPr lang="hr-HR" dirty="0"/>
          </a:p>
          <a:p>
            <a:pPr marL="6858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6922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 kraj…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Dominantne, vesele, žive, uglavnom ružičaste boje na plakatima odražavaju mladenački idealizam i optimizam i daju nadu tradicionalnim vrijednostima. Boje naglašavaju vrijednost kulturne baštine, a stihovi ukazuju na važnost očuvanja dijalekta i lokalnih govora.</a:t>
            </a:r>
          </a:p>
          <a:p>
            <a:pPr marL="68580" indent="0">
              <a:buNone/>
            </a:pPr>
            <a:endParaRPr lang="hr-HR" dirty="0"/>
          </a:p>
          <a:p>
            <a:r>
              <a:rPr lang="hr-HR" dirty="0"/>
              <a:t>Ostanimo čuvari baštine!</a:t>
            </a:r>
          </a:p>
        </p:txBody>
      </p:sp>
    </p:spTree>
    <p:extLst>
      <p:ext uri="{BB962C8B-B14F-4D97-AF65-F5344CB8AC3E}">
        <p14:creationId xmlns:p14="http://schemas.microsoft.com/office/powerpoint/2010/main" val="227544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43492" y="1268760"/>
            <a:ext cx="6777317" cy="4563869"/>
          </a:xfrm>
        </p:spPr>
        <p:txBody>
          <a:bodyPr/>
          <a:lstStyle/>
          <a:p>
            <a:pPr marL="68580" indent="0">
              <a:buNone/>
            </a:pPr>
            <a:r>
              <a:rPr lang="hr-HR" sz="1600" dirty="0"/>
              <a:t>kamenita </a:t>
            </a:r>
            <a:r>
              <a:rPr lang="hr-HR" sz="1600" dirty="0" err="1"/>
              <a:t>škatula</a:t>
            </a:r>
            <a:r>
              <a:rPr lang="hr-HR" sz="1600" dirty="0"/>
              <a:t> gustih škura</a:t>
            </a:r>
          </a:p>
          <a:p>
            <a:pPr marL="68580" indent="0">
              <a:buNone/>
            </a:pPr>
            <a:r>
              <a:rPr lang="hr-HR" sz="1600" dirty="0" err="1"/>
              <a:t>opiturana</a:t>
            </a:r>
            <a:r>
              <a:rPr lang="hr-HR" sz="1600" dirty="0"/>
              <a:t> vrata tamnih </a:t>
            </a:r>
            <a:r>
              <a:rPr lang="hr-HR" sz="1600" dirty="0" err="1"/>
              <a:t>kolura</a:t>
            </a:r>
            <a:endParaRPr lang="hr-HR" sz="1600" dirty="0"/>
          </a:p>
          <a:p>
            <a:pPr marL="68580" indent="0">
              <a:buNone/>
            </a:pPr>
            <a:r>
              <a:rPr lang="hr-HR" sz="1600" dirty="0"/>
              <a:t>baba bi na </a:t>
            </a:r>
            <a:r>
              <a:rPr lang="hr-HR" sz="1600" dirty="0" err="1"/>
              <a:t>tiramolu</a:t>
            </a:r>
            <a:r>
              <a:rPr lang="hr-HR" sz="1600" dirty="0"/>
              <a:t> prostirala robu</a:t>
            </a:r>
          </a:p>
          <a:p>
            <a:pPr marL="68580" indent="0">
              <a:buNone/>
            </a:pPr>
            <a:r>
              <a:rPr lang="hr-HR" sz="1600" dirty="0" err="1"/>
              <a:t>dida</a:t>
            </a:r>
            <a:r>
              <a:rPr lang="hr-HR" sz="1600" dirty="0"/>
              <a:t> bi na banku </a:t>
            </a:r>
            <a:r>
              <a:rPr lang="hr-HR" sz="1600" dirty="0" err="1"/>
              <a:t>sidija</a:t>
            </a:r>
            <a:r>
              <a:rPr lang="hr-HR" sz="1600" dirty="0"/>
              <a:t> i čistija ribu</a:t>
            </a:r>
          </a:p>
          <a:p>
            <a:pPr marL="68580" indent="0">
              <a:buNone/>
            </a:pPr>
            <a:r>
              <a:rPr lang="hr-HR" sz="1600" dirty="0"/>
              <a:t>a stara </a:t>
            </a:r>
            <a:r>
              <a:rPr lang="hr-HR" sz="1600" dirty="0" err="1"/>
              <a:t>maška</a:t>
            </a:r>
            <a:r>
              <a:rPr lang="hr-HR" sz="1600" dirty="0"/>
              <a:t> na vonj </a:t>
            </a:r>
            <a:r>
              <a:rPr lang="hr-HR" sz="1600" dirty="0" err="1"/>
              <a:t>friškine</a:t>
            </a:r>
            <a:r>
              <a:rPr lang="hr-HR" sz="1600" dirty="0"/>
              <a:t> podlegla</a:t>
            </a:r>
          </a:p>
          <a:p>
            <a:pPr marL="68580" indent="0">
              <a:buNone/>
            </a:pPr>
            <a:r>
              <a:rPr lang="hr-HR" sz="1600" dirty="0" err="1"/>
              <a:t>debuleca</a:t>
            </a:r>
            <a:r>
              <a:rPr lang="hr-HR" sz="1600" dirty="0"/>
              <a:t> ja ka dušu moju </a:t>
            </a:r>
            <a:r>
              <a:rPr lang="hr-HR" sz="1600" dirty="0" err="1"/>
              <a:t>stegla</a:t>
            </a:r>
            <a:endParaRPr lang="hr-HR" sz="1600" dirty="0"/>
          </a:p>
          <a:p>
            <a:pPr marL="68580" indent="0">
              <a:buNone/>
            </a:pPr>
            <a:endParaRPr lang="hr-HR" sz="1600" dirty="0"/>
          </a:p>
          <a:p>
            <a:pPr marL="68580" indent="0">
              <a:buNone/>
            </a:pPr>
            <a:endParaRPr lang="hr-HR" sz="1600" dirty="0"/>
          </a:p>
          <a:p>
            <a:pPr marL="68580" indent="0">
              <a:buNone/>
            </a:pPr>
            <a:r>
              <a:rPr lang="hr-HR" sz="1600" dirty="0"/>
              <a:t>Kad iz </a:t>
            </a:r>
            <a:r>
              <a:rPr lang="hr-HR" sz="1600" dirty="0" err="1"/>
              <a:t>sićanja</a:t>
            </a:r>
            <a:r>
              <a:rPr lang="hr-HR" sz="1600" dirty="0"/>
              <a:t> proviri</a:t>
            </a:r>
          </a:p>
          <a:p>
            <a:pPr marL="68580" indent="0">
              <a:buNone/>
            </a:pPr>
            <a:r>
              <a:rPr lang="hr-HR" sz="1600" dirty="0" err="1"/>
              <a:t>Škatula</a:t>
            </a:r>
            <a:r>
              <a:rPr lang="hr-HR" sz="1600" dirty="0"/>
              <a:t> maloga raja</a:t>
            </a:r>
          </a:p>
          <a:p>
            <a:pPr marL="68580" indent="0">
              <a:buNone/>
            </a:pPr>
            <a:r>
              <a:rPr lang="hr-HR" sz="1600" dirty="0"/>
              <a:t>Mozaik od slika dušu mi izmiri</a:t>
            </a:r>
          </a:p>
          <a:p>
            <a:pPr marL="68580" indent="0">
              <a:buNone/>
            </a:pPr>
            <a:r>
              <a:rPr lang="hr-HR" sz="1600" dirty="0"/>
              <a:t>I </a:t>
            </a:r>
            <a:r>
              <a:rPr lang="hr-HR" sz="1600" dirty="0" err="1"/>
              <a:t>spokojnon</a:t>
            </a:r>
            <a:r>
              <a:rPr lang="hr-HR" sz="1600" dirty="0"/>
              <a:t> je </a:t>
            </a:r>
            <a:r>
              <a:rPr lang="hr-HR" sz="1600" dirty="0" err="1"/>
              <a:t>forcon</a:t>
            </a:r>
            <a:r>
              <a:rPr lang="hr-HR" sz="1600" dirty="0"/>
              <a:t> od tila odvaja</a:t>
            </a:r>
          </a:p>
          <a:p>
            <a:pPr marL="68580" indent="0">
              <a:buNone/>
            </a:pPr>
            <a:endParaRPr lang="hr-HR" sz="1600" dirty="0"/>
          </a:p>
          <a:p>
            <a:pPr marL="68580" indent="0">
              <a:buNone/>
            </a:pPr>
            <a:r>
              <a:rPr lang="hr-HR" sz="1600" dirty="0"/>
              <a:t>			(</a:t>
            </a:r>
            <a:r>
              <a:rPr lang="hr-HR" sz="1600" dirty="0" err="1"/>
              <a:t>Frane</a:t>
            </a:r>
            <a:r>
              <a:rPr lang="hr-HR" sz="1600" dirty="0"/>
              <a:t> </a:t>
            </a:r>
            <a:r>
              <a:rPr lang="hr-HR" sz="1600" dirty="0" err="1"/>
              <a:t>Kuzmanić</a:t>
            </a:r>
            <a:r>
              <a:rPr lang="hr-HR" sz="1600" dirty="0"/>
              <a:t>, 4. raz.)</a:t>
            </a:r>
          </a:p>
        </p:txBody>
      </p:sp>
    </p:spTree>
    <p:extLst>
      <p:ext uri="{BB962C8B-B14F-4D97-AF65-F5344CB8AC3E}">
        <p14:creationId xmlns:p14="http://schemas.microsoft.com/office/powerpoint/2010/main" val="281480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600" y="126876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hr-HR" sz="3600" b="1" dirty="0">
                <a:hlinkClick r:id="rId2"/>
              </a:rPr>
              <a:t>Osvojena titula „Čuvari baštine” 2021</a:t>
            </a:r>
            <a:r>
              <a:rPr lang="hr-HR" dirty="0">
                <a:hlinkClick r:id="rId2"/>
              </a:rPr>
              <a:t>.</a:t>
            </a:r>
            <a:r>
              <a:rPr lang="hr-HR" dirty="0"/>
              <a:t> </a:t>
            </a:r>
            <a:br>
              <a:rPr lang="hr-HR" dirty="0"/>
            </a:br>
            <a:endParaRPr lang="hr-HR" dirty="0"/>
          </a:p>
        </p:txBody>
      </p:sp>
      <p:pic>
        <p:nvPicPr>
          <p:cNvPr id="2050" name="Picture 2" descr="C:\Users\Ivan Lucić\Downloads\IMG-20210602-WA00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4464496" cy="413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van Lucić\Downloads\IMG_20210611_145159_resized_20210611_0252448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853" y="2204864"/>
            <a:ext cx="3133563" cy="413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2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37808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14482"/>
            <a:ext cx="2232248" cy="246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4026108"/>
            <a:ext cx="2232248" cy="249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102" y="908720"/>
            <a:ext cx="274980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56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705678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17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9592" y="1019590"/>
            <a:ext cx="6624854" cy="901904"/>
          </a:xfrm>
        </p:spPr>
        <p:txBody>
          <a:bodyPr>
            <a:noAutofit/>
          </a:bodyPr>
          <a:lstStyle/>
          <a:p>
            <a:r>
              <a:rPr lang="hr-HR" sz="2800" dirty="0"/>
              <a:t>Uložena nagrada - ugodni kutak u šk. knjižnici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742" y="2870737"/>
            <a:ext cx="4185797" cy="2277986"/>
          </a:xfrm>
        </p:spPr>
      </p:pic>
      <p:pic>
        <p:nvPicPr>
          <p:cNvPr id="9" name="Slika 8" descr="Slika na kojoj se prikazuje na zatvorenom, pod, zid, soba&#10;&#10;Opis je automatski generiran">
            <a:extLst>
              <a:ext uri="{FF2B5EF4-FFF2-40B4-BE49-F238E27FC236}">
                <a16:creationId xmlns="" xmlns:a16="http://schemas.microsoft.com/office/drawing/2014/main" id="{3610B9E6-86AA-4463-8EF5-B29766CA9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41880"/>
            <a:ext cx="2016223" cy="41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024744" cy="1143000"/>
          </a:xfrm>
        </p:spPr>
        <p:txBody>
          <a:bodyPr/>
          <a:lstStyle/>
          <a:p>
            <a:r>
              <a:rPr lang="hr-HR" dirty="0"/>
              <a:t>balatura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83568" y="1772816"/>
            <a:ext cx="6777317" cy="3384376"/>
          </a:xfrm>
        </p:spPr>
        <p:txBody>
          <a:bodyPr>
            <a:normAutofit fontScale="55000" lnSpcReduction="20000"/>
          </a:bodyPr>
          <a:lstStyle/>
          <a:p>
            <a:pPr marL="68580" indent="0">
              <a:buNone/>
            </a:pPr>
            <a:endParaRPr lang="vi-VN" b="1" dirty="0"/>
          </a:p>
          <a:p>
            <a:r>
              <a:rPr lang="vi-VN" dirty="0"/>
              <a:t>BALATURA</a:t>
            </a:r>
          </a:p>
          <a:p>
            <a:r>
              <a:rPr lang="vi-VN" b="1" dirty="0"/>
              <a:t>balatura</a:t>
            </a:r>
            <a:r>
              <a:rPr lang="vi-VN" dirty="0"/>
              <a:t> ili </a:t>
            </a:r>
            <a:r>
              <a:rPr lang="vi-VN" b="1" dirty="0"/>
              <a:t>balatorij</a:t>
            </a:r>
            <a:r>
              <a:rPr lang="vi-VN" dirty="0"/>
              <a:t> (tal. </a:t>
            </a:r>
            <a:r>
              <a:rPr lang="vi-VN" i="1" dirty="0"/>
              <a:t>ballatoio:</a:t>
            </a:r>
            <a:r>
              <a:rPr lang="vi-VN" dirty="0"/>
              <a:t> trijem &lt; lat. </a:t>
            </a:r>
            <a:r>
              <a:rPr lang="vi-VN" i="1" dirty="0"/>
              <a:t>bellatorium: </a:t>
            </a:r>
            <a:r>
              <a:rPr lang="vi-VN" dirty="0"/>
              <a:t>prostor za borbu, prema </a:t>
            </a:r>
            <a:r>
              <a:rPr lang="vi-VN" i="1" dirty="0"/>
              <a:t>bellum:</a:t>
            </a:r>
            <a:r>
              <a:rPr lang="vi-VN" dirty="0"/>
              <a:t> rat, ili, pod utjecajem </a:t>
            </a:r>
            <a:r>
              <a:rPr lang="vi-VN" i="1" dirty="0"/>
              <a:t>ballare:</a:t>
            </a:r>
            <a:r>
              <a:rPr lang="vi-VN" dirty="0"/>
              <a:t> plesati, </a:t>
            </a:r>
            <a:r>
              <a:rPr lang="vi-VN" i="1" dirty="0"/>
              <a:t>ballatorium</a:t>
            </a:r>
            <a:r>
              <a:rPr lang="vi-VN" dirty="0"/>
              <a:t>), kamena konstrukcija uz vanjski zid kuće koja služi za pristup prostorijama na prvome katu. Sastoji se od stubišta i završne terase, ispod koje je najčešće nadsvođeni ulaz u prizemnu prostoriju. Balatura je osebujan element pučkoga kamenog graditeljstva, osobito u primorskom pojasu. Naziva se i </a:t>
            </a:r>
            <a:r>
              <a:rPr lang="vi-VN" i="1" dirty="0"/>
              <a:t>bandura, solar, sular, shodić</a:t>
            </a:r>
            <a:r>
              <a:rPr lang="vi-VN" dirty="0"/>
              <a:t>.</a:t>
            </a:r>
          </a:p>
          <a:p>
            <a:r>
              <a:rPr lang="vi-VN" dirty="0"/>
              <a:t>Citiranje:</a:t>
            </a:r>
            <a:br>
              <a:rPr lang="vi-VN" dirty="0"/>
            </a:br>
            <a:r>
              <a:rPr lang="vi-VN" dirty="0"/>
              <a:t>balatura. </a:t>
            </a:r>
            <a:r>
              <a:rPr lang="vi-VN" i="1" dirty="0"/>
              <a:t>Hrvatska enciklopedija, mrežno izdanje.</a:t>
            </a:r>
            <a:r>
              <a:rPr lang="vi-VN" dirty="0"/>
              <a:t> Leksikografski zavod Miroslav Krleža, 2021. Pristupljeno 20. 5. 2021. &lt;http://www.enciklopedija.hr/Natuknica.aspx?ID=5451&gt;.</a:t>
            </a:r>
            <a:endParaRPr lang="hr-HR" dirty="0"/>
          </a:p>
          <a:p>
            <a:endParaRPr lang="hr-HR" dirty="0"/>
          </a:p>
          <a:p>
            <a:r>
              <a:rPr lang="hr-HR" b="1" dirty="0"/>
              <a:t>Školska anketa o poznavanju dijalektizama, </a:t>
            </a:r>
            <a:endParaRPr lang="hr-HR" b="1" dirty="0" smtClean="0"/>
          </a:p>
          <a:p>
            <a:r>
              <a:rPr lang="hr-HR" b="1" dirty="0" smtClean="0"/>
              <a:t>tj</a:t>
            </a:r>
            <a:r>
              <a:rPr lang="hr-HR" b="1" dirty="0"/>
              <a:t>. trogirskih lokalizama</a:t>
            </a:r>
            <a:endParaRPr lang="hr-HR" dirty="0"/>
          </a:p>
          <a:p>
            <a:pPr marL="68580" indent="0">
              <a:buNone/>
            </a:pPr>
            <a:endParaRPr lang="hr-HR" dirty="0"/>
          </a:p>
          <a:p>
            <a:pPr marL="68580" indent="0">
              <a:buNone/>
            </a:pPr>
            <a:endParaRPr lang="vi-VN" dirty="0"/>
          </a:p>
          <a:p>
            <a:endParaRPr lang="hr-HR" dirty="0"/>
          </a:p>
        </p:txBody>
      </p:sp>
      <p:pic>
        <p:nvPicPr>
          <p:cNvPr id="2050" name="Picture 2" descr="C:\Users\Ivan Lucić\Downloads\IMG_20210218_184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03086"/>
            <a:ext cx="2904323" cy="217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48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FE070748-2BEE-4E99-AAC6-69DB8828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28575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hr-HR" dirty="0"/>
              <a:t>Hvala na pažnji!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7E94862A-2921-4063-A931-62477784C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pPr marL="6858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5772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560840" cy="1152128"/>
          </a:xfrm>
        </p:spPr>
        <p:txBody>
          <a:bodyPr>
            <a:normAutofit/>
          </a:bodyPr>
          <a:lstStyle/>
          <a:p>
            <a:r>
              <a:rPr lang="hr-HR" sz="3200" dirty="0" err="1"/>
              <a:t>In</a:t>
            </a:r>
            <a:r>
              <a:rPr lang="hr-HR" sz="3200" dirty="0"/>
              <a:t> </a:t>
            </a:r>
            <a:r>
              <a:rPr lang="hr-HR" sz="3200" dirty="0" err="1"/>
              <a:t>medias</a:t>
            </a:r>
            <a:r>
              <a:rPr lang="hr-HR" sz="3200" dirty="0"/>
              <a:t> </a:t>
            </a:r>
            <a:r>
              <a:rPr lang="hr-HR" sz="3200" dirty="0" err="1"/>
              <a:t>res</a:t>
            </a:r>
            <a:r>
              <a:rPr lang="hr-HR" sz="3200" dirty="0"/>
              <a:t> – </a:t>
            </a:r>
            <a:r>
              <a:rPr lang="hr-HR" sz="3200" b="1" dirty="0"/>
              <a:t>IZLOŽBA</a:t>
            </a:r>
            <a:r>
              <a:rPr lang="hr-HR" sz="3200" dirty="0"/>
              <a:t> kao rezultat projekta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40835"/>
            <a:ext cx="3177849" cy="4582715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40835"/>
            <a:ext cx="3816424" cy="458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5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5671" y="980728"/>
            <a:ext cx="6736594" cy="889168"/>
          </a:xfrm>
        </p:spPr>
        <p:txBody>
          <a:bodyPr>
            <a:normAutofit fontScale="90000"/>
          </a:bodyPr>
          <a:lstStyle/>
          <a:p>
            <a:r>
              <a:rPr lang="hr-HR" dirty="0"/>
              <a:t>Suradnja s Muzejom grada Trogira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09" y="1869896"/>
            <a:ext cx="3082328" cy="4439424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25421"/>
            <a:ext cx="3168352" cy="450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3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9592" y="1340768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hr-HR" dirty="0"/>
              <a:t>Što smo izložili u gradskom muzeju?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3629" y="2204864"/>
            <a:ext cx="5616624" cy="4181028"/>
          </a:xfrm>
        </p:spPr>
        <p:txBody>
          <a:bodyPr/>
          <a:lstStyle/>
          <a:p>
            <a:r>
              <a:rPr lang="hr-HR" dirty="0"/>
              <a:t>moderni plakati s tradicionalnim motivima</a:t>
            </a:r>
          </a:p>
          <a:p>
            <a:r>
              <a:rPr lang="hr-HR" dirty="0"/>
              <a:t>kamena maketa balature</a:t>
            </a:r>
          </a:p>
          <a:p>
            <a:r>
              <a:rPr lang="hr-HR" dirty="0" err="1">
                <a:hlinkClick r:id="rId2"/>
              </a:rPr>
              <a:t>videouradak</a:t>
            </a:r>
            <a:r>
              <a:rPr lang="hr-HR" dirty="0">
                <a:hlinkClick r:id="rId2"/>
              </a:rPr>
              <a:t> o projektu</a:t>
            </a:r>
            <a:endParaRPr lang="hr-HR" dirty="0"/>
          </a:p>
          <a:p>
            <a:r>
              <a:rPr lang="hr-HR" dirty="0">
                <a:hlinkClick r:id="rId3"/>
              </a:rPr>
              <a:t>digitalna izložba</a:t>
            </a:r>
            <a:r>
              <a:rPr lang="hr-HR" dirty="0"/>
              <a:t> (</a:t>
            </a:r>
            <a:r>
              <a:rPr lang="hr-HR" dirty="0" err="1"/>
              <a:t>Artsteps</a:t>
            </a:r>
            <a:r>
              <a:rPr lang="hr-HR" dirty="0"/>
              <a:t>)</a:t>
            </a:r>
          </a:p>
          <a:p>
            <a:r>
              <a:rPr lang="hr-HR" dirty="0">
                <a:hlinkClick r:id="rId4"/>
              </a:rPr>
              <a:t>brošure</a:t>
            </a:r>
            <a:endParaRPr lang="hr-HR" dirty="0"/>
          </a:p>
          <a:p>
            <a:r>
              <a:rPr lang="hr-HR" dirty="0">
                <a:hlinkClick r:id="rId5"/>
              </a:rPr>
              <a:t>suveniri</a:t>
            </a:r>
            <a:endParaRPr lang="hr-HR" dirty="0"/>
          </a:p>
        </p:txBody>
      </p:sp>
      <p:pic>
        <p:nvPicPr>
          <p:cNvPr id="1026" name="Picture 2" descr="C:\Users\Ivan Lucić\Downloads\IMG-20210519-WA0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292" y="2708920"/>
            <a:ext cx="347213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81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32657"/>
            <a:ext cx="5112568" cy="6192688"/>
          </a:xfrm>
        </p:spPr>
      </p:pic>
    </p:spTree>
    <p:extLst>
      <p:ext uri="{BB962C8B-B14F-4D97-AF65-F5344CB8AC3E}">
        <p14:creationId xmlns:p14="http://schemas.microsoft.com/office/powerpoint/2010/main" val="384676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32656"/>
            <a:ext cx="5040560" cy="6192688"/>
          </a:xfrm>
        </p:spPr>
      </p:pic>
    </p:spTree>
    <p:extLst>
      <p:ext uri="{BB962C8B-B14F-4D97-AF65-F5344CB8AC3E}">
        <p14:creationId xmlns:p14="http://schemas.microsoft.com/office/powerpoint/2010/main" val="83646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adržaja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32656"/>
            <a:ext cx="4968552" cy="6192688"/>
          </a:xfrm>
        </p:spPr>
      </p:pic>
    </p:spTree>
    <p:extLst>
      <p:ext uri="{BB962C8B-B14F-4D97-AF65-F5344CB8AC3E}">
        <p14:creationId xmlns:p14="http://schemas.microsoft.com/office/powerpoint/2010/main" val="249200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1831</TotalTime>
  <Words>597</Words>
  <Application>Microsoft Office PowerPoint</Application>
  <PresentationFormat>Prikaz na zaslonu (4:3)</PresentationFormat>
  <Paragraphs>86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30</vt:i4>
      </vt:variant>
    </vt:vector>
  </HeadingPairs>
  <TitlesOfParts>
    <vt:vector size="31" baseType="lpstr">
      <vt:lpstr>Austin</vt:lpstr>
      <vt:lpstr>Čuvari baštine 2021. – Balature moga grada   Lucija Dražić-Šegrt, dipl. knjiž. SŠ Ivana Lucića–Trogir</vt:lpstr>
      <vt:lpstr>Balature moga grada</vt:lpstr>
      <vt:lpstr>balatura</vt:lpstr>
      <vt:lpstr>In medias res – IZLOŽBA kao rezultat projekta</vt:lpstr>
      <vt:lpstr>Suradnja s Muzejom grada Trogira</vt:lpstr>
      <vt:lpstr>Što smo izložili u gradskom muzeju? 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Ideja i cilj</vt:lpstr>
      <vt:lpstr>Dojmovi posjetitelja izložbe</vt:lpstr>
      <vt:lpstr>Dojmovi posjetitelja izložbe</vt:lpstr>
      <vt:lpstr>Kako smo to postigli?</vt:lpstr>
      <vt:lpstr>Kako je to izgledalo… </vt:lpstr>
      <vt:lpstr>Edukativna šetnja – suradnja s Konzervatorskim odjelom u Trogiru</vt:lpstr>
      <vt:lpstr>Puno dogovora i komunikacije u projektnom timu</vt:lpstr>
      <vt:lpstr>Mediji </vt:lpstr>
      <vt:lpstr>Za kraj…</vt:lpstr>
      <vt:lpstr>PowerPointova prezentacija</vt:lpstr>
      <vt:lpstr>Osvojena titula „Čuvari baštine” 2021.  </vt:lpstr>
      <vt:lpstr>PowerPointova prezentacija</vt:lpstr>
      <vt:lpstr>PowerPointova prezentacija</vt:lpstr>
      <vt:lpstr>Uložena nagrada - ugodni kutak u šk. knjižnici</vt:lpstr>
      <vt:lpstr>Hvala na pažnji!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Ivan Lucić</dc:creator>
  <cp:lastModifiedBy>Ivan Lucić</cp:lastModifiedBy>
  <cp:revision>65</cp:revision>
  <dcterms:created xsi:type="dcterms:W3CDTF">2021-05-20T08:02:03Z</dcterms:created>
  <dcterms:modified xsi:type="dcterms:W3CDTF">2022-03-23T13:56:09Z</dcterms:modified>
</cp:coreProperties>
</file>