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5" r:id="rId5"/>
    <p:sldId id="268" r:id="rId6"/>
    <p:sldId id="270" r:id="rId7"/>
    <p:sldId id="260" r:id="rId8"/>
    <p:sldId id="261" r:id="rId9"/>
    <p:sldId id="266" r:id="rId10"/>
    <p:sldId id="267" r:id="rId11"/>
    <p:sldId id="26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tlo, na otvorenom, grupa, osoba&#10;&#10;Opis je automatski generiran">
            <a:extLst>
              <a:ext uri="{FF2B5EF4-FFF2-40B4-BE49-F238E27FC236}">
                <a16:creationId xmlns:a16="http://schemas.microsoft.com/office/drawing/2014/main" xmlns="" id="{202BF582-6831-DBA8-2A8D-EBA718C10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6591" b="16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2F9B3E-2A25-5385-299D-EA1E444AC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3732453"/>
          </a:xfrm>
        </p:spPr>
        <p:txBody>
          <a:bodyPr>
            <a:normAutofit/>
          </a:bodyPr>
          <a:lstStyle/>
          <a:p>
            <a:r>
              <a:rPr lang="hr-HR" dirty="0"/>
              <a:t>ERASMUS+ Sevilla</a:t>
            </a:r>
            <a:endParaRPr lang="en-U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5A2D90DA-8EA9-F15B-1E75-134E4DB0E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>
            <a:noAutofit/>
          </a:bodyPr>
          <a:lstStyle/>
          <a:p>
            <a:r>
              <a:rPr lang="hr-HR" sz="1600" dirty="0" smtClean="0"/>
              <a:t>21.5.2022. – 4.6.2022.</a:t>
            </a:r>
          </a:p>
          <a:p>
            <a:r>
              <a:rPr lang="hr-HR" sz="1600" dirty="0" smtClean="0"/>
              <a:t>Tehnička škola za </a:t>
            </a:r>
            <a:r>
              <a:rPr lang="hr-HR" sz="1600" dirty="0" err="1" smtClean="0"/>
              <a:t>strojartsvo</a:t>
            </a:r>
            <a:r>
              <a:rPr lang="hr-HR" sz="1600" dirty="0" smtClean="0"/>
              <a:t> i </a:t>
            </a:r>
            <a:r>
              <a:rPr lang="hr-HR" sz="1600" dirty="0" err="1" smtClean="0"/>
              <a:t>mehatroniku</a:t>
            </a:r>
            <a:r>
              <a:rPr lang="hr-HR" sz="1600" dirty="0" smtClean="0"/>
              <a:t>, Split</a:t>
            </a:r>
            <a:endParaRPr lang="en-US" sz="1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8" y="107092"/>
            <a:ext cx="2061519" cy="20615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84" y="6128899"/>
            <a:ext cx="655154" cy="6551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96" y="6233831"/>
            <a:ext cx="1058842" cy="4140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25" y="6233831"/>
            <a:ext cx="1389525" cy="39690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6" y="6128899"/>
            <a:ext cx="535430" cy="6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1459692" y="4918788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Ispred </a:t>
            </a:r>
            <a:r>
              <a:rPr lang="hr-HR" dirty="0" err="1" smtClean="0"/>
              <a:t>Picassova</a:t>
            </a:r>
            <a:r>
              <a:rPr lang="hr-HR" dirty="0" smtClean="0"/>
              <a:t> muzeja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" y="644610"/>
            <a:ext cx="5527589" cy="4145692"/>
          </a:xfrm>
          <a:prstGeom prst="rect">
            <a:avLst/>
          </a:prstGeom>
        </p:spPr>
      </p:pic>
      <p:pic>
        <p:nvPicPr>
          <p:cNvPr id="8" name="Slika 7" descr="Slika na kojoj se prikazuje tekst, stol, stol za objedovanje&#10;&#10;Opis je automatski generiran">
            <a:extLst>
              <a:ext uri="{FF2B5EF4-FFF2-40B4-BE49-F238E27FC236}">
                <a16:creationId xmlns:a16="http://schemas.microsoft.com/office/drawing/2014/main" xmlns="" id="{3A631C25-D407-E83B-BB03-194682A07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889" y="241965"/>
            <a:ext cx="2918149" cy="5187820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6819154" y="5565458"/>
            <a:ext cx="389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Pripreme za povratak na nastavu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08693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4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2" b="28609"/>
          <a:stretch/>
        </p:blipFill>
        <p:spPr>
          <a:xfrm>
            <a:off x="796036" y="0"/>
            <a:ext cx="10445491" cy="4939685"/>
          </a:xfrm>
          <a:prstGeom prst="rect">
            <a:avLst/>
          </a:prstGeom>
        </p:spPr>
      </p:pic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59394" y="5055059"/>
            <a:ext cx="3653846" cy="433955"/>
          </a:xfrm>
        </p:spPr>
        <p:txBody>
          <a:bodyPr/>
          <a:lstStyle/>
          <a:p>
            <a:r>
              <a:rPr lang="hr-HR" dirty="0" smtClean="0"/>
              <a:t>Prezentaciju izradili učenici: </a:t>
            </a:r>
          </a:p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461604" y="5604388"/>
            <a:ext cx="1125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Antonio </a:t>
            </a:r>
            <a:r>
              <a:rPr lang="hr-HR" dirty="0" err="1"/>
              <a:t>Tešić</a:t>
            </a:r>
            <a:r>
              <a:rPr lang="hr-HR" dirty="0"/>
              <a:t>, 3. C, Ivano Radeljić, 3. C , Ante </a:t>
            </a:r>
            <a:r>
              <a:rPr lang="hr-HR" dirty="0" err="1"/>
              <a:t>Kekez</a:t>
            </a:r>
            <a:r>
              <a:rPr lang="hr-HR" dirty="0"/>
              <a:t> 3. C, Jakov Dragičević 3. A i Marin </a:t>
            </a:r>
            <a:r>
              <a:rPr lang="hr-HR" dirty="0" err="1"/>
              <a:t>Devalle</a:t>
            </a:r>
            <a:r>
              <a:rPr lang="hr-HR" dirty="0"/>
              <a:t> 3. 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5385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5940F547-7206-4401-94FB-F8421915D8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obično, nebo, na otvorenom, letenje&#10;&#10;Opis je automatski generiran">
            <a:extLst>
              <a:ext uri="{FF2B5EF4-FFF2-40B4-BE49-F238E27FC236}">
                <a16:creationId xmlns:a16="http://schemas.microsoft.com/office/drawing/2014/main" xmlns="" id="{DA653B6D-E68C-0401-0B48-BDC62633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2020" r="1" b="46340"/>
          <a:stretch/>
        </p:blipFill>
        <p:spPr>
          <a:xfrm>
            <a:off x="20" y="-8303"/>
            <a:ext cx="12191980" cy="685799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EC9D9A02-3C89-047F-CE94-C279AB4C57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xmlns="" id="{8FDFB81B-BB8D-4ABB-B85B-68A7E09B4EE5}"/>
              </a:ext>
            </a:extLst>
          </p:cNvPr>
          <p:cNvSpPr txBox="1"/>
          <p:nvPr/>
        </p:nvSpPr>
        <p:spPr>
          <a:xfrm>
            <a:off x="3926666" y="802189"/>
            <a:ext cx="403386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altLang="ko-KR" sz="4800" b="1" dirty="0">
                <a:solidFill>
                  <a:schemeClr val="accent1"/>
                </a:solidFill>
                <a:cs typeface="Arial" pitchFamily="34" charset="0"/>
              </a:rPr>
              <a:t>MOBILNOST</a:t>
            </a:r>
            <a:endParaRPr lang="en-US" altLang="ko-KR" sz="4800" b="1" dirty="0">
              <a:solidFill>
                <a:schemeClr val="accent1"/>
              </a:solidFill>
              <a:cs typeface="Arial" pitchFamily="34" charset="0"/>
            </a:endParaRPr>
          </a:p>
          <a:p>
            <a:pPr algn="ctr"/>
            <a:r>
              <a:rPr lang="hr-HR" altLang="ko-KR" sz="4800" b="1" dirty="0">
                <a:cs typeface="Arial" pitchFamily="34" charset="0"/>
              </a:rPr>
              <a:t>UČENIKA</a:t>
            </a:r>
            <a:endParaRPr lang="ko-KR" altLang="en-US" sz="4800" b="1" dirty="0">
              <a:cs typeface="Arial" pitchFamily="34" charset="0"/>
            </a:endParaRPr>
          </a:p>
        </p:txBody>
      </p:sp>
      <p:pic>
        <p:nvPicPr>
          <p:cNvPr id="9" name="Rezervirano mjesto slike 7">
            <a:extLst>
              <a:ext uri="{FF2B5EF4-FFF2-40B4-BE49-F238E27FC236}">
                <a16:creationId xmlns:a16="http://schemas.microsoft.com/office/drawing/2014/main" xmlns="" id="{9F41E744-D7AC-4246-BC01-9F86DD96C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r="14992"/>
          <a:stretch>
            <a:fillRect/>
          </a:stretch>
        </p:blipFill>
        <p:spPr>
          <a:xfrm>
            <a:off x="9571992" y="4098314"/>
            <a:ext cx="2620008" cy="2751373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</p:spPr>
      </p:pic>
      <p:sp>
        <p:nvSpPr>
          <p:cNvPr id="10" name="Google Shape;64;p14"/>
          <p:cNvSpPr txBox="1">
            <a:spLocks/>
          </p:cNvSpPr>
          <p:nvPr/>
        </p:nvSpPr>
        <p:spPr>
          <a:xfrm>
            <a:off x="778753" y="2711836"/>
            <a:ext cx="5091936" cy="325235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b="1" dirty="0" err="1" smtClean="0">
                <a:ea typeface="+mn-lt"/>
                <a:cs typeface="+mn-lt"/>
              </a:rPr>
              <a:t>stručna</a:t>
            </a:r>
            <a:r>
              <a:rPr lang="en-US" b="1" dirty="0" smtClean="0">
                <a:ea typeface="+mn-lt"/>
                <a:cs typeface="+mn-lt"/>
              </a:rPr>
              <a:t> </a:t>
            </a:r>
            <a:r>
              <a:rPr lang="en-US" b="1" dirty="0" err="1" smtClean="0">
                <a:ea typeface="+mn-lt"/>
                <a:cs typeface="+mn-lt"/>
              </a:rPr>
              <a:t>praksa</a:t>
            </a:r>
            <a:r>
              <a:rPr lang="en-US" b="1" dirty="0" smtClean="0">
                <a:ea typeface="+mn-lt"/>
                <a:cs typeface="+mn-lt"/>
              </a:rPr>
              <a:t> </a:t>
            </a:r>
            <a:r>
              <a:rPr lang="en-US" dirty="0" smtClean="0">
                <a:ea typeface="+mn-lt"/>
                <a:cs typeface="+mn-lt"/>
              </a:rPr>
              <a:t>u </a:t>
            </a:r>
            <a:r>
              <a:rPr lang="en-US" dirty="0" err="1" smtClean="0">
                <a:ea typeface="+mn-lt"/>
                <a:cs typeface="+mn-lt"/>
              </a:rPr>
              <a:t>Sevilli</a:t>
            </a:r>
            <a:r>
              <a:rPr lang="en-US" dirty="0" smtClean="0">
                <a:ea typeface="+mn-lt"/>
                <a:cs typeface="+mn-lt"/>
              </a:rPr>
              <a:t>, </a:t>
            </a:r>
            <a:r>
              <a:rPr lang="en-US" dirty="0" err="1" smtClean="0">
                <a:ea typeface="+mn-lt"/>
                <a:cs typeface="+mn-lt"/>
              </a:rPr>
              <a:t>Španjolskoj</a:t>
            </a:r>
            <a:r>
              <a:rPr lang="en-US" dirty="0" smtClean="0">
                <a:ea typeface="+mn-lt"/>
                <a:cs typeface="+mn-lt"/>
              </a:rPr>
              <a:t> u </a:t>
            </a:r>
            <a:r>
              <a:rPr lang="en-US" dirty="0" err="1" smtClean="0">
                <a:ea typeface="+mn-lt"/>
                <a:cs typeface="+mn-lt"/>
              </a:rPr>
              <a:t>tvrtci</a:t>
            </a:r>
            <a:r>
              <a:rPr lang="en-US" dirty="0" smtClean="0">
                <a:ea typeface="+mn-lt"/>
                <a:cs typeface="+mn-lt"/>
              </a:rPr>
              <a:t> </a:t>
            </a:r>
            <a:r>
              <a:rPr lang="en-US" b="1" dirty="0" err="1" smtClean="0">
                <a:ea typeface="+mn-lt"/>
                <a:cs typeface="+mn-lt"/>
              </a:rPr>
              <a:t>Aladino</a:t>
            </a:r>
            <a:r>
              <a:rPr lang="en-US" b="1" dirty="0" smtClean="0">
                <a:ea typeface="+mn-lt"/>
                <a:cs typeface="+mn-lt"/>
              </a:rPr>
              <a:t> 2.0 </a:t>
            </a:r>
            <a:r>
              <a:rPr lang="en-US" dirty="0" smtClean="0">
                <a:ea typeface="+mn-lt"/>
                <a:cs typeface="+mn-lt"/>
              </a:rPr>
              <a:t>u </a:t>
            </a:r>
            <a:r>
              <a:rPr lang="en-US" dirty="0" err="1" smtClean="0">
                <a:ea typeface="+mn-lt"/>
                <a:cs typeface="+mn-lt"/>
              </a:rPr>
              <a:t>trajanju</a:t>
            </a:r>
            <a:r>
              <a:rPr lang="en-US" dirty="0" smtClean="0">
                <a:ea typeface="+mn-lt"/>
                <a:cs typeface="+mn-lt"/>
              </a:rPr>
              <a:t> od </a:t>
            </a:r>
            <a:r>
              <a:rPr lang="en-US" b="1" dirty="0" smtClean="0">
                <a:ea typeface="+mn-lt"/>
                <a:cs typeface="+mn-lt"/>
              </a:rPr>
              <a:t>14 dana</a:t>
            </a:r>
          </a:p>
          <a:p>
            <a:endParaRPr lang="en-US" b="1" dirty="0" smtClean="0">
              <a:ea typeface="Arial Unicode MS"/>
              <a:cs typeface="+mn-lt"/>
            </a:endParaRPr>
          </a:p>
          <a:p>
            <a:pPr>
              <a:buFontTx/>
              <a:buChar char="-"/>
            </a:pPr>
            <a:r>
              <a:rPr lang="en-US" b="1" dirty="0" smtClean="0">
                <a:ea typeface="+mn-lt"/>
                <a:cs typeface="+mn-lt"/>
              </a:rPr>
              <a:t>20 </a:t>
            </a:r>
            <a:r>
              <a:rPr lang="en-US" b="1" dirty="0" err="1" smtClean="0">
                <a:ea typeface="+mn-lt"/>
                <a:cs typeface="+mn-lt"/>
              </a:rPr>
              <a:t>učenika</a:t>
            </a:r>
            <a:r>
              <a:rPr lang="en-US" b="1" dirty="0" smtClean="0">
                <a:ea typeface="+mn-lt"/>
                <a:cs typeface="+mn-lt"/>
              </a:rPr>
              <a:t> </a:t>
            </a:r>
            <a:r>
              <a:rPr lang="en-US" dirty="0" err="1" smtClean="0">
                <a:ea typeface="+mn-lt"/>
                <a:cs typeface="+mn-lt"/>
              </a:rPr>
              <a:t>trećih</a:t>
            </a:r>
            <a:r>
              <a:rPr lang="en-US" dirty="0" smtClean="0">
                <a:ea typeface="+mn-lt"/>
                <a:cs typeface="+mn-lt"/>
              </a:rPr>
              <a:t> </a:t>
            </a:r>
            <a:r>
              <a:rPr lang="en-US" dirty="0" err="1" smtClean="0">
                <a:ea typeface="+mn-lt"/>
                <a:cs typeface="+mn-lt"/>
              </a:rPr>
              <a:t>razrednih</a:t>
            </a:r>
            <a:r>
              <a:rPr lang="en-US" dirty="0" smtClean="0">
                <a:ea typeface="+mn-lt"/>
                <a:cs typeface="+mn-lt"/>
              </a:rPr>
              <a:t> </a:t>
            </a:r>
            <a:r>
              <a:rPr lang="en-US" dirty="0" err="1" smtClean="0">
                <a:ea typeface="+mn-lt"/>
                <a:cs typeface="+mn-lt"/>
              </a:rPr>
              <a:t>odjeljenja</a:t>
            </a:r>
            <a:r>
              <a:rPr lang="en-US" dirty="0" smtClean="0">
                <a:ea typeface="+mn-lt"/>
                <a:cs typeface="+mn-lt"/>
              </a:rPr>
              <a:t> </a:t>
            </a:r>
            <a:r>
              <a:rPr lang="en-US" dirty="0" err="1" smtClean="0">
                <a:ea typeface="+mn-lt"/>
                <a:cs typeface="+mn-lt"/>
              </a:rPr>
              <a:t>i</a:t>
            </a:r>
            <a:r>
              <a:rPr lang="en-US" dirty="0" smtClean="0">
                <a:ea typeface="+mn-lt"/>
                <a:cs typeface="+mn-lt"/>
              </a:rPr>
              <a:t> </a:t>
            </a:r>
            <a:r>
              <a:rPr lang="en-US" b="1" dirty="0" smtClean="0">
                <a:ea typeface="+mn-lt"/>
                <a:cs typeface="+mn-lt"/>
              </a:rPr>
              <a:t>2 </a:t>
            </a:r>
            <a:r>
              <a:rPr lang="en-US" b="1" dirty="0" err="1" smtClean="0">
                <a:ea typeface="+mn-lt"/>
                <a:cs typeface="+mn-lt"/>
              </a:rPr>
              <a:t>nastavnika</a:t>
            </a:r>
            <a:r>
              <a:rPr lang="en-US" b="1" dirty="0" smtClean="0">
                <a:ea typeface="+mn-lt"/>
                <a:cs typeface="+mn-lt"/>
              </a:rPr>
              <a:t> u </a:t>
            </a:r>
            <a:r>
              <a:rPr lang="en-US" b="1" dirty="0" err="1" smtClean="0">
                <a:ea typeface="+mn-lt"/>
                <a:cs typeface="+mn-lt"/>
              </a:rPr>
              <a:t>pratnji</a:t>
            </a:r>
            <a:r>
              <a:rPr lang="en-US" b="1" dirty="0" smtClean="0">
                <a:ea typeface="+mn-lt"/>
                <a:cs typeface="+mn-lt"/>
              </a:rPr>
              <a:t> </a:t>
            </a:r>
          </a:p>
          <a:p>
            <a:pPr marL="0" indent="0">
              <a:buFont typeface="Wingdings 2" charset="2"/>
              <a:buNone/>
            </a:pPr>
            <a:endParaRPr lang="en-US" b="1" dirty="0" smtClean="0">
              <a:ea typeface="+mn-lt"/>
              <a:cs typeface="+mn-lt"/>
            </a:endParaRPr>
          </a:p>
          <a:p>
            <a:pPr>
              <a:buFontTx/>
              <a:buChar char="-"/>
            </a:pPr>
            <a:r>
              <a:rPr lang="en-US" dirty="0" smtClean="0">
                <a:ea typeface="+mn-lt"/>
                <a:cs typeface="+mn-lt"/>
              </a:rPr>
              <a:t>od </a:t>
            </a:r>
            <a:r>
              <a:rPr lang="en-US" b="1" dirty="0" smtClean="0">
                <a:ea typeface="+mn-lt"/>
                <a:cs typeface="+mn-lt"/>
              </a:rPr>
              <a:t>21. 05. </a:t>
            </a:r>
            <a:r>
              <a:rPr lang="en-US" dirty="0" smtClean="0">
                <a:ea typeface="+mn-lt"/>
                <a:cs typeface="+mn-lt"/>
              </a:rPr>
              <a:t>do </a:t>
            </a:r>
            <a:r>
              <a:rPr lang="en-US" b="1" dirty="0" smtClean="0">
                <a:ea typeface="+mn-lt"/>
                <a:cs typeface="+mn-lt"/>
              </a:rPr>
              <a:t>04.06.</a:t>
            </a:r>
            <a:r>
              <a:rPr lang="en-US" dirty="0" smtClean="0">
                <a:ea typeface="+mn-lt"/>
                <a:cs typeface="+mn-lt"/>
              </a:rPr>
              <a:t>, 2022. </a:t>
            </a:r>
            <a:r>
              <a:rPr lang="en-US" dirty="0" err="1" smtClean="0">
                <a:ea typeface="+mn-lt"/>
                <a:cs typeface="+mn-lt"/>
              </a:rPr>
              <a:t>godine</a:t>
            </a:r>
            <a:endParaRPr lang="en-US" dirty="0" smtClean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400" dirty="0" smtClean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US" sz="1400" b="1" dirty="0" err="1" smtClean="0"/>
              <a:t>Pratitelji</a:t>
            </a:r>
            <a:r>
              <a:rPr lang="en-US" sz="1400" b="1" dirty="0" smtClean="0"/>
              <a:t>: </a:t>
            </a:r>
            <a:r>
              <a:rPr lang="en-US" sz="1400" dirty="0" err="1" smtClean="0"/>
              <a:t>Sanja</a:t>
            </a:r>
            <a:r>
              <a:rPr lang="en-US" sz="1400" dirty="0" smtClean="0"/>
              <a:t> </a:t>
            </a:r>
            <a:r>
              <a:rPr lang="en-US" sz="1400" dirty="0" err="1" smtClean="0"/>
              <a:t>Ogrebić</a:t>
            </a:r>
            <a:r>
              <a:rPr lang="en-US" sz="1400" dirty="0" smtClean="0"/>
              <a:t>, prof., </a:t>
            </a:r>
            <a:r>
              <a:rPr lang="en-US" sz="1400" dirty="0" err="1" smtClean="0"/>
              <a:t>i</a:t>
            </a:r>
            <a:r>
              <a:rPr lang="en-US" sz="1400" dirty="0" smtClean="0"/>
              <a:t> Mirjana </a:t>
            </a:r>
            <a:r>
              <a:rPr lang="en-US" sz="1400" dirty="0" err="1" smtClean="0"/>
              <a:t>Kamber</a:t>
            </a:r>
            <a:r>
              <a:rPr lang="en-US" sz="1400" dirty="0" smtClean="0"/>
              <a:t>, prof.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en-US" sz="1400" dirty="0"/>
          </a:p>
        </p:txBody>
      </p:sp>
      <p:sp>
        <p:nvSpPr>
          <p:cNvPr id="11" name="Google Shape;65;p14"/>
          <p:cNvSpPr txBox="1"/>
          <p:nvPr/>
        </p:nvSpPr>
        <p:spPr>
          <a:xfrm>
            <a:off x="6321311" y="3526365"/>
            <a:ext cx="2571142" cy="1623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b="1" dirty="0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Koordinatorica projekta: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" b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Nikolina </a:t>
            </a:r>
            <a:r>
              <a:rPr lang="hr-HR" dirty="0" err="1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Dolfić</a:t>
            </a:r>
            <a:r>
              <a:rPr lang="hr-HR" dirty="0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hr-HR" dirty="0" err="1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dipl.knjiž</a:t>
            </a:r>
            <a:r>
              <a:rPr lang="hr-HR" dirty="0" smtClean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, prof.</a:t>
            </a:r>
            <a:endParaRPr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346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72319FFA-0E4F-4E0B-BEBA-A9DD4B41A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AF084E1-053E-DEB3-6A58-3E9ED5EC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4930400" cy="1559412"/>
          </a:xfrm>
          <a:ln>
            <a:noFill/>
          </a:ln>
        </p:spPr>
        <p:txBody>
          <a:bodyPr>
            <a:normAutofit/>
          </a:bodyPr>
          <a:lstStyle/>
          <a:p>
            <a:r>
              <a:rPr lang="hr-HR" sz="48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Stručna praksa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BD2DD7F-062F-5C1F-179F-C9D04AF9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214" y="2033072"/>
            <a:ext cx="4568235" cy="363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Glavni razlog </a:t>
            </a:r>
            <a:r>
              <a:rPr lang="hr-HR" sz="2000" dirty="0" smtClean="0"/>
              <a:t>putovanja bilo je naše </a:t>
            </a:r>
            <a:r>
              <a:rPr lang="hr-HR" sz="2000" dirty="0"/>
              <a:t>praktično </a:t>
            </a:r>
            <a:r>
              <a:rPr lang="hr-HR" sz="2000" dirty="0" smtClean="0"/>
              <a:t>usavršavanje u </a:t>
            </a:r>
            <a:r>
              <a:rPr lang="hr-HR" sz="2000" dirty="0" err="1" smtClean="0"/>
              <a:t>tvrtci</a:t>
            </a:r>
            <a:r>
              <a:rPr lang="hr-HR" sz="2000" dirty="0" smtClean="0"/>
              <a:t> </a:t>
            </a:r>
            <a:r>
              <a:rPr lang="hr-HR" sz="2000" dirty="0" err="1" smtClean="0"/>
              <a:t>Aladino</a:t>
            </a:r>
            <a:r>
              <a:rPr lang="hr-HR" sz="2000" dirty="0" smtClean="0"/>
              <a:t> 2.0.</a:t>
            </a:r>
            <a:endParaRPr lang="hr-HR" sz="2000" dirty="0"/>
          </a:p>
          <a:p>
            <a:pPr marL="0" indent="0">
              <a:buNone/>
            </a:pPr>
            <a:r>
              <a:rPr lang="en-US" sz="2000" dirty="0" err="1"/>
              <a:t>Radne</a:t>
            </a:r>
            <a:r>
              <a:rPr lang="en-US" sz="2000" dirty="0"/>
              <a:t> </a:t>
            </a:r>
            <a:r>
              <a:rPr lang="en-US" sz="2000" dirty="0" err="1" smtClean="0"/>
              <a:t>dane</a:t>
            </a:r>
            <a:r>
              <a:rPr lang="hr-HR" sz="2000" dirty="0" smtClean="0"/>
              <a:t>, od 23.5. do 3.6.2022.,</a:t>
            </a:r>
            <a:r>
              <a:rPr lang="en-US" sz="2000" dirty="0" smtClean="0"/>
              <a:t> </a:t>
            </a:r>
            <a:r>
              <a:rPr lang="en-US" sz="2000" dirty="0" err="1" smtClean="0"/>
              <a:t>provodili</a:t>
            </a:r>
            <a:r>
              <a:rPr lang="hr-HR" sz="2000" dirty="0" smtClean="0"/>
              <a:t> smo</a:t>
            </a:r>
            <a:r>
              <a:rPr lang="en-US" sz="2000" dirty="0" smtClean="0"/>
              <a:t> </a:t>
            </a:r>
            <a:r>
              <a:rPr lang="en-US" sz="2000" dirty="0"/>
              <a:t>od 9 do </a:t>
            </a:r>
            <a:r>
              <a:rPr lang="en-US" sz="2000" dirty="0" smtClean="0"/>
              <a:t>14</a:t>
            </a:r>
            <a:r>
              <a:rPr lang="hr-HR" sz="2000" dirty="0" smtClean="0"/>
              <a:t> sati</a:t>
            </a:r>
            <a:r>
              <a:rPr lang="en-US" sz="2000" dirty="0" smtClean="0"/>
              <a:t> </a:t>
            </a:r>
            <a:r>
              <a:rPr lang="en-US" sz="2000" dirty="0" err="1"/>
              <a:t>unutar</a:t>
            </a:r>
            <a:r>
              <a:rPr lang="en-US" sz="2000" dirty="0"/>
              <a:t> </a:t>
            </a:r>
            <a:r>
              <a:rPr lang="en-US" sz="2000" dirty="0" err="1"/>
              <a:t>ureda</a:t>
            </a:r>
            <a:r>
              <a:rPr lang="en-US" sz="2000" dirty="0"/>
              <a:t> EUROMIND-a </a:t>
            </a:r>
            <a:r>
              <a:rPr lang="hr-HR" sz="2000" dirty="0" err="1"/>
              <a:t>gdj</a:t>
            </a:r>
            <a:r>
              <a:rPr lang="en-US" sz="2000" dirty="0"/>
              <a:t>e </a:t>
            </a:r>
            <a:r>
              <a:rPr lang="en-US" sz="2000" dirty="0" err="1"/>
              <a:t>smo</a:t>
            </a:r>
            <a:r>
              <a:rPr lang="en-US" sz="2000" dirty="0"/>
              <a:t> </a:t>
            </a:r>
            <a:r>
              <a:rPr lang="en-US" sz="2000" dirty="0" err="1"/>
              <a:t>izvršavali</a:t>
            </a:r>
            <a:r>
              <a:rPr lang="en-US" sz="2000" dirty="0"/>
              <a:t> </a:t>
            </a:r>
            <a:r>
              <a:rPr lang="en-US" sz="2000" dirty="0" err="1"/>
              <a:t>vježbe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zadatke</a:t>
            </a:r>
            <a:r>
              <a:rPr lang="en-US" sz="2000" dirty="0"/>
              <a:t> </a:t>
            </a:r>
            <a:r>
              <a:rPr lang="en-US" sz="2000" dirty="0" err="1"/>
              <a:t>zadane</a:t>
            </a:r>
            <a:r>
              <a:rPr lang="en-US" sz="2000" dirty="0"/>
              <a:t> od </a:t>
            </a:r>
            <a:r>
              <a:rPr lang="en-US" sz="2000" dirty="0" err="1"/>
              <a:t>strane</a:t>
            </a:r>
            <a:r>
              <a:rPr lang="en-US" sz="2000" dirty="0"/>
              <a:t> </a:t>
            </a:r>
            <a:r>
              <a:rPr lang="en-US" sz="2000" dirty="0" err="1"/>
              <a:t>naše</a:t>
            </a:r>
            <a:r>
              <a:rPr lang="en-US" sz="2000" dirty="0"/>
              <a:t> </a:t>
            </a:r>
            <a:r>
              <a:rPr lang="en-US" sz="2000" dirty="0" err="1"/>
              <a:t>mentorice</a:t>
            </a:r>
            <a:r>
              <a:rPr lang="hr-HR" sz="2000" dirty="0"/>
              <a:t> </a:t>
            </a:r>
            <a:r>
              <a:rPr lang="en-US" sz="2000" dirty="0" err="1"/>
              <a:t>Ane</a:t>
            </a:r>
            <a:r>
              <a:rPr lang="hr-HR" sz="2000" dirty="0"/>
              <a:t> </a:t>
            </a:r>
            <a:r>
              <a:rPr lang="hr-HR" sz="2000" dirty="0" err="1" smtClean="0"/>
              <a:t>Ruede</a:t>
            </a:r>
            <a:r>
              <a:rPr lang="hr-HR" sz="2000" dirty="0" smtClean="0"/>
              <a:t> </a:t>
            </a:r>
            <a:r>
              <a:rPr lang="hr-HR" sz="2000" dirty="0" err="1" smtClean="0"/>
              <a:t>Iñiguez</a:t>
            </a:r>
            <a:r>
              <a:rPr lang="hr-HR" sz="2000" dirty="0" smtClean="0"/>
              <a:t> (direktorica </a:t>
            </a:r>
            <a:r>
              <a:rPr lang="hr-HR" sz="2000" dirty="0" err="1" smtClean="0"/>
              <a:t>Aladino</a:t>
            </a:r>
            <a:r>
              <a:rPr lang="hr-HR" sz="2000" dirty="0" smtClean="0"/>
              <a:t> 2.0) </a:t>
            </a:r>
            <a:r>
              <a:rPr lang="hr-HR" sz="2000" dirty="0"/>
              <a:t>u području </a:t>
            </a:r>
            <a:r>
              <a:rPr lang="hr-HR" sz="2000" dirty="0" smtClean="0"/>
              <a:t>robotike </a:t>
            </a:r>
            <a:r>
              <a:rPr lang="hr-HR" sz="2000" dirty="0"/>
              <a:t>i </a:t>
            </a:r>
            <a:r>
              <a:rPr lang="hr-HR" sz="2000" dirty="0" smtClean="0"/>
              <a:t>programiranja</a:t>
            </a:r>
            <a:r>
              <a:rPr lang="hr-HR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766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72319FFA-0E4F-4E0B-BEBA-A9DD4B41A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AF084E1-053E-DEB3-6A58-3E9ED5EC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07" y="60638"/>
            <a:ext cx="4930400" cy="1559412"/>
          </a:xfrm>
          <a:ln>
            <a:noFill/>
          </a:ln>
        </p:spPr>
        <p:txBody>
          <a:bodyPr>
            <a:normAutofit/>
          </a:bodyPr>
          <a:lstStyle/>
          <a:p>
            <a:r>
              <a:rPr lang="hr-HR" sz="48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Stručna praksa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BD2DD7F-062F-5C1F-179F-C9D04AF9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707" y="1818408"/>
            <a:ext cx="4921687" cy="363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000" dirty="0" smtClean="0"/>
              <a:t>Mentorica nam je pokazala softvere </a:t>
            </a:r>
            <a:r>
              <a:rPr lang="en-US" sz="2000" dirty="0" err="1" smtClean="0"/>
              <a:t>MBlock</a:t>
            </a:r>
            <a:r>
              <a:rPr lang="en-US" sz="2000" dirty="0" smtClean="0"/>
              <a:t> </a:t>
            </a:r>
            <a:r>
              <a:rPr lang="hr-HR" sz="2000" dirty="0" smtClean="0"/>
              <a:t>i </a:t>
            </a:r>
            <a:r>
              <a:rPr lang="en-US" sz="2000" dirty="0" err="1" smtClean="0"/>
              <a:t>CoppeliaSim</a:t>
            </a:r>
            <a:r>
              <a:rPr lang="en-US" sz="2000" dirty="0" smtClean="0"/>
              <a:t> </a:t>
            </a:r>
            <a:r>
              <a:rPr lang="hr-HR" sz="2000" dirty="0" smtClean="0"/>
              <a:t>koje smo koristili za programiranje različitih robota, između ostalih programirali smo i rad robotske ruke. Također smo radili u programu </a:t>
            </a:r>
            <a:r>
              <a:rPr lang="hr-HR" sz="2000" dirty="0" err="1" smtClean="0"/>
              <a:t>Python</a:t>
            </a:r>
            <a:r>
              <a:rPr lang="hr-HR" sz="2000" dirty="0" smtClean="0"/>
              <a:t> u kojem smo izradili </a:t>
            </a:r>
            <a:r>
              <a:rPr lang="hr-HR" sz="2000" dirty="0" err="1" smtClean="0"/>
              <a:t>videoigricu</a:t>
            </a:r>
            <a:r>
              <a:rPr lang="hr-HR" sz="2000" dirty="0" smtClean="0"/>
              <a:t>.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 smtClean="0"/>
              <a:t>S mentoricom smo posjetili i tvrtku </a:t>
            </a:r>
            <a:r>
              <a:rPr lang="hr-HR" sz="2000" dirty="0" err="1" smtClean="0"/>
              <a:t>Dronetools</a:t>
            </a:r>
            <a:r>
              <a:rPr lang="hr-HR" sz="2000" dirty="0" smtClean="0"/>
              <a:t> koja se bavi proizvodnjom bespilotnih letjelica.</a:t>
            </a:r>
            <a:endParaRPr lang="en-US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22" y="0"/>
            <a:ext cx="4959178" cy="6858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69" y="5648966"/>
            <a:ext cx="2768277" cy="12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73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13448" r="884" b="12437"/>
          <a:stretch/>
        </p:blipFill>
        <p:spPr>
          <a:xfrm>
            <a:off x="0" y="0"/>
            <a:ext cx="3831750" cy="508274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50" y="-1"/>
            <a:ext cx="3158474" cy="447314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t="3314" r="158" b="2541"/>
          <a:stretch/>
        </p:blipFill>
        <p:spPr>
          <a:xfrm>
            <a:off x="6990224" y="1"/>
            <a:ext cx="5201774" cy="371590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74" y="2910555"/>
            <a:ext cx="2960583" cy="394744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61" y="3394816"/>
            <a:ext cx="2590461" cy="3463184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00" y="4473146"/>
            <a:ext cx="3831750" cy="2437401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57" y="3715908"/>
            <a:ext cx="2897143" cy="31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pod, osoba, na zatvorenom, poziranje&#10;&#10;Opis je automatski generiran">
            <a:extLst>
              <a:ext uri="{FF2B5EF4-FFF2-40B4-BE49-F238E27FC236}">
                <a16:creationId xmlns:a16="http://schemas.microsoft.com/office/drawing/2014/main" xmlns="" id="{2443FC1D-841D-DB42-A79E-F721073CE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8" r="9091" b="3547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2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2BDEF1B6-CABC-4FE5-BBB0-98BACFAB07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ebo, na otvorenom, zgrada, grad&#10;&#10;Opis je automatski generiran">
            <a:extLst>
              <a:ext uri="{FF2B5EF4-FFF2-40B4-BE49-F238E27FC236}">
                <a16:creationId xmlns:a16="http://schemas.microsoft.com/office/drawing/2014/main" xmlns="" id="{1BB91B49-27F9-AF89-36DD-0C8812CD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68" r="-2" b="10654"/>
          <a:stretch/>
        </p:blipFill>
        <p:spPr>
          <a:xfrm>
            <a:off x="5985393" y="-1"/>
            <a:ext cx="3312481" cy="3383279"/>
          </a:xfrm>
          <a:prstGeom prst="rect">
            <a:avLst/>
          </a:prstGeom>
        </p:spPr>
      </p:pic>
      <p:sp useBgFill="1">
        <p:nvSpPr>
          <p:cNvPr id="18" name="Freeform 9">
            <a:extLst>
              <a:ext uri="{FF2B5EF4-FFF2-40B4-BE49-F238E27FC236}">
                <a16:creationId xmlns:a16="http://schemas.microsoft.com/office/drawing/2014/main" xmlns="" id="{B48BE8E5-C0F4-4C06-9B14-3DD8C03838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47EEC27-AD0B-DC1C-D42C-AF321A0A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4930400" cy="1559412"/>
          </a:xfrm>
          <a:effectLst/>
        </p:spPr>
        <p:txBody>
          <a:bodyPr>
            <a:normAutofit fontScale="90000"/>
          </a:bodyPr>
          <a:lstStyle/>
          <a:p>
            <a:r>
              <a:rPr lang="hr-HR" sz="48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Kulturne </a:t>
            </a:r>
            <a:r>
              <a:rPr lang="hr-HR" sz="48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rPr>
              <a:t>aktivnosti i slobodno vrijeme</a:t>
            </a:r>
            <a:endParaRPr lang="en-US" sz="4800" dirty="0">
              <a:solidFill>
                <a:schemeClr val="accen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EFDB143-6635-0876-AB3D-05552608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680" y="681135"/>
            <a:ext cx="4921687" cy="6288151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Sevilla je </a:t>
            </a:r>
            <a:r>
              <a:rPr lang="en-US" sz="2000" dirty="0" err="1"/>
              <a:t>veliki</a:t>
            </a:r>
            <a:r>
              <a:rPr lang="en-US" sz="2000" dirty="0"/>
              <a:t> </a:t>
            </a:r>
            <a:r>
              <a:rPr lang="hr-HR" sz="2000" dirty="0"/>
              <a:t>e</a:t>
            </a:r>
            <a:r>
              <a:rPr lang="en-US" sz="2000" dirty="0" err="1" smtClean="0"/>
              <a:t>uropski</a:t>
            </a:r>
            <a:r>
              <a:rPr lang="hr-HR" sz="2000" dirty="0" smtClean="0"/>
              <a:t>, </a:t>
            </a:r>
            <a:r>
              <a:rPr lang="hr-HR" sz="2000" dirty="0" err="1" smtClean="0"/>
              <a:t>multikulturalni</a:t>
            </a:r>
            <a:r>
              <a:rPr lang="hr-HR" sz="2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/>
              <a:t>grad </a:t>
            </a:r>
            <a:r>
              <a:rPr lang="hr-HR" sz="2000" dirty="0" smtClean="0"/>
              <a:t>prepun </a:t>
            </a:r>
            <a:r>
              <a:rPr lang="en-US" sz="2000" dirty="0" err="1" smtClean="0"/>
              <a:t>predivni</a:t>
            </a:r>
            <a:r>
              <a:rPr lang="hr-HR" sz="2000" dirty="0" smtClean="0"/>
              <a:t>h povijesnih</a:t>
            </a:r>
            <a:r>
              <a:rPr lang="en-US" sz="2000" dirty="0" smtClean="0"/>
              <a:t> </a:t>
            </a:r>
            <a:r>
              <a:rPr lang="en-US" sz="2000" dirty="0" err="1" smtClean="0"/>
              <a:t>znamenitosti</a:t>
            </a:r>
            <a:r>
              <a:rPr lang="en-US" sz="2000" dirty="0" smtClean="0"/>
              <a:t>.</a:t>
            </a:r>
            <a:r>
              <a:rPr lang="hr-HR" sz="2000" dirty="0" smtClean="0"/>
              <a:t> </a:t>
            </a:r>
            <a:r>
              <a:rPr lang="en-US" sz="2000" dirty="0" err="1" smtClean="0"/>
              <a:t>Jedna</a:t>
            </a:r>
            <a:r>
              <a:rPr lang="en-US" sz="2000" dirty="0" smtClean="0"/>
              <a:t> </a:t>
            </a:r>
            <a:r>
              <a:rPr lang="en-US" sz="2000" dirty="0"/>
              <a:t>od </a:t>
            </a:r>
            <a:r>
              <a:rPr lang="en-US" sz="2000" dirty="0" err="1" smtClean="0"/>
              <a:t>znamenitosti</a:t>
            </a:r>
            <a:r>
              <a:rPr lang="en-US" sz="2000" dirty="0" smtClean="0"/>
              <a:t> </a:t>
            </a:r>
            <a:r>
              <a:rPr lang="en-US" sz="2000" dirty="0"/>
              <a:t>je "Plaza de </a:t>
            </a:r>
            <a:r>
              <a:rPr lang="en-US" sz="2000" dirty="0" err="1"/>
              <a:t>España</a:t>
            </a:r>
            <a:r>
              <a:rPr lang="en-US" sz="2000" dirty="0"/>
              <a:t>" </a:t>
            </a:r>
            <a:r>
              <a:rPr lang="en-US" sz="2000" dirty="0" err="1"/>
              <a:t>koja</a:t>
            </a:r>
            <a:r>
              <a:rPr lang="en-US" sz="2000" dirty="0"/>
              <a:t> </a:t>
            </a:r>
            <a:r>
              <a:rPr lang="en-US" sz="2000" dirty="0" err="1"/>
              <a:t>prikazuje</a:t>
            </a:r>
            <a:r>
              <a:rPr lang="en-US" sz="2000" dirty="0"/>
              <a:t> </a:t>
            </a:r>
            <a:r>
              <a:rPr lang="en-US" sz="2000" dirty="0" err="1"/>
              <a:t>sve</a:t>
            </a:r>
            <a:r>
              <a:rPr lang="en-US" sz="2000" dirty="0"/>
              <a:t> </a:t>
            </a:r>
            <a:r>
              <a:rPr lang="hr-HR" sz="2000" dirty="0" err="1"/>
              <a:t>š</a:t>
            </a:r>
            <a:r>
              <a:rPr lang="en-US" sz="2000" dirty="0" err="1" smtClean="0"/>
              <a:t>panjolske</a:t>
            </a:r>
            <a:r>
              <a:rPr lang="hr-HR" sz="2000" dirty="0" smtClean="0"/>
              <a:t> </a:t>
            </a:r>
            <a:r>
              <a:rPr lang="en-US" sz="2000" dirty="0" err="1" smtClean="0"/>
              <a:t>kolonije</a:t>
            </a:r>
            <a:r>
              <a:rPr lang="hr-HR" sz="2000" dirty="0" smtClean="0"/>
              <a:t>.</a:t>
            </a:r>
            <a:r>
              <a:rPr lang="en-US" sz="2000" dirty="0" smtClean="0"/>
              <a:t> </a:t>
            </a:r>
            <a:r>
              <a:rPr lang="hr-HR" sz="2000" dirty="0" err="1"/>
              <a:t>I</a:t>
            </a:r>
            <a:r>
              <a:rPr lang="en-US" sz="2000" dirty="0" err="1" smtClean="0"/>
              <a:t>zgrađena</a:t>
            </a:r>
            <a:r>
              <a:rPr lang="en-US" sz="2000" dirty="0" smtClean="0"/>
              <a:t> </a:t>
            </a:r>
            <a:r>
              <a:rPr lang="hr-HR" sz="2000" dirty="0"/>
              <a:t>je</a:t>
            </a:r>
            <a:r>
              <a:rPr lang="en-US" sz="2000" dirty="0" smtClean="0"/>
              <a:t>1928</a:t>
            </a:r>
            <a:r>
              <a:rPr lang="hr-H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/>
              <a:t>godine</a:t>
            </a:r>
            <a:r>
              <a:rPr lang="en-US" sz="2000" dirty="0" smtClean="0"/>
              <a:t>,</a:t>
            </a:r>
            <a:r>
              <a:rPr lang="hr-HR" sz="2000" dirty="0" smtClean="0"/>
              <a:t> a</a:t>
            </a:r>
            <a:r>
              <a:rPr lang="en-US" sz="2000" dirty="0" smtClean="0"/>
              <a:t> </a:t>
            </a:r>
            <a:r>
              <a:rPr lang="en-US" sz="2000" dirty="0" err="1"/>
              <a:t>nalazi</a:t>
            </a:r>
            <a:r>
              <a:rPr lang="en-US" sz="2000" dirty="0"/>
              <a:t> se u "Parque de </a:t>
            </a:r>
            <a:r>
              <a:rPr lang="en-US" sz="2000" dirty="0" err="1"/>
              <a:t>María</a:t>
            </a:r>
            <a:r>
              <a:rPr lang="en-US" sz="2000" dirty="0"/>
              <a:t> </a:t>
            </a:r>
            <a:r>
              <a:rPr lang="en-US" sz="2000" dirty="0" smtClean="0"/>
              <a:t>Luisa</a:t>
            </a:r>
            <a:r>
              <a:rPr lang="hr-HR" sz="2000" dirty="0" smtClean="0"/>
              <a:t> </a:t>
            </a:r>
            <a:r>
              <a:rPr lang="hr-HR" sz="2000" dirty="0"/>
              <a:t>koji se proteže </a:t>
            </a:r>
            <a:r>
              <a:rPr lang="hr-HR" sz="2000" dirty="0" smtClean="0"/>
              <a:t>na punih </a:t>
            </a:r>
            <a:r>
              <a:rPr lang="hr-HR" sz="2000" dirty="0"/>
              <a:t>40 </a:t>
            </a:r>
            <a:r>
              <a:rPr lang="hr-HR" sz="2000" dirty="0" smtClean="0"/>
              <a:t>hektara. Valja spomenuti i Gospinu katedralu u Sevilli, najveću gotičku katedralu u kojoj se nalazi grob Kristofora Kolumba.</a:t>
            </a:r>
          </a:p>
        </p:txBody>
      </p:sp>
      <p:pic>
        <p:nvPicPr>
          <p:cNvPr id="11" name="Slika 10" descr="Slika na kojoj se prikazuje stablo, na otvorenom, toranj, zgrada&#10;&#10;Opis je automatski generiran">
            <a:extLst>
              <a:ext uri="{FF2B5EF4-FFF2-40B4-BE49-F238E27FC236}">
                <a16:creationId xmlns:a16="http://schemas.microsoft.com/office/drawing/2014/main" xmlns="" id="{A9FDC143-3CA9-F4DC-6505-F337BFF46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3" r="-1" b="10304"/>
          <a:stretch/>
        </p:blipFill>
        <p:spPr>
          <a:xfrm>
            <a:off x="9389808" y="-4"/>
            <a:ext cx="2802193" cy="3383283"/>
          </a:xfrm>
          <a:prstGeom prst="rect">
            <a:avLst/>
          </a:prstGeom>
        </p:spPr>
      </p:pic>
      <p:pic>
        <p:nvPicPr>
          <p:cNvPr id="9" name="Slika 8" descr="Slika na kojoj se prikazuje na otvorenom, voda, nebo, čamac&#10;&#10;Opis je automatski generiran">
            <a:extLst>
              <a:ext uri="{FF2B5EF4-FFF2-40B4-BE49-F238E27FC236}">
                <a16:creationId xmlns:a16="http://schemas.microsoft.com/office/drawing/2014/main" xmlns="" id="{5DBDDFBC-51C4-37C9-D9F6-52F0D3637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05" r="3" b="6693"/>
          <a:stretch/>
        </p:blipFill>
        <p:spPr>
          <a:xfrm>
            <a:off x="6485641" y="3474721"/>
            <a:ext cx="2812232" cy="3383282"/>
          </a:xfrm>
          <a:prstGeom prst="rect">
            <a:avLst/>
          </a:prstGeom>
        </p:spPr>
      </p:pic>
      <p:pic>
        <p:nvPicPr>
          <p:cNvPr id="7" name="Slika 6" descr="Slika na kojoj se prikazuje nebo, na otvorenom, dan, udaljenost&#10;&#10;Opis je automatski generiran">
            <a:extLst>
              <a:ext uri="{FF2B5EF4-FFF2-40B4-BE49-F238E27FC236}">
                <a16:creationId xmlns:a16="http://schemas.microsoft.com/office/drawing/2014/main" xmlns="" id="{EEC1165C-79B1-132A-4B6A-25F2C48A2A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20" r="-1" b="-1"/>
          <a:stretch/>
        </p:blipFill>
        <p:spPr>
          <a:xfrm>
            <a:off x="9389807" y="3474717"/>
            <a:ext cx="2802192" cy="337857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230659" y="6236044"/>
            <a:ext cx="3995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Fotografije: Marin </a:t>
            </a:r>
            <a:r>
              <a:rPr lang="hr-HR" sz="1400" dirty="0" err="1" smtClean="0"/>
              <a:t>Guić</a:t>
            </a:r>
            <a:r>
              <a:rPr lang="hr-HR" sz="1400" dirty="0" smtClean="0"/>
              <a:t>, 3. D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351912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16E3E5-5186-46A4-AFBD-337387D316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xmlns="" id="{7B8FAACC-353E-4F84-BA62-A5514185D9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 descr="Slika na kojoj se prikazuje voda, na otvorenom, nebo, dan&#10;&#10;Opis je automatski generiran">
            <a:extLst>
              <a:ext uri="{FF2B5EF4-FFF2-40B4-BE49-F238E27FC236}">
                <a16:creationId xmlns:a16="http://schemas.microsoft.com/office/drawing/2014/main" xmlns="" id="{5EBE5323-3236-E02F-2F23-93368ED3A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75" y="457201"/>
            <a:ext cx="3727427" cy="558416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D31AC88-E340-855E-CCF8-5E3CD0C7B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5628" y="1240971"/>
            <a:ext cx="3575737" cy="40166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FFFFFF"/>
                </a:solidFill>
              </a:rPr>
              <a:t>Također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smo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posjetili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hr-HR" sz="2400" dirty="0" smtClean="0">
                <a:solidFill>
                  <a:srgbClr val="FFFFFF"/>
                </a:solidFill>
              </a:rPr>
              <a:t>Zlatni toranj</a:t>
            </a:r>
            <a:r>
              <a:rPr lang="en-US" sz="2400" dirty="0">
                <a:solidFill>
                  <a:srgbClr val="FFFFFF"/>
                </a:solidFill>
              </a:rPr>
              <a:t>(Toro </a:t>
            </a:r>
            <a:r>
              <a:rPr lang="en-US" sz="2400" dirty="0" err="1">
                <a:solidFill>
                  <a:srgbClr val="FFFFFF"/>
                </a:solidFill>
              </a:rPr>
              <a:t>Del'oro</a:t>
            </a:r>
            <a:r>
              <a:rPr lang="en-US" sz="2400" dirty="0">
                <a:solidFill>
                  <a:srgbClr val="FFFFFF"/>
                </a:solidFill>
              </a:rPr>
              <a:t>) </a:t>
            </a:r>
            <a:r>
              <a:rPr lang="hr-HR" sz="2400" dirty="0" smtClean="0">
                <a:solidFill>
                  <a:srgbClr val="FFFFFF"/>
                </a:solidFill>
              </a:rPr>
              <a:t>koji se nalazi na rijeci </a:t>
            </a:r>
            <a:r>
              <a:rPr lang="hr-HR" sz="2400" dirty="0" err="1" smtClean="0">
                <a:solidFill>
                  <a:srgbClr val="FFFFFF"/>
                </a:solidFill>
              </a:rPr>
              <a:t>Guadalquivir</a:t>
            </a:r>
            <a:r>
              <a:rPr lang="hr-HR" sz="2400" dirty="0" smtClean="0">
                <a:solidFill>
                  <a:srgbClr val="FFFFFF"/>
                </a:solidFill>
              </a:rPr>
              <a:t>, a ime je dobio jer je jedan dio tornja nekoć bio prekriven zlatnim pločicama. Pretpostavlja se i da se u njemu skladištilo blago iz Novoga svijeta pa neki smatraju da je to razlog zašto nosi to ime. </a:t>
            </a:r>
          </a:p>
          <a:p>
            <a:pPr marL="0" indent="0">
              <a:buNone/>
            </a:pPr>
            <a:endParaRPr lang="hr-HR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hr-HR" sz="2400" dirty="0" smtClean="0">
                <a:solidFill>
                  <a:srgbClr val="FFFFFF"/>
                </a:solidFill>
              </a:rPr>
              <a:t>Danas je u njemu smješten Pomorski muzej.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53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11" y="1239837"/>
            <a:ext cx="4849284" cy="36369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8" y="1239837"/>
            <a:ext cx="4878097" cy="365857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1838633" y="503411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Izlet u Malagu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7182464" y="5034117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Posjet Royal </a:t>
            </a:r>
            <a:r>
              <a:rPr lang="hr-HR" dirty="0" err="1" smtClean="0"/>
              <a:t>Bullringu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1527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a citiranj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TM03457503[[fn=Za citiranje]]</Template>
  <TotalTime>525</TotalTime>
  <Words>339</Words>
  <Application>Microsoft Office PowerPoint</Application>
  <PresentationFormat>Široki zaslon</PresentationFormat>
  <Paragraphs>34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9" baseType="lpstr">
      <vt:lpstr>Arial Unicode MS</vt:lpstr>
      <vt:lpstr>맑은 고딕</vt:lpstr>
      <vt:lpstr>Arial</vt:lpstr>
      <vt:lpstr>Century Gothic</vt:lpstr>
      <vt:lpstr>Times New Roman</vt:lpstr>
      <vt:lpstr>Wingdings 2</vt:lpstr>
      <vt:lpstr>Za citiranje</vt:lpstr>
      <vt:lpstr>ERASMUS+ Sevilla</vt:lpstr>
      <vt:lpstr>PowerPointova prezentacija</vt:lpstr>
      <vt:lpstr>Stručna praksa</vt:lpstr>
      <vt:lpstr>Stručna praksa</vt:lpstr>
      <vt:lpstr>PowerPointova prezentacija</vt:lpstr>
      <vt:lpstr>PowerPointova prezentacija</vt:lpstr>
      <vt:lpstr>Kulturne aktivnosti i slobodno vrijeme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Sevilla</dc:title>
  <dc:creator>Antonio Tešić</dc:creator>
  <cp:lastModifiedBy>Korisnik</cp:lastModifiedBy>
  <cp:revision>14</cp:revision>
  <dcterms:created xsi:type="dcterms:W3CDTF">2022-06-21T16:43:36Z</dcterms:created>
  <dcterms:modified xsi:type="dcterms:W3CDTF">2022-07-01T08:51:16Z</dcterms:modified>
</cp:coreProperties>
</file>