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76a1d81aa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76a1d81aa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76a1d81a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76a1d81a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76a1d81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76a1d81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76a1d81a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76a1d81a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76a1d81a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76a1d81a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76a1d81aa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76a1d81aa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76a1d81a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76a1d81a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76a1d81a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76a1d81a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76a1d81a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76a1d81a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76a1d81aa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76a1d81a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zo.gov.hr/istaknute-teme/medjunarodna-suradnja-i-eu/multilateralna-suradnja/medjunarodni-savez-za-sjecanje-na-holokaust-ihra-international-holocaust-remembrance-alliance/1986" TargetMode="External"/><Relationship Id="rId4" Type="http://schemas.openxmlformats.org/officeDocument/2006/relationships/hyperlink" Target="https://www.osce.org/hr/odihr/29891" TargetMode="External"/><Relationship Id="rId5" Type="http://schemas.openxmlformats.org/officeDocument/2006/relationships/hyperlink" Target="https://mzo.gov.hr/UserDocsImages/dokumenti/Medunarodna/Holokaust/Preporuke%20za%20poducavanje%20i%20ucenje%20o%20holokaustu%20-%20IHRA%202019.%20-%2022.%201.%202020..pdf" TargetMode="External"/><Relationship Id="rId6" Type="http://schemas.openxmlformats.org/officeDocument/2006/relationships/hyperlink" Target="https://mzo.gov.hr/UserDocsImages/dokumenti/Medunarodna/Holokaust/Azuriranje-IHRA/Radna%20definicija%20antisemitizma.pdf" TargetMode="External"/><Relationship Id="rId7" Type="http://schemas.openxmlformats.org/officeDocument/2006/relationships/hyperlink" Target="https://www.yadvashem.org/education/educational-materials/ceremonies/diary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nikolina.dolfic@skole.hr" TargetMode="External"/><Relationship Id="rId4" Type="http://schemas.openxmlformats.org/officeDocument/2006/relationships/hyperlink" Target="mailto:mirjana.kamber@skole.hr" TargetMode="External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zo.gov.hr/istaknute-teme/medjunarodna-suradnja-i-eu/multilateralna-suradnja/medjunarodni-savez-za-sjecanje-na-holokaust-ihra-international-holocaust-remembrance-alliance/1986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zo.gov.hr/UserDocsImages//dokumenti/Medunarodna/Holokaust//Preporuke%20za%20poducavanje%20i%20ucenje%20o%20holokaustu%20-%20IHRA%202019.%20-%2022.%201.%202020..pdf" TargetMode="External"/><Relationship Id="rId4" Type="http://schemas.openxmlformats.org/officeDocument/2006/relationships/hyperlink" Target="https://mzo.gov.hr/istaknute-teme/medjunarodna-suradnja-i-eu/multilateralna-suradnja/medjunarodni-savez-za-sjecanje-na-holokaust-ihra-international-holocaust-remembrance-alliance/1986" TargetMode="External"/><Relationship Id="rId5" Type="http://schemas.openxmlformats.org/officeDocument/2006/relationships/hyperlink" Target="https://mzo.gov.hr/UserDocsImages/dokumenti/Medunarodna/Holokaust/Azuriranje-IHRA/Radna%20definicija%20antisemitizma.pdf" TargetMode="External"/><Relationship Id="rId6" Type="http://schemas.openxmlformats.org/officeDocument/2006/relationships/hyperlink" Target="https://www.osce.org/hr/odihr/2989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advashem.org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J7WLk-KVYM4" TargetMode="External"/><Relationship Id="rId4" Type="http://schemas.openxmlformats.org/officeDocument/2006/relationships/image" Target="../media/image7.jpg"/><Relationship Id="rId5" Type="http://schemas.openxmlformats.org/officeDocument/2006/relationships/hyperlink" Target="https://encyclopedia.ushmm.org/" TargetMode="External"/><Relationship Id="rId6" Type="http://schemas.openxmlformats.org/officeDocument/2006/relationships/image" Target="../media/image8.jpg"/><Relationship Id="rId7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s://www.h-alter.org/vijesti/grafiti-ljubavi" TargetMode="External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adlet.com/tssm_knjiznica/mu6m78ffzwv1xwi5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Holokaust projekt 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2039950"/>
            <a:ext cx="5067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Tehnička škola za strojarstvo i mehatroniku, Split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11700" y="2496525"/>
            <a:ext cx="585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Nikolina Dolfić, stručna suradnica - knjižničarka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Mirjana Kamber, nastavnica povijesti i etike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91600" y="4460400"/>
            <a:ext cx="58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-1000423">
            <a:off x="474459" y="3292431"/>
            <a:ext cx="8318665" cy="8311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 stručni skup Županijskog stručnog vijeća knjižničara Splitsko-dalmatinske županije - 16. ožujka 2021.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 stručni skup Županijskog stručnog vijeća knjižničara Zadarske županije - 17. ožujka 2021.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Literatura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Međunarodni savez za sjećanje na holokaust - IHRA </a:t>
            </a:r>
            <a:r>
              <a:rPr lang="hr" u="sng">
                <a:solidFill>
                  <a:schemeClr val="hlink"/>
                </a:solidFill>
                <a:hlinkClick r:id="rId3"/>
              </a:rPr>
              <a:t>https://mzo.gov.hr/istaknute-teme/medjunarodna-suradnja-i-eu/multilateralna-suradnja/medjunarodni-savez-za-sjecanje-na-holokaust-ihra-international-holocaust-remembrance-alliance/1986</a:t>
            </a:r>
            <a:r>
              <a:rPr lang="hr"/>
              <a:t> </a:t>
            </a:r>
            <a:r>
              <a:rPr lang="hr">
                <a:solidFill>
                  <a:srgbClr val="000000"/>
                </a:solidFill>
              </a:rPr>
              <a:t>(pristupljeno 14.3.2021.)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Poučavanje o antisemitizmu:zašto i kako - vodič za nastavnike.</a:t>
            </a:r>
            <a:r>
              <a:rPr lang="hr"/>
              <a:t> </a:t>
            </a:r>
            <a:r>
              <a:rPr lang="hr" u="sng">
                <a:solidFill>
                  <a:schemeClr val="hlink"/>
                </a:solidFill>
                <a:hlinkClick r:id="rId4"/>
              </a:rPr>
              <a:t>https://www.osce.org/hr/odihr/29891</a:t>
            </a:r>
            <a:r>
              <a:rPr lang="hr"/>
              <a:t> </a:t>
            </a:r>
            <a:r>
              <a:rPr lang="hr">
                <a:solidFill>
                  <a:srgbClr val="000000"/>
                </a:solidFill>
              </a:rPr>
              <a:t>(pristupljeno 14.3.2021.)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Preporuke za podučavanje i učenje o holokaustu. </a:t>
            </a:r>
            <a:r>
              <a:rPr lang="hr" u="sng">
                <a:solidFill>
                  <a:schemeClr val="hlink"/>
                </a:solidFill>
                <a:hlinkClick r:id="rId5"/>
              </a:rPr>
              <a:t>https://mzo.gov.hr/UserDocsImages/dokumenti/Medunarodna/Holokaust/Preporuke%20za%20poducavanje%20i%20ucenje%20o%20holokaustu%20-%20IHRA%202019.%20-%2022.%201.%202020..pdf</a:t>
            </a:r>
            <a:r>
              <a:rPr lang="hr">
                <a:solidFill>
                  <a:srgbClr val="000000"/>
                </a:solidFill>
              </a:rPr>
              <a:t> (pristupljeno 14.3.2021.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Radna definicija antisemitizma. </a:t>
            </a:r>
            <a:r>
              <a:rPr lang="hr" u="sng">
                <a:solidFill>
                  <a:schemeClr val="hlink"/>
                </a:solidFill>
                <a:hlinkClick r:id="rId6"/>
              </a:rPr>
              <a:t>https://mzo.gov.hr/UserDocsImages/dokumenti/Medunarodna/Holokaust/Azuriranje-IHRA/Radna%20definicija%20antisemitizma.pdf</a:t>
            </a:r>
            <a:r>
              <a:rPr lang="hr">
                <a:solidFill>
                  <a:srgbClr val="000000"/>
                </a:solidFill>
              </a:rPr>
              <a:t> (pristupljeno 14.3.2021.)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>
                <a:solidFill>
                  <a:srgbClr val="000000"/>
                </a:solidFill>
              </a:rPr>
              <a:t>Yad Vashem - edukativni materijali </a:t>
            </a:r>
            <a:r>
              <a:rPr lang="hr" sz="1518" u="sng">
                <a:solidFill>
                  <a:schemeClr val="hlink"/>
                </a:solidFill>
                <a:hlinkClick r:id="rId7"/>
              </a:rPr>
              <a:t>https://www.yadvashem.org/education/educational-materials/ceremonies/diary.html</a:t>
            </a:r>
            <a:r>
              <a:rPr lang="hr" sz="1518">
                <a:solidFill>
                  <a:srgbClr val="000000"/>
                </a:solidFill>
              </a:rPr>
              <a:t> </a:t>
            </a:r>
            <a:endParaRPr sz="33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52375" y="11210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NA PAŽNJI!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 rot="-973442">
            <a:off x="92547" y="3083363"/>
            <a:ext cx="5855173" cy="1046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Kontakt:</a:t>
            </a:r>
            <a:r>
              <a:rPr lang="h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h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nikolina.dolfic@skole.hr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Roboto"/>
                <a:ea typeface="Roboto"/>
                <a:cs typeface="Roboto"/>
                <a:sym typeface="Roboto"/>
              </a:rPr>
              <a:t>                </a:t>
            </a:r>
            <a:r>
              <a:rPr lang="h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mirjana.kamber@skole.hr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125" y="718500"/>
            <a:ext cx="3864350" cy="37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4788125" y="4425000"/>
            <a:ext cx="370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900">
                <a:latin typeface="Roboto"/>
                <a:ea typeface="Roboto"/>
                <a:cs typeface="Roboto"/>
                <a:sym typeface="Roboto"/>
              </a:rPr>
              <a:t>Ulična umjetnost u Mostaru/foto: Cheryl Howard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 rot="-982446">
            <a:off x="252043" y="2747478"/>
            <a:ext cx="3706531" cy="92432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Međunarodni savez za sjećanje na holokaust - IHRA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7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572000" y="2062100"/>
            <a:ext cx="4314300" cy="25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</a:rPr>
              <a:t>Hrvatska je članica IHRA-e od 2005.g.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</a:rPr>
              <a:t>Osnovan  s ciljem poticanja aktivnosti u obrazovanju o holokaustu, sjećanju i istraživanju u zemljama članicama i drugim zainteresiranim zemljama te u davanju političke potpore ovim aktivnostima u nacionalnim i međunarodnim kontekstima.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950" y="284550"/>
            <a:ext cx="33337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201125" y="393800"/>
            <a:ext cx="3706500" cy="12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Preporuke za podučavanje i učenje o holokaustu namijenjene učiteljima i nastavnicima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614200" y="294900"/>
            <a:ext cx="4323000" cy="48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hr" sz="1800">
                <a:solidFill>
                  <a:srgbClr val="000000"/>
                </a:solidFill>
              </a:rPr>
              <a:t>Preporuke za podučavanje i učenje o holokaustu</a:t>
            </a:r>
            <a:r>
              <a:rPr lang="hr" sz="1800">
                <a:solidFill>
                  <a:srgbClr val="000000"/>
                </a:solidFill>
              </a:rPr>
              <a:t> namijenjene učiteljima i nastavnicima, pomoći će vam pri:</a:t>
            </a:r>
            <a:endParaRPr sz="1800">
              <a:solidFill>
                <a:srgbClr val="000000"/>
              </a:solidFill>
            </a:endParaRPr>
          </a:p>
          <a:p>
            <a:pPr indent="-32085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7255"/>
              <a:buFont typeface="Arial"/>
              <a:buAutoNum type="arabicPeriod"/>
            </a:pPr>
            <a:r>
              <a:rPr lang="hr" sz="1800">
                <a:solidFill>
                  <a:srgbClr val="000000"/>
                </a:solidFill>
              </a:rPr>
              <a:t>razvijanju znanja o holokaustu, osiguravajući točnost u razumijevanju i znanju pojedinca te podići svijest o mogućim posljedicama antisemitizma;</a:t>
            </a:r>
            <a:endParaRPr sz="1800">
              <a:solidFill>
                <a:srgbClr val="000000"/>
              </a:solidFill>
            </a:endParaRPr>
          </a:p>
          <a:p>
            <a:pPr indent="-3208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255"/>
              <a:buFont typeface="Arial"/>
              <a:buAutoNum type="arabicPeriod"/>
            </a:pPr>
            <a:r>
              <a:rPr lang="hr" sz="1800">
                <a:solidFill>
                  <a:srgbClr val="000000"/>
                </a:solidFill>
              </a:rPr>
              <a:t>kreiranju angažiranih nastavnih okruženja za učenje o holokaustu;</a:t>
            </a:r>
            <a:endParaRPr sz="1800">
              <a:solidFill>
                <a:srgbClr val="000000"/>
              </a:solidFill>
            </a:endParaRPr>
          </a:p>
          <a:p>
            <a:pPr indent="-3208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255"/>
              <a:buFont typeface="Arial"/>
              <a:buAutoNum type="arabicPeriod"/>
            </a:pPr>
            <a:r>
              <a:rPr lang="hr" sz="1800">
                <a:solidFill>
                  <a:srgbClr val="000000"/>
                </a:solidFill>
              </a:rPr>
              <a:t>promicanju kritičkog i refleksivnog razmišljanja o holokaustu, uključujući sposobnost odbijanja negiranja i iskrivljavanja holokausta;</a:t>
            </a:r>
            <a:endParaRPr sz="1800">
              <a:solidFill>
                <a:srgbClr val="000000"/>
              </a:solidFill>
            </a:endParaRPr>
          </a:p>
          <a:p>
            <a:pPr indent="-3208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255"/>
              <a:buFont typeface="Arial"/>
              <a:buAutoNum type="arabicPeriod"/>
            </a:pPr>
            <a:r>
              <a:rPr lang="hr" sz="1800">
                <a:solidFill>
                  <a:srgbClr val="000000"/>
                </a:solidFill>
              </a:rPr>
              <a:t>doprinosu u obrazovanju o ljudskim pravima i sprečavanju genocida.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01125" y="1596500"/>
            <a:ext cx="3069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Nastavni materijali - MZO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7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 rot="-946683">
            <a:off x="203778" y="3098402"/>
            <a:ext cx="5855211" cy="831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Definicija antisemitizma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Podučavanje o antisemitizmu: zašto i kako?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9599" l="0" r="1729" t="9599"/>
          <a:stretch/>
        </p:blipFill>
        <p:spPr>
          <a:xfrm>
            <a:off x="335825" y="396438"/>
            <a:ext cx="8472350" cy="43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73" y="732400"/>
            <a:ext cx="2992950" cy="219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6363" y="2770325"/>
            <a:ext cx="4068050" cy="20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9825" y="209400"/>
            <a:ext cx="4121126" cy="2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480500" y="376200"/>
            <a:ext cx="4572000" cy="47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„Kuda ćeš?“ - upitao me stražar.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„U školu, u prvi razred!“ - odgovorih ponosno i 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nastavih ići.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Stražar mi pripriječi put: „Ne, ne; ne ti.“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„Ali ja već imam šest godina, stvarno!“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„Da, ali ti si Židovka, a Židovi nemaju prava ući. 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Nema Židova u našoj školi. Idi kući.“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Marisha i ostala djeca otrčala su u zgradu.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5500">
                <a:solidFill>
                  <a:srgbClr val="000000"/>
                </a:solidFill>
              </a:rPr>
              <a:t>„Nisam plakala. Mislila sam: ja sam Židovka.              Tamo nema mjesta za mene. Stajala sam sve dok više nitko nije stajao tamo. Samo ja. Nova školska godina je počela. Ali ne za mene.“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4400">
                <a:solidFill>
                  <a:srgbClr val="000000"/>
                </a:solidFill>
              </a:rPr>
              <a:t>Hannah Hershkowitz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4000">
                <a:solidFill>
                  <a:srgbClr val="000000"/>
                </a:solidFill>
              </a:rPr>
              <a:t>Izvor: https://www.yadvashem.org/education/educational-materials/ceremonies/diary.html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25" y="152400"/>
            <a:ext cx="28908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814" y="2781477"/>
            <a:ext cx="2729200" cy="20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11850" y="462175"/>
            <a:ext cx="4166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satovi o II. svjetskom ratu - povijest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 “Život židovske djece prije, za vrijeme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 nakon Holokausta”- KIMOO, SR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 “Stereotipi, predrasude, diskriminacija”,  SR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Izrada plakata (Mrzin zidove)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675" y="141925"/>
            <a:ext cx="3525485" cy="24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391450" y="2709475"/>
            <a:ext cx="42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 rot="-982160">
            <a:off x="93502" y="3994833"/>
            <a:ext cx="4126987" cy="92110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PROJEKT u 2018./2019.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 rot="-963862">
            <a:off x="331716" y="3354192"/>
            <a:ext cx="3314215" cy="400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           učenici 2. razreda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 rot="-982160">
            <a:off x="93502" y="3994833"/>
            <a:ext cx="4126987" cy="92110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PROJEKT u 2019./2020.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900" y="132150"/>
            <a:ext cx="2438501" cy="18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138" y="803950"/>
            <a:ext cx="2438501" cy="18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0900" y="2181075"/>
            <a:ext cx="2438500" cy="1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93550" y="389100"/>
            <a:ext cx="4166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Posjet Muzeju grada Splita - izložba i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predavanje “Split za vrijeme II. svjetskog rata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Film “Jo-Jo Rabbit” - Cinestar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Izrada plakata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satovi o II. svjetskom ratu - povijest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 “Život židovske djece prije, za vrijeme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 nakon Holokausta”- KIMOO, SR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7100" y="3194300"/>
            <a:ext cx="2477574" cy="18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 rot="-963862">
            <a:off x="331716" y="3354192"/>
            <a:ext cx="3314215" cy="400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učenici 2. razreda i “etičari”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 rot="-982160">
            <a:off x="93502" y="3994833"/>
            <a:ext cx="4126987" cy="92110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PROJEKT u 2020./2021.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93550" y="389100"/>
            <a:ext cx="4166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satovi za učenike 1. i 2. razreda “Romi za vrijeme Holokausta”- KIMOO, povijest, etika, SR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satovi za učenike 3. i 4. razreda “Akcija Diane Budisavljević”- KIMOO, povijest, etika, SR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Nastavni satovi o II. svjetskom ratu - povijest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Izrada “Zida sjećanja” u Padletu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Izrada plakata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 rot="-963961">
            <a:off x="868603" y="3352851"/>
            <a:ext cx="2368610" cy="400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učenici 1.- 4. razreda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050" y="0"/>
            <a:ext cx="355372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