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7559675" cy="10691813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DejaVu San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DejaVu San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DejaVu San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DejaVu San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DejaVu San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DejaVu San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DejaVu San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DejaVu San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DejaVu San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636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r-HR"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r-HR"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r-HR"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r-HR"/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7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7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r-HR"/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r-HR"/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r-HR"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r-HR"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r-HR"/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r-HR"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r-HR"/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r-HR"/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r-HR"/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r-HR"/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11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11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r-HR"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r-HR"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r-HR"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r-HR"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1218882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4375150"/>
            <a:ext cx="12188825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PlaceHolder 1"/>
          <p:cNvSpPr>
            <a:spLocks noGrp="1"/>
          </p:cNvSpPr>
          <p:nvPr>
            <p:ph type="title"/>
          </p:nvPr>
        </p:nvSpPr>
        <p:spPr bwMode="auto">
          <a:xfrm>
            <a:off x="609600" y="273050"/>
            <a:ext cx="10972800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za uređivanje oblika naslova teksta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600" y="1604963"/>
            <a:ext cx="10972800" cy="3976687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hr-HR"/>
              <a:t>Kliknite za uređivanje oblika teksta</a:t>
            </a:r>
          </a:p>
          <a:p>
            <a:pPr lvl="1"/>
            <a:r>
              <a:rPr lang="hr-HR"/>
              <a:t>Druga razina konture</a:t>
            </a:r>
          </a:p>
          <a:p>
            <a:pPr lvl="2"/>
            <a:r>
              <a:rPr lang="hr-HR"/>
              <a:t>Treća razina konture</a:t>
            </a:r>
          </a:p>
          <a:p>
            <a:pPr lvl="3"/>
            <a:r>
              <a:rPr lang="hr-HR"/>
              <a:t>Četvrta razina kontura</a:t>
            </a:r>
          </a:p>
          <a:p>
            <a:pPr lvl="4"/>
            <a:r>
              <a:rPr lang="hr-HR"/>
              <a:t>Peta razina kontura</a:t>
            </a:r>
          </a:p>
          <a:p>
            <a:pPr lvl="5"/>
            <a:r>
              <a:rPr lang="hr-HR"/>
              <a:t>Šesta razina kontura</a:t>
            </a:r>
          </a:p>
          <a:p>
            <a:pPr lvl="6"/>
            <a:r>
              <a:rPr lang="hr-HR"/>
              <a:t>Sedma razina konture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5" r:id="rId2"/>
    <p:sldLayoutId id="2147483684" r:id="rId3"/>
    <p:sldLayoutId id="2147483683" r:id="rId4"/>
    <p:sldLayoutId id="2147483682" r:id="rId5"/>
    <p:sldLayoutId id="2147483681" r:id="rId6"/>
    <p:sldLayoutId id="2147483680" r:id="rId7"/>
    <p:sldLayoutId id="2147483679" r:id="rId8"/>
    <p:sldLayoutId id="2147483678" r:id="rId9"/>
    <p:sldLayoutId id="2147483677" r:id="rId10"/>
    <p:sldLayoutId id="2147483676" r:id="rId11"/>
    <p:sldLayoutId id="214748367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1218882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PlaceHolder 1"/>
          <p:cNvSpPr>
            <a:spLocks noGrp="1"/>
          </p:cNvSpPr>
          <p:nvPr>
            <p:ph type="title"/>
          </p:nvPr>
        </p:nvSpPr>
        <p:spPr bwMode="auto">
          <a:xfrm>
            <a:off x="609600" y="273050"/>
            <a:ext cx="10971213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hr-HR" smtClean="0"/>
              <a:t>Kliknite za uređivanje oblika naslova teksta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609600" y="1604963"/>
            <a:ext cx="5353050" cy="3976687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hr-HR"/>
              <a:t>Kliknite za uređivanje oblika teksta</a:t>
            </a:r>
          </a:p>
          <a:p>
            <a:pPr lvl="1"/>
            <a:r>
              <a:rPr lang="hr-HR"/>
              <a:t>Druga razina konture</a:t>
            </a:r>
          </a:p>
          <a:p>
            <a:pPr lvl="2"/>
            <a:r>
              <a:rPr lang="hr-HR"/>
              <a:t>Treća razina konture</a:t>
            </a:r>
          </a:p>
          <a:p>
            <a:pPr lvl="3"/>
            <a:r>
              <a:rPr lang="hr-HR"/>
              <a:t>Četvrta razina kontura</a:t>
            </a:r>
          </a:p>
          <a:p>
            <a:pPr lvl="4"/>
            <a:r>
              <a:rPr lang="hr-HR"/>
              <a:t>Peta razina kontura</a:t>
            </a:r>
          </a:p>
          <a:p>
            <a:pPr lvl="5"/>
            <a:r>
              <a:rPr lang="hr-HR"/>
              <a:t>Šesta razina kontura</a:t>
            </a:r>
          </a:p>
          <a:p>
            <a:pPr lvl="6"/>
            <a:r>
              <a:rPr lang="hr-HR"/>
              <a:t>Sedma razina konture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6232525" y="1604963"/>
            <a:ext cx="5353050" cy="3976687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hr-HR"/>
              <a:t>Kliknite za uređivanje oblika teksta</a:t>
            </a:r>
          </a:p>
          <a:p>
            <a:pPr lvl="1"/>
            <a:r>
              <a:rPr lang="hr-HR"/>
              <a:t>Druga razina konture</a:t>
            </a:r>
          </a:p>
          <a:p>
            <a:pPr lvl="2"/>
            <a:r>
              <a:rPr lang="hr-HR"/>
              <a:t>Treća razina konture</a:t>
            </a:r>
          </a:p>
          <a:p>
            <a:pPr lvl="3"/>
            <a:r>
              <a:rPr lang="hr-HR"/>
              <a:t>Četvrta razina kontura</a:t>
            </a:r>
          </a:p>
          <a:p>
            <a:pPr lvl="4"/>
            <a:r>
              <a:rPr lang="hr-HR"/>
              <a:t>Peta razina kontura</a:t>
            </a:r>
          </a:p>
          <a:p>
            <a:pPr lvl="5"/>
            <a:r>
              <a:rPr lang="hr-HR"/>
              <a:t>Šesta razina kontura</a:t>
            </a:r>
          </a:p>
          <a:p>
            <a:pPr lvl="6"/>
            <a:r>
              <a:rPr lang="hr-HR"/>
              <a:t>Sedma razina konture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7" r:id="rId2"/>
    <p:sldLayoutId id="2147483696" r:id="rId3"/>
    <p:sldLayoutId id="2147483695" r:id="rId4"/>
    <p:sldLayoutId id="2147483694" r:id="rId5"/>
    <p:sldLayoutId id="2147483693" r:id="rId6"/>
    <p:sldLayoutId id="2147483692" r:id="rId7"/>
    <p:sldLayoutId id="2147483691" r:id="rId8"/>
    <p:sldLayoutId id="2147483690" r:id="rId9"/>
    <p:sldLayoutId id="2147483689" r:id="rId10"/>
    <p:sldLayoutId id="2147483688" r:id="rId11"/>
    <p:sldLayoutId id="214748368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1218882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PlaceHolder 1"/>
          <p:cNvSpPr>
            <a:spLocks noGrp="1"/>
          </p:cNvSpPr>
          <p:nvPr>
            <p:ph type="title"/>
          </p:nvPr>
        </p:nvSpPr>
        <p:spPr bwMode="auto">
          <a:xfrm>
            <a:off x="609600" y="273050"/>
            <a:ext cx="10972800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za uređivanje oblika naslova teksta</a:t>
            </a: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609600" y="1604963"/>
            <a:ext cx="10972800" cy="3976687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hr-HR"/>
              <a:t>Kliknite za uređivanje oblika teksta</a:t>
            </a:r>
          </a:p>
          <a:p>
            <a:pPr lvl="1"/>
            <a:r>
              <a:rPr lang="hr-HR"/>
              <a:t>Druga razina konture</a:t>
            </a:r>
          </a:p>
          <a:p>
            <a:pPr lvl="2"/>
            <a:r>
              <a:rPr lang="hr-HR"/>
              <a:t>Treća razina konture</a:t>
            </a:r>
          </a:p>
          <a:p>
            <a:pPr lvl="3"/>
            <a:r>
              <a:rPr lang="hr-HR"/>
              <a:t>Četvrta razina kontura</a:t>
            </a:r>
          </a:p>
          <a:p>
            <a:pPr lvl="4"/>
            <a:r>
              <a:rPr lang="hr-HR"/>
              <a:t>Peta razina kontura</a:t>
            </a:r>
          </a:p>
          <a:p>
            <a:pPr lvl="5"/>
            <a:r>
              <a:rPr lang="hr-HR"/>
              <a:t>Šesta razina kontura</a:t>
            </a:r>
          </a:p>
          <a:p>
            <a:pPr lvl="6"/>
            <a:r>
              <a:rPr lang="hr-HR"/>
              <a:t>Sedma razina konture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09" r:id="rId2"/>
    <p:sldLayoutId id="2147483708" r:id="rId3"/>
    <p:sldLayoutId id="2147483707" r:id="rId4"/>
    <p:sldLayoutId id="2147483706" r:id="rId5"/>
    <p:sldLayoutId id="2147483705" r:id="rId6"/>
    <p:sldLayoutId id="2147483704" r:id="rId7"/>
    <p:sldLayoutId id="2147483703" r:id="rId8"/>
    <p:sldLayoutId id="2147483702" r:id="rId9"/>
    <p:sldLayoutId id="2147483701" r:id="rId10"/>
    <p:sldLayoutId id="2147483700" r:id="rId11"/>
    <p:sldLayoutId id="214748369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771525" y="1243013"/>
            <a:ext cx="10482263" cy="23828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 fontScale="97000" lnSpcReduction="10000"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r-HR" sz="6000" cap="all" spc="-1">
                <a:solidFill>
                  <a:srgbClr val="FFFFFF"/>
                </a:solidFill>
                <a:latin typeface="Century Gothic"/>
              </a:rPr>
              <a:t>Mladi poduzetnici / inovatori</a:t>
            </a:r>
            <a:r>
              <a:rPr/>
              <a:t/>
            </a:r>
            <a:br>
              <a:rPr/>
            </a:br>
            <a:r>
              <a:rPr lang="hr-HR" sz="6000" cap="all" spc="-1">
                <a:solidFill>
                  <a:srgbClr val="FFFFFF"/>
                </a:solidFill>
                <a:latin typeface="Century Gothic"/>
              </a:rPr>
              <a:t>u Hrvatskoj i svijetu</a:t>
            </a:r>
            <a:endParaRPr lang="hr-HR" sz="6000" spc="-1"/>
          </a:p>
        </p:txBody>
      </p:sp>
      <p:sp>
        <p:nvSpPr>
          <p:cNvPr id="120" name="CustomShape 2"/>
          <p:cNvSpPr/>
          <p:nvPr/>
        </p:nvSpPr>
        <p:spPr>
          <a:xfrm>
            <a:off x="1371600" y="3632200"/>
            <a:ext cx="9445625" cy="6826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fontAlgn="auto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defRPr/>
            </a:pPr>
            <a:endParaRPr lang="hr-HR" spc="-1"/>
          </a:p>
          <a:p>
            <a:pPr fontAlgn="auto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defRPr/>
            </a:pPr>
            <a:endParaRPr lang="hr-HR" spc="-1"/>
          </a:p>
        </p:txBody>
      </p:sp>
      <p:sp>
        <p:nvSpPr>
          <p:cNvPr id="121" name="CustomShape 3"/>
          <p:cNvSpPr/>
          <p:nvPr/>
        </p:nvSpPr>
        <p:spPr>
          <a:xfrm>
            <a:off x="2376488" y="5975350"/>
            <a:ext cx="4005262" cy="3635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2" name="CustomShape 4"/>
          <p:cNvSpPr/>
          <p:nvPr/>
        </p:nvSpPr>
        <p:spPr>
          <a:xfrm>
            <a:off x="6191250" y="6119813"/>
            <a:ext cx="4006850" cy="3635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965" name="Text Box 7"/>
          <p:cNvSpPr txBox="1">
            <a:spLocks noChangeArrowheads="1"/>
          </p:cNvSpPr>
          <p:nvPr/>
        </p:nvSpPr>
        <p:spPr bwMode="auto">
          <a:xfrm>
            <a:off x="6960096" y="5461794"/>
            <a:ext cx="4044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dirty="0"/>
              <a:t>Marin </a:t>
            </a:r>
            <a:r>
              <a:rPr lang="hr-HR" dirty="0" err="1"/>
              <a:t>Kalac</a:t>
            </a:r>
            <a:r>
              <a:rPr lang="hr-HR" dirty="0"/>
              <a:t>, </a:t>
            </a:r>
            <a:r>
              <a:rPr lang="hr-HR" dirty="0" err="1"/>
              <a:t>Tonči</a:t>
            </a:r>
            <a:r>
              <a:rPr lang="hr-HR" dirty="0"/>
              <a:t> </a:t>
            </a:r>
            <a:r>
              <a:rPr lang="hr-HR" dirty="0" err="1"/>
              <a:t>Kutnohorsky</a:t>
            </a:r>
            <a:r>
              <a:rPr lang="hr-HR" dirty="0"/>
              <a:t> (3. C)</a:t>
            </a:r>
          </a:p>
        </p:txBody>
      </p:sp>
      <p:sp>
        <p:nvSpPr>
          <p:cNvPr id="2" name="TekstniOkvir 1"/>
          <p:cNvSpPr txBox="1"/>
          <p:nvPr/>
        </p:nvSpPr>
        <p:spPr>
          <a:xfrm>
            <a:off x="7514536" y="5828507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Školska godina: 2019./2020.</a:t>
            </a:r>
            <a:endParaRPr lang="hr-HR" dirty="0"/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2895600" y="763588"/>
            <a:ext cx="8607425" cy="12906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r-HR" sz="4000" cap="all" spc="-1">
                <a:solidFill>
                  <a:srgbClr val="FFFFFF"/>
                </a:solidFill>
                <a:latin typeface="Century Gothic"/>
              </a:rPr>
              <a:t>Kelly devens</a:t>
            </a:r>
            <a:endParaRPr lang="hr-HR" sz="4000" spc="-1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3288" y="3070225"/>
            <a:ext cx="3760787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0" name="CustomShape 2"/>
          <p:cNvSpPr/>
          <p:nvPr/>
        </p:nvSpPr>
        <p:spPr>
          <a:xfrm>
            <a:off x="374650" y="2168525"/>
            <a:ext cx="5332413" cy="40211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225720" fontAlgn="auto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defRPr/>
            </a:pPr>
            <a:r>
              <a:rPr lang="hr-HR" sz="2200" spc="-1">
                <a:solidFill>
                  <a:srgbClr val="FFFFFF"/>
                </a:solidFill>
                <a:latin typeface="Century Gothic"/>
              </a:rPr>
              <a:t>Sa 17 godina, kombinirajući znanje iz  elektrotehnike, mehanike gibanja i kemije, uspjela je napraviti umjetno stablo koje na kiši generira struju</a:t>
            </a:r>
            <a:endParaRPr lang="hr-HR" sz="2200" spc="-1"/>
          </a:p>
          <a:p>
            <a:pPr fontAlgn="auto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defRPr/>
            </a:pPr>
            <a:endParaRPr lang="hr-HR" sz="2200" spc="-1"/>
          </a:p>
          <a:p>
            <a:pPr marL="228600" indent="-225720" fontAlgn="auto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defRPr/>
            </a:pPr>
            <a:r>
              <a:rPr lang="hr-HR" sz="2200" spc="-1">
                <a:solidFill>
                  <a:srgbClr val="FFFFFF"/>
                </a:solidFill>
                <a:latin typeface="Century Gothic"/>
              </a:rPr>
              <a:t>Plan joj je razvijati svoj izum što je više moguće da jednoga dana dospije na svjetske ulice</a:t>
            </a:r>
            <a:endParaRPr lang="hr-HR" sz="2200" spc="-1"/>
          </a:p>
          <a:p>
            <a:pPr fontAlgn="auto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defRPr/>
            </a:pPr>
            <a:endParaRPr lang="hr-HR" sz="2200" spc="-1"/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2895600" y="763588"/>
            <a:ext cx="8607425" cy="12906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r-HR" sz="4000" cap="all" spc="-1">
                <a:solidFill>
                  <a:srgbClr val="FFFFFF"/>
                </a:solidFill>
                <a:latin typeface="Century Gothic"/>
              </a:rPr>
              <a:t>Ashwin datta</a:t>
            </a:r>
            <a:endParaRPr lang="hr-HR" sz="4000" spc="-1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23288" y="2428875"/>
            <a:ext cx="2368550" cy="371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" name="CustomShape 2"/>
          <p:cNvSpPr/>
          <p:nvPr/>
        </p:nvSpPr>
        <p:spPr>
          <a:xfrm>
            <a:off x="392113" y="2274888"/>
            <a:ext cx="5332412" cy="40211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228600" indent="-225720" fontAlgn="auto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defRPr/>
            </a:pPr>
            <a:r>
              <a:rPr lang="hr-HR" sz="2200" spc="-1">
                <a:solidFill>
                  <a:srgbClr val="FFFFFF"/>
                </a:solidFill>
                <a:latin typeface="Century Gothic"/>
              </a:rPr>
              <a:t>Gledajući znanstveno-fantastične filmove zaljubljuje se u svemir </a:t>
            </a:r>
            <a:endParaRPr lang="hr-HR" sz="2200" spc="-1"/>
          </a:p>
          <a:p>
            <a:pPr marL="228600" indent="-225720" fontAlgn="auto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defRPr/>
            </a:pPr>
            <a:r>
              <a:rPr lang="hr-HR" sz="2200" spc="-1">
                <a:solidFill>
                  <a:srgbClr val="FFFFFF"/>
                </a:solidFill>
                <a:latin typeface="Century Gothic"/>
              </a:rPr>
              <a:t>Sa 16 godina dolazi na ideju kako bi mogao očistiti pijesak i prašinu s Rovera koji ide po Marsu s malo znanja i vještine u elektronici</a:t>
            </a:r>
            <a:endParaRPr lang="hr-HR" sz="2200" spc="-1"/>
          </a:p>
          <a:p>
            <a:pPr fontAlgn="auto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defRPr/>
            </a:pPr>
            <a:endParaRPr lang="hr-HR" sz="2200" spc="-1"/>
          </a:p>
          <a:p>
            <a:pPr marL="228600" indent="-225720" fontAlgn="auto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defRPr/>
            </a:pPr>
            <a:r>
              <a:rPr lang="hr-HR" sz="2200" spc="-1">
                <a:solidFill>
                  <a:srgbClr val="FFFFFF"/>
                </a:solidFill>
                <a:latin typeface="Century Gothic"/>
              </a:rPr>
              <a:t>Nada se da će se njegov izum koristiti pri idućoj svemirskoj ekspediciji planiranoj za 2020. godinu</a:t>
            </a:r>
            <a:endParaRPr lang="hr-HR" sz="2200" spc="-1"/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2895600" y="763588"/>
            <a:ext cx="8607425" cy="12906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r-HR" sz="4000" cap="all" spc="-1">
                <a:solidFill>
                  <a:srgbClr val="FFFFFF"/>
                </a:solidFill>
                <a:latin typeface="Century Gothic"/>
              </a:rPr>
              <a:t>zaključak</a:t>
            </a:r>
            <a:endParaRPr lang="hr-HR" sz="4000" spc="-1"/>
          </a:p>
        </p:txBody>
      </p:sp>
      <p:sp>
        <p:nvSpPr>
          <p:cNvPr id="155" name="CustomShape 2"/>
          <p:cNvSpPr/>
          <p:nvPr/>
        </p:nvSpPr>
        <p:spPr>
          <a:xfrm>
            <a:off x="685800" y="2193925"/>
            <a:ext cx="10817225" cy="40211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228600" indent="-225720" fontAlgn="auto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defRPr/>
            </a:pPr>
            <a:r>
              <a:rPr lang="hr-HR" sz="2800" spc="-1">
                <a:solidFill>
                  <a:srgbClr val="FFFFFF"/>
                </a:solidFill>
                <a:latin typeface="Century Gothic"/>
              </a:rPr>
              <a:t>Radi ono što voliš i sve ideje će ti s vremenom nadoći, nekom prije, a nekome kasnije!</a:t>
            </a:r>
            <a:endParaRPr lang="hr-HR" sz="2800" spc="-1"/>
          </a:p>
          <a:p>
            <a:pPr fontAlgn="auto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defRPr/>
            </a:pPr>
            <a:endParaRPr lang="hr-HR" sz="2800" spc="-1"/>
          </a:p>
          <a:p>
            <a:pPr marL="228600" indent="-225720" fontAlgn="auto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defRPr/>
            </a:pPr>
            <a:r>
              <a:rPr lang="hr-HR" sz="2800" spc="-1">
                <a:solidFill>
                  <a:srgbClr val="FFFFFF"/>
                </a:solidFill>
                <a:latin typeface="Century Gothic"/>
              </a:rPr>
              <a:t>Potrudi se ulagati u svoje obrazovanje jer će ti ono ostati za cijeli život!</a:t>
            </a:r>
            <a:endParaRPr lang="hr-HR" sz="2800" spc="-1"/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2895600" y="763588"/>
            <a:ext cx="8607425" cy="12906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r-HR" sz="4000" cap="all" spc="-1">
                <a:solidFill>
                  <a:srgbClr val="FFFFFF"/>
                </a:solidFill>
                <a:latin typeface="Century Gothic"/>
              </a:rPr>
              <a:t>Ivan Mrvoš</a:t>
            </a:r>
            <a:endParaRPr lang="hr-HR" sz="4000" spc="-1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3638" y="2474913"/>
            <a:ext cx="5330825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" name="CustomShape 2"/>
          <p:cNvSpPr/>
          <p:nvPr/>
        </p:nvSpPr>
        <p:spPr>
          <a:xfrm>
            <a:off x="228600" y="2168525"/>
            <a:ext cx="5330825" cy="40211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225720" fontAlgn="auto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defRPr/>
            </a:pPr>
            <a:r>
              <a:rPr lang="hr-HR" sz="2200" spc="-1">
                <a:solidFill>
                  <a:srgbClr val="FFFFFF"/>
                </a:solidFill>
                <a:latin typeface="Century Gothic"/>
              </a:rPr>
              <a:t>Izum: smart bench (pametna klupa)</a:t>
            </a:r>
            <a:endParaRPr lang="hr-HR" sz="2200" spc="-1"/>
          </a:p>
          <a:p>
            <a:pPr fontAlgn="auto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defRPr/>
            </a:pPr>
            <a:endParaRPr lang="hr-HR" sz="2200" spc="-1"/>
          </a:p>
          <a:p>
            <a:pPr marL="228600" indent="-225720" fontAlgn="auto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defRPr/>
            </a:pPr>
            <a:r>
              <a:rPr lang="hr-HR" sz="2200" spc="-1">
                <a:solidFill>
                  <a:srgbClr val="FFFFFF"/>
                </a:solidFill>
                <a:latin typeface="Century Gothic"/>
              </a:rPr>
              <a:t>Završio našu TŠSM u Splitu</a:t>
            </a:r>
            <a:endParaRPr lang="hr-HR" sz="2200" spc="-1"/>
          </a:p>
          <a:p>
            <a:pPr marL="228600" indent="-225720" fontAlgn="auto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defRPr/>
            </a:pPr>
            <a:r>
              <a:rPr lang="hr-HR" sz="2200" spc="-1">
                <a:solidFill>
                  <a:srgbClr val="FFFFFF"/>
                </a:solidFill>
                <a:latin typeface="Century Gothic"/>
              </a:rPr>
              <a:t>S nepunih 19 godina promijenio svoj i mnoge druge živote</a:t>
            </a:r>
            <a:endParaRPr lang="hr-HR" sz="2200" spc="-1"/>
          </a:p>
          <a:p>
            <a:pPr marL="228600" indent="-225720" fontAlgn="auto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defRPr/>
            </a:pPr>
            <a:r>
              <a:rPr lang="hr-HR" sz="2200" spc="-1">
                <a:solidFill>
                  <a:srgbClr val="FFFFFF"/>
                </a:solidFill>
                <a:latin typeface="Century Gothic"/>
              </a:rPr>
              <a:t>Trenutno vodi svoju tvrtku „Include” i svakim danom se sve više širi na međunarodna tržišta</a:t>
            </a:r>
            <a:endParaRPr lang="hr-HR" sz="2200" spc="-1"/>
          </a:p>
          <a:p>
            <a:pPr marL="228600" indent="-225720" fontAlgn="auto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defRPr/>
            </a:pPr>
            <a:r>
              <a:rPr lang="hr-HR" sz="2200" spc="-1">
                <a:solidFill>
                  <a:srgbClr val="FFFFFF"/>
                </a:solidFill>
                <a:latin typeface="Century Gothic"/>
              </a:rPr>
              <a:t>Uvršten u Forbesovu listu mladih inovatora</a:t>
            </a:r>
            <a:endParaRPr lang="hr-HR" sz="2200" spc="-1"/>
          </a:p>
          <a:p>
            <a:pPr fontAlgn="auto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defRPr/>
            </a:pPr>
            <a:endParaRPr lang="hr-HR" sz="2200" spc="-1"/>
          </a:p>
        </p:txBody>
      </p:sp>
    </p:spTree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2895600" y="763588"/>
            <a:ext cx="8607425" cy="12906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r-HR" sz="4000" cap="all" spc="-1">
                <a:solidFill>
                  <a:srgbClr val="FFFFFF"/>
                </a:solidFill>
                <a:latin typeface="Century Gothic"/>
              </a:rPr>
              <a:t>Matija Žulj</a:t>
            </a:r>
            <a:endParaRPr lang="hr-HR" sz="4000" spc="-1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7213" y="2862263"/>
            <a:ext cx="4745037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" name="CustomShape 2"/>
          <p:cNvSpPr/>
          <p:nvPr/>
        </p:nvSpPr>
        <p:spPr>
          <a:xfrm>
            <a:off x="228600" y="2257425"/>
            <a:ext cx="5330825" cy="40211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225720" fontAlgn="auto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defRPr/>
            </a:pPr>
            <a:r>
              <a:rPr lang="hr-HR" sz="2200" spc="-1">
                <a:solidFill>
                  <a:srgbClr val="FFFFFF"/>
                </a:solidFill>
                <a:latin typeface="Century Gothic"/>
              </a:rPr>
              <a:t>S 25 godina zamijenio dobro plaćen direktorski posao za rizičan start tvrtke kojoj je cilj pomoći istrijebiti glad u svijetu</a:t>
            </a:r>
            <a:endParaRPr lang="hr-HR" sz="2200" spc="-1"/>
          </a:p>
          <a:p>
            <a:pPr fontAlgn="auto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defRPr/>
            </a:pPr>
            <a:endParaRPr lang="hr-HR" sz="2200" spc="-1"/>
          </a:p>
          <a:p>
            <a:pPr marL="228600" indent="-225720" fontAlgn="auto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defRPr/>
            </a:pPr>
            <a:r>
              <a:rPr lang="hr-HR" sz="2200" spc="-1">
                <a:solidFill>
                  <a:srgbClr val="FFFFFF"/>
                </a:solidFill>
                <a:latin typeface="Century Gothic"/>
              </a:rPr>
              <a:t>„Agrivi” – digitalni mozak farme</a:t>
            </a:r>
            <a:endParaRPr lang="hr-HR" sz="2200" spc="-1"/>
          </a:p>
          <a:p>
            <a:pPr marL="228600" indent="-225720" fontAlgn="auto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defRPr/>
            </a:pPr>
            <a:r>
              <a:rPr lang="hr-HR" sz="2200" spc="-1">
                <a:solidFill>
                  <a:srgbClr val="FFFFFF"/>
                </a:solidFill>
                <a:latin typeface="Century Gothic"/>
              </a:rPr>
              <a:t>Omogućuje ljudima da sami uzgajaju hranu na što lakši način</a:t>
            </a:r>
            <a:endParaRPr lang="hr-HR" sz="2200" spc="-1"/>
          </a:p>
          <a:p>
            <a:pPr fontAlgn="auto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defRPr/>
            </a:pPr>
            <a:endParaRPr lang="hr-HR" sz="2200" spc="-1"/>
          </a:p>
        </p:txBody>
      </p:sp>
    </p:spTree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2895600" y="763588"/>
            <a:ext cx="8607425" cy="12906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r-HR" sz="4000" cap="all" spc="-1">
                <a:solidFill>
                  <a:srgbClr val="FFFFFF"/>
                </a:solidFill>
                <a:latin typeface="Century Gothic"/>
              </a:rPr>
              <a:t>ALBERT GAJŠAK</a:t>
            </a:r>
            <a:endParaRPr lang="hr-HR" sz="4000" spc="-1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5813" y="3009900"/>
            <a:ext cx="3551237" cy="265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" name="CustomShape 2"/>
          <p:cNvSpPr/>
          <p:nvPr/>
        </p:nvSpPr>
        <p:spPr>
          <a:xfrm>
            <a:off x="228600" y="2193925"/>
            <a:ext cx="5330825" cy="40211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225720" fontAlgn="auto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defRPr/>
            </a:pPr>
            <a:r>
              <a:rPr lang="hr-HR" sz="2200" spc="-1">
                <a:solidFill>
                  <a:srgbClr val="FFFFFF"/>
                </a:solidFill>
                <a:latin typeface="Century Gothic"/>
              </a:rPr>
              <a:t>Izum: MAKERbuino i MAKERphone</a:t>
            </a:r>
            <a:endParaRPr lang="hr-HR" sz="2200" spc="-1"/>
          </a:p>
          <a:p>
            <a:pPr marL="228600" indent="-225720" fontAlgn="auto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defRPr/>
            </a:pPr>
            <a:r>
              <a:rPr lang="hr-HR" sz="2200" spc="-1">
                <a:solidFill>
                  <a:srgbClr val="FFFFFF"/>
                </a:solidFill>
                <a:latin typeface="Century Gothic"/>
              </a:rPr>
              <a:t>Vlasnik startupa „Circuitmess”</a:t>
            </a:r>
            <a:endParaRPr lang="hr-HR" sz="2200" spc="-1"/>
          </a:p>
          <a:p>
            <a:pPr fontAlgn="auto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defRPr/>
            </a:pPr>
            <a:endParaRPr lang="hr-HR" sz="2200" spc="-1"/>
          </a:p>
          <a:p>
            <a:pPr marL="228600" indent="-225720" fontAlgn="auto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defRPr/>
            </a:pPr>
            <a:r>
              <a:rPr lang="hr-HR" sz="2200" spc="-1">
                <a:solidFill>
                  <a:srgbClr val="FFFFFF"/>
                </a:solidFill>
                <a:latin typeface="Century Gothic"/>
              </a:rPr>
              <a:t>S 19 godina došao na ideju da omogući svima starijima od 11 godina da sastave svoj vlastiti funkcionalni mobitel</a:t>
            </a:r>
            <a:endParaRPr lang="hr-HR" sz="2200" spc="-1"/>
          </a:p>
          <a:p>
            <a:pPr marL="228600" indent="-225720" fontAlgn="auto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defRPr/>
            </a:pPr>
            <a:r>
              <a:rPr lang="hr-HR" sz="2200" spc="-1">
                <a:solidFill>
                  <a:srgbClr val="FFFFFF"/>
                </a:solidFill>
                <a:latin typeface="Century Gothic"/>
              </a:rPr>
              <a:t>Iz dana u dan njegov proizvod postaje sve popularniji svugdje u svijetu</a:t>
            </a:r>
            <a:endParaRPr lang="hr-HR" sz="2200" spc="-1"/>
          </a:p>
          <a:p>
            <a:pPr fontAlgn="auto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defRPr/>
            </a:pPr>
            <a:endParaRPr lang="hr-HR" sz="2200" spc="-1"/>
          </a:p>
          <a:p>
            <a:pPr fontAlgn="auto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defRPr/>
            </a:pPr>
            <a:endParaRPr lang="hr-HR" sz="2200" spc="-1"/>
          </a:p>
        </p:txBody>
      </p:sp>
    </p:spTree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2895600" y="763588"/>
            <a:ext cx="8607425" cy="12906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r-HR" sz="4000" cap="all" spc="-1">
                <a:solidFill>
                  <a:srgbClr val="FFFFFF"/>
                </a:solidFill>
                <a:latin typeface="Century Gothic"/>
              </a:rPr>
              <a:t>Ivan kožar</a:t>
            </a:r>
            <a:endParaRPr lang="hr-HR" sz="4000" spc="-1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7288" y="2416175"/>
            <a:ext cx="5265737" cy="402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" name="CustomShape 2"/>
          <p:cNvSpPr/>
          <p:nvPr/>
        </p:nvSpPr>
        <p:spPr>
          <a:xfrm>
            <a:off x="228600" y="2247900"/>
            <a:ext cx="5330825" cy="40211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225720" fontAlgn="auto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defRPr/>
            </a:pPr>
            <a:r>
              <a:rPr lang="hr-HR" sz="2200" spc="-1">
                <a:solidFill>
                  <a:srgbClr val="FFFFFF"/>
                </a:solidFill>
                <a:latin typeface="Century Gothic"/>
              </a:rPr>
              <a:t>Još u srednjoj školi izumio bežični punjač za mobitele, tablete i još poneke mobilne uređaje</a:t>
            </a:r>
            <a:endParaRPr lang="hr-HR" sz="2200" spc="-1"/>
          </a:p>
          <a:p>
            <a:pPr fontAlgn="auto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defRPr/>
            </a:pPr>
            <a:endParaRPr lang="hr-HR" sz="2200" spc="-1"/>
          </a:p>
          <a:p>
            <a:pPr marL="228600" indent="-225720" fontAlgn="auto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defRPr/>
            </a:pPr>
            <a:r>
              <a:rPr lang="hr-HR" sz="2200" spc="-1">
                <a:solidFill>
                  <a:srgbClr val="FFFFFF"/>
                </a:solidFill>
                <a:latin typeface="Century Gothic"/>
              </a:rPr>
              <a:t>Imao brojne ponude za unaprjeđenje svog izuma i razvijanje novih, ali izabire Fakultet elektrotehnike u Zagrebu</a:t>
            </a:r>
            <a:endParaRPr lang="hr-HR" sz="2200" spc="-1"/>
          </a:p>
          <a:p>
            <a:pPr marL="228600" indent="-225720" fontAlgn="auto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defRPr/>
            </a:pPr>
            <a:r>
              <a:rPr lang="hr-HR" sz="2200" spc="-1">
                <a:solidFill>
                  <a:srgbClr val="FFFFFF"/>
                </a:solidFill>
                <a:latin typeface="Century Gothic"/>
              </a:rPr>
              <a:t>Nada se jednog dana zaposliti u dobroj tvrtki i nastaviti s razvijanjem svojih ideja</a:t>
            </a:r>
            <a:endParaRPr lang="hr-HR" sz="2200" spc="-1"/>
          </a:p>
          <a:p>
            <a:pPr fontAlgn="auto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defRPr/>
            </a:pPr>
            <a:endParaRPr lang="hr-HR" sz="2200" spc="-1"/>
          </a:p>
          <a:p>
            <a:pPr fontAlgn="auto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defRPr/>
            </a:pPr>
            <a:endParaRPr lang="hr-HR" sz="2200" spc="-1"/>
          </a:p>
        </p:txBody>
      </p:sp>
    </p:spTree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2895600" y="763588"/>
            <a:ext cx="8607425" cy="12906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r-HR" sz="4000" cap="all" spc="-1">
                <a:solidFill>
                  <a:srgbClr val="FFFFFF"/>
                </a:solidFill>
                <a:latin typeface="Century Gothic"/>
              </a:rPr>
              <a:t>Mate rimac</a:t>
            </a:r>
            <a:endParaRPr lang="hr-HR" sz="4000" spc="-1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2873375"/>
            <a:ext cx="53308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" name="CustomShape 2"/>
          <p:cNvSpPr/>
          <p:nvPr/>
        </p:nvSpPr>
        <p:spPr>
          <a:xfrm>
            <a:off x="228600" y="2098675"/>
            <a:ext cx="5330825" cy="40211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4000" lnSpcReduction="10000"/>
          </a:bodyPr>
          <a:lstStyle/>
          <a:p>
            <a:pPr marL="228600" indent="-225720" fontAlgn="auto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defRPr/>
            </a:pPr>
            <a:r>
              <a:rPr lang="hr-HR" sz="2200" spc="-1" dirty="0">
                <a:solidFill>
                  <a:srgbClr val="FFFFFF"/>
                </a:solidFill>
                <a:latin typeface="Century Gothic"/>
              </a:rPr>
              <a:t>Uz pomoć obitelji pokreće svoju tvrtku i ubrzo zatim počinje njegov uspon na hrvatskoj i svjetskoj sceni</a:t>
            </a:r>
            <a:endParaRPr lang="hr-HR" sz="2200" spc="-1" dirty="0"/>
          </a:p>
          <a:p>
            <a:pPr marL="228600" indent="-225720" fontAlgn="auto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defRPr/>
            </a:pPr>
            <a:r>
              <a:rPr lang="hr-HR" sz="2200" spc="-1" dirty="0">
                <a:solidFill>
                  <a:srgbClr val="FFFFFF"/>
                </a:solidFill>
                <a:latin typeface="Century Gothic"/>
              </a:rPr>
              <a:t>Postaje globalno poznat i osvaja brojne nagrade u programiranju i u autoindustriji gdje je postao velika konkurencija gigantima poput </a:t>
            </a:r>
            <a:r>
              <a:rPr lang="hr-HR" sz="2200" spc="-1" dirty="0" err="1" smtClean="0">
                <a:solidFill>
                  <a:srgbClr val="FFFFFF"/>
                </a:solidFill>
                <a:latin typeface="Century Gothic"/>
              </a:rPr>
              <a:t>Aston</a:t>
            </a:r>
            <a:r>
              <a:rPr lang="hr-HR" sz="2200" spc="-1" dirty="0" smtClean="0">
                <a:solidFill>
                  <a:srgbClr val="FFFFFF"/>
                </a:solidFill>
                <a:latin typeface="Century Gothic"/>
              </a:rPr>
              <a:t> Martina </a:t>
            </a:r>
            <a:r>
              <a:rPr lang="hr-HR" sz="2200" spc="-1" dirty="0">
                <a:solidFill>
                  <a:srgbClr val="FFFFFF"/>
                </a:solidFill>
                <a:latin typeface="Century Gothic"/>
              </a:rPr>
              <a:t>I </a:t>
            </a:r>
            <a:r>
              <a:rPr lang="hr-HR" sz="2200" spc="-1" dirty="0" err="1">
                <a:solidFill>
                  <a:srgbClr val="FFFFFF"/>
                </a:solidFill>
                <a:latin typeface="Century Gothic"/>
              </a:rPr>
              <a:t>drugima..</a:t>
            </a:r>
            <a:r>
              <a:rPr lang="hr-HR" sz="2200" spc="-1" dirty="0">
                <a:solidFill>
                  <a:srgbClr val="FFFFFF"/>
                </a:solidFill>
                <a:latin typeface="Century Gothic"/>
              </a:rPr>
              <a:t>.</a:t>
            </a:r>
            <a:endParaRPr lang="hr-HR" sz="2200" spc="-1" dirty="0"/>
          </a:p>
          <a:p>
            <a:pPr fontAlgn="auto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defRPr/>
            </a:pPr>
            <a:endParaRPr lang="hr-HR" sz="2200" spc="-1" dirty="0"/>
          </a:p>
          <a:p>
            <a:pPr marL="228600" indent="-225720" fontAlgn="auto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defRPr/>
            </a:pPr>
            <a:r>
              <a:rPr lang="hr-HR" sz="2200" spc="-1" dirty="0">
                <a:solidFill>
                  <a:srgbClr val="FFFFFF"/>
                </a:solidFill>
                <a:latin typeface="Century Gothic"/>
              </a:rPr>
              <a:t>U budućnosti planira otvaranje tvrtki u Hrvatskoj kako bi poticao hrvatsku mladež na bolje obrazovanje i ostanak u Hrvatskoj</a:t>
            </a:r>
            <a:endParaRPr lang="hr-HR" sz="2200" spc="-1" dirty="0"/>
          </a:p>
        </p:txBody>
      </p:sp>
    </p:spTree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2895600" y="763588"/>
            <a:ext cx="8607425" cy="12906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r-HR" sz="4000" cap="all" spc="-1">
                <a:solidFill>
                  <a:srgbClr val="FFFFFF"/>
                </a:solidFill>
                <a:latin typeface="Century Gothic"/>
              </a:rPr>
              <a:t>George matus</a:t>
            </a:r>
            <a:endParaRPr lang="hr-HR" sz="4000" spc="-1"/>
          </a:p>
        </p:txBody>
      </p:sp>
      <p:pic>
        <p:nvPicPr>
          <p:cNvPr id="4710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2538413"/>
            <a:ext cx="5330825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" name="CustomShape 2"/>
          <p:cNvSpPr/>
          <p:nvPr/>
        </p:nvSpPr>
        <p:spPr>
          <a:xfrm>
            <a:off x="428625" y="2305050"/>
            <a:ext cx="5330825" cy="40211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225720" fontAlgn="auto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defRPr/>
            </a:pPr>
            <a:r>
              <a:rPr lang="hr-HR" sz="2200" spc="-1">
                <a:solidFill>
                  <a:srgbClr val="FFFFFF"/>
                </a:solidFill>
                <a:latin typeface="Century Gothic"/>
              </a:rPr>
              <a:t>Došao na ideju drona kojim se može služiti bilo tko</a:t>
            </a:r>
            <a:endParaRPr lang="hr-HR" sz="2200" spc="-1"/>
          </a:p>
          <a:p>
            <a:pPr marL="228600" indent="-225720" fontAlgn="auto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defRPr/>
            </a:pPr>
            <a:r>
              <a:rPr lang="hr-HR" sz="2200" spc="-1">
                <a:solidFill>
                  <a:srgbClr val="FFFFFF"/>
                </a:solidFill>
                <a:latin typeface="Century Gothic"/>
              </a:rPr>
              <a:t>Sa svojih 18 godina pokreće tvrtku „Teal Drones”</a:t>
            </a:r>
            <a:endParaRPr lang="hr-HR" sz="2200" spc="-1"/>
          </a:p>
          <a:p>
            <a:pPr marL="228600" indent="-225720" fontAlgn="auto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defRPr/>
            </a:pPr>
            <a:r>
              <a:rPr lang="hr-HR" sz="2200" spc="-1">
                <a:solidFill>
                  <a:srgbClr val="FFFFFF"/>
                </a:solidFill>
                <a:latin typeface="Century Gothic"/>
              </a:rPr>
              <a:t>Mlad i pun ideja koje jedva čeka realizirati</a:t>
            </a:r>
            <a:endParaRPr lang="hr-HR" sz="2200" spc="-1"/>
          </a:p>
          <a:p>
            <a:pPr fontAlgn="auto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defRPr/>
            </a:pPr>
            <a:endParaRPr lang="hr-HR" sz="2200" spc="-1"/>
          </a:p>
          <a:p>
            <a:pPr marL="228600" indent="-225720" fontAlgn="auto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defRPr/>
            </a:pPr>
            <a:r>
              <a:rPr lang="hr-HR" sz="2200" spc="-1">
                <a:solidFill>
                  <a:srgbClr val="FFFFFF"/>
                </a:solidFill>
                <a:latin typeface="Century Gothic"/>
              </a:rPr>
              <a:t>Uvršten na Forbesovu listu mladih inovatora</a:t>
            </a:r>
            <a:endParaRPr lang="hr-HR" sz="2200" spc="-1"/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2895600" y="763588"/>
            <a:ext cx="8607425" cy="12906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r-HR" sz="4000" cap="all" spc="-1">
                <a:solidFill>
                  <a:srgbClr val="FFFFFF"/>
                </a:solidFill>
                <a:latin typeface="Century Gothic"/>
              </a:rPr>
              <a:t>Mihir garimella</a:t>
            </a:r>
            <a:endParaRPr lang="hr-HR" sz="4000" spc="-1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69238" y="3044825"/>
            <a:ext cx="3473450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" name="CustomShape 2"/>
          <p:cNvSpPr/>
          <p:nvPr/>
        </p:nvSpPr>
        <p:spPr>
          <a:xfrm>
            <a:off x="228600" y="2193925"/>
            <a:ext cx="5330825" cy="40211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225425">
              <a:lnSpc>
                <a:spcPct val="90000"/>
              </a:lnSpc>
              <a:spcBef>
                <a:spcPts val="100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hr-HR" sz="2200" dirty="0">
                <a:solidFill>
                  <a:srgbClr val="FFFFFF"/>
                </a:solidFill>
                <a:latin typeface="Century Gothic" pitchFamily="34" charset="0"/>
              </a:rPr>
              <a:t>Sa 16 godina izumio </a:t>
            </a:r>
            <a:r>
              <a:rPr lang="hr-HR" sz="2200" dirty="0" err="1">
                <a:solidFill>
                  <a:srgbClr val="FFFFFF"/>
                </a:solidFill>
                <a:latin typeface="Century Gothic" pitchFamily="34" charset="0"/>
              </a:rPr>
              <a:t>dron</a:t>
            </a:r>
            <a:r>
              <a:rPr lang="hr-HR" sz="2200" dirty="0">
                <a:solidFill>
                  <a:srgbClr val="FFFFFF"/>
                </a:solidFill>
                <a:latin typeface="Century Gothic" pitchFamily="34" charset="0"/>
              </a:rPr>
              <a:t> „</a:t>
            </a:r>
            <a:r>
              <a:rPr lang="hr-HR" sz="2200" dirty="0" err="1">
                <a:solidFill>
                  <a:srgbClr val="FFFFFF"/>
                </a:solidFill>
                <a:latin typeface="Century Gothic" pitchFamily="34" charset="0"/>
              </a:rPr>
              <a:t>Firefly</a:t>
            </a:r>
            <a:r>
              <a:rPr lang="hr-HR" sz="2200" dirty="0">
                <a:solidFill>
                  <a:srgbClr val="FFFFFF"/>
                </a:solidFill>
                <a:latin typeface="Century Gothic" pitchFamily="34" charset="0"/>
              </a:rPr>
              <a:t>” koji može dospjeti na mjesta gdje čovjek ne može</a:t>
            </a:r>
            <a:endParaRPr lang="hr-HR" sz="2200" dirty="0"/>
          </a:p>
          <a:p>
            <a:pPr marL="228600" indent="-225425">
              <a:lnSpc>
                <a:spcPct val="90000"/>
              </a:lnSpc>
              <a:spcBef>
                <a:spcPts val="1000"/>
              </a:spcBef>
              <a:buClr>
                <a:srgbClr val="FFFFFF"/>
              </a:buClr>
              <a:buFont typeface="Arial" charset="0"/>
              <a:buChar char="•"/>
            </a:pPr>
            <a:endParaRPr lang="hr-HR" sz="2200" dirty="0"/>
          </a:p>
          <a:p>
            <a:pPr marL="228600" indent="-225425">
              <a:lnSpc>
                <a:spcPct val="90000"/>
              </a:lnSpc>
              <a:spcBef>
                <a:spcPts val="100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hr-HR" sz="2200" dirty="0">
                <a:solidFill>
                  <a:srgbClr val="FFFFFF"/>
                </a:solidFill>
                <a:latin typeface="Century Gothic" pitchFamily="34" charset="0"/>
              </a:rPr>
              <a:t>Ideja mu je zasnovana na mogućnosti da će njegov </a:t>
            </a:r>
            <a:r>
              <a:rPr lang="hr-HR" sz="2200" dirty="0" err="1">
                <a:solidFill>
                  <a:srgbClr val="FFFFFF"/>
                </a:solidFill>
                <a:latin typeface="Century Gothic" pitchFamily="34" charset="0"/>
              </a:rPr>
              <a:t>dron</a:t>
            </a:r>
            <a:r>
              <a:rPr lang="hr-HR" sz="2200" dirty="0">
                <a:solidFill>
                  <a:srgbClr val="FFFFFF"/>
                </a:solidFill>
                <a:latin typeface="Century Gothic" pitchFamily="34" charset="0"/>
              </a:rPr>
              <a:t> pomoći spasilačkim ekipama da pronađu ljude na nepristupačnim terenima</a:t>
            </a:r>
            <a:endParaRPr lang="hr-HR" sz="2200" dirty="0"/>
          </a:p>
          <a:p>
            <a:pPr marL="228600" indent="-225425">
              <a:lnSpc>
                <a:spcPct val="90000"/>
              </a:lnSpc>
              <a:spcBef>
                <a:spcPts val="100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hr-HR" sz="2200" dirty="0">
                <a:solidFill>
                  <a:srgbClr val="FFFFFF"/>
                </a:solidFill>
                <a:latin typeface="Century Gothic" pitchFamily="34" charset="0"/>
              </a:rPr>
              <a:t>Izgled i let </a:t>
            </a:r>
            <a:r>
              <a:rPr lang="hr-HR" sz="2200" dirty="0" err="1">
                <a:solidFill>
                  <a:srgbClr val="FFFFFF"/>
                </a:solidFill>
                <a:latin typeface="Century Gothic" pitchFamily="34" charset="0"/>
              </a:rPr>
              <a:t>drona</a:t>
            </a:r>
            <a:r>
              <a:rPr lang="hr-HR" sz="2200" dirty="0">
                <a:solidFill>
                  <a:srgbClr val="FFFFFF"/>
                </a:solidFill>
                <a:latin typeface="Century Gothic" pitchFamily="34" charset="0"/>
              </a:rPr>
              <a:t> inspirirani su kretanjem kukca </a:t>
            </a:r>
            <a:r>
              <a:rPr lang="hr-HR" sz="2200" dirty="0" err="1" smtClean="0">
                <a:solidFill>
                  <a:srgbClr val="FFFFFF"/>
                </a:solidFill>
                <a:latin typeface="Century Gothic" pitchFamily="34" charset="0"/>
              </a:rPr>
              <a:t>svica</a:t>
            </a:r>
            <a:r>
              <a:rPr lang="hr-HR" sz="2200" dirty="0">
                <a:solidFill>
                  <a:srgbClr val="FFFFFF"/>
                </a:solidFill>
                <a:latin typeface="Century Gothic" pitchFamily="34" charset="0"/>
              </a:rPr>
              <a:t>, ima ideju za još sličnih izuma inspiriranih kretanjem životinja</a:t>
            </a:r>
            <a:endParaRPr lang="hr-HR" sz="2200" dirty="0"/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2895600" y="763588"/>
            <a:ext cx="8607425" cy="12906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r-HR" sz="4000" cap="all" spc="-1">
                <a:solidFill>
                  <a:srgbClr val="FFFFFF"/>
                </a:solidFill>
                <a:latin typeface="Century Gothic"/>
              </a:rPr>
              <a:t>Shubham banerjee</a:t>
            </a:r>
            <a:endParaRPr lang="hr-HR" sz="4000" spc="-1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8750" y="2743200"/>
            <a:ext cx="3646488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" name="CustomShape 2"/>
          <p:cNvSpPr/>
          <p:nvPr/>
        </p:nvSpPr>
        <p:spPr>
          <a:xfrm>
            <a:off x="628650" y="2190750"/>
            <a:ext cx="5330825" cy="40211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225720" fontAlgn="auto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defRPr/>
            </a:pPr>
            <a:r>
              <a:rPr lang="hr-HR" sz="2200" spc="-1" dirty="0">
                <a:solidFill>
                  <a:srgbClr val="FFFFFF"/>
                </a:solidFill>
                <a:latin typeface="Century Gothic"/>
              </a:rPr>
              <a:t>Sa 14 godina izumio 3D printer koji tekst pretvara u </a:t>
            </a:r>
            <a:r>
              <a:rPr lang="hr-HR" sz="2200" spc="-1" dirty="0" err="1" smtClean="0">
                <a:solidFill>
                  <a:srgbClr val="FFFFFF"/>
                </a:solidFill>
                <a:latin typeface="Century Gothic"/>
              </a:rPr>
              <a:t>Brailleovo</a:t>
            </a:r>
            <a:r>
              <a:rPr lang="hr-HR" sz="2200" spc="-1" dirty="0" smtClean="0">
                <a:solidFill>
                  <a:srgbClr val="FFFFFF"/>
                </a:solidFill>
                <a:latin typeface="Century Gothic"/>
              </a:rPr>
              <a:t> </a:t>
            </a:r>
            <a:r>
              <a:rPr lang="hr-HR" sz="2200" spc="-1" dirty="0">
                <a:solidFill>
                  <a:srgbClr val="FFFFFF"/>
                </a:solidFill>
                <a:latin typeface="Century Gothic"/>
              </a:rPr>
              <a:t>pismo za slijepe</a:t>
            </a:r>
            <a:endParaRPr lang="hr-HR" sz="2200" spc="-1" dirty="0"/>
          </a:p>
          <a:p>
            <a:pPr marL="228600" indent="-225720" fontAlgn="auto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defRPr/>
            </a:pPr>
            <a:r>
              <a:rPr lang="hr-HR" sz="2200" spc="-1" dirty="0">
                <a:solidFill>
                  <a:srgbClr val="FFFFFF"/>
                </a:solidFill>
                <a:latin typeface="Century Gothic"/>
              </a:rPr>
              <a:t>Prvi primjer je napravio od </a:t>
            </a:r>
            <a:r>
              <a:rPr lang="hr-HR" sz="2200" spc="-1" dirty="0" err="1">
                <a:solidFill>
                  <a:srgbClr val="FFFFFF"/>
                </a:solidFill>
                <a:latin typeface="Century Gothic"/>
              </a:rPr>
              <a:t>L</a:t>
            </a:r>
            <a:r>
              <a:rPr lang="hr-HR" sz="2200" spc="-1" dirty="0" err="1" smtClean="0">
                <a:solidFill>
                  <a:srgbClr val="FFFFFF"/>
                </a:solidFill>
                <a:latin typeface="Century Gothic"/>
              </a:rPr>
              <a:t>ego</a:t>
            </a:r>
            <a:r>
              <a:rPr lang="hr-HR" sz="2200" spc="-1" dirty="0" smtClean="0">
                <a:solidFill>
                  <a:srgbClr val="FFFFFF"/>
                </a:solidFill>
                <a:latin typeface="Century Gothic"/>
              </a:rPr>
              <a:t> </a:t>
            </a:r>
            <a:r>
              <a:rPr lang="hr-HR" sz="2200" spc="-1" dirty="0">
                <a:solidFill>
                  <a:srgbClr val="FFFFFF"/>
                </a:solidFill>
                <a:latin typeface="Century Gothic"/>
              </a:rPr>
              <a:t>kockica i malo stare elektronike koju je uzeo ocu u garaži</a:t>
            </a:r>
            <a:endParaRPr lang="hr-HR" sz="2200" spc="-1" dirty="0"/>
          </a:p>
          <a:p>
            <a:pPr fontAlgn="auto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defRPr/>
            </a:pPr>
            <a:endParaRPr lang="hr-HR" sz="2200" spc="-1" dirty="0"/>
          </a:p>
          <a:p>
            <a:pPr marL="228600" indent="-225720" fontAlgn="auto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defRPr/>
            </a:pPr>
            <a:r>
              <a:rPr lang="hr-HR" sz="2200" spc="-1" dirty="0">
                <a:solidFill>
                  <a:srgbClr val="FFFFFF"/>
                </a:solidFill>
                <a:latin typeface="Century Gothic"/>
              </a:rPr>
              <a:t>S 15 godina otvara tvrtku „</a:t>
            </a:r>
            <a:r>
              <a:rPr lang="hr-HR" sz="2200" spc="-1" dirty="0" err="1">
                <a:solidFill>
                  <a:srgbClr val="FFFFFF"/>
                </a:solidFill>
                <a:latin typeface="Century Gothic"/>
              </a:rPr>
              <a:t>Braigo</a:t>
            </a:r>
            <a:r>
              <a:rPr lang="hr-HR" sz="2200" spc="-1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hr-HR" sz="2200" spc="-1" dirty="0" err="1">
                <a:solidFill>
                  <a:srgbClr val="FFFFFF"/>
                </a:solidFill>
                <a:latin typeface="Century Gothic"/>
              </a:rPr>
              <a:t>Labs</a:t>
            </a:r>
            <a:r>
              <a:rPr lang="hr-HR" sz="2200" spc="-1" dirty="0">
                <a:solidFill>
                  <a:srgbClr val="FFFFFF"/>
                </a:solidFill>
                <a:latin typeface="Century Gothic"/>
              </a:rPr>
              <a:t>” i još uvijek radi na unaprjeđenju svog izuma</a:t>
            </a:r>
            <a:endParaRPr lang="hr-HR" sz="2200" spc="-1" dirty="0"/>
          </a:p>
          <a:p>
            <a:pPr fontAlgn="auto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defRPr/>
            </a:pPr>
            <a:endParaRPr lang="hr-HR" sz="2200" spc="-1" dirty="0"/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5275</TotalTime>
  <Words>541</Words>
  <Application>Microsoft Office PowerPoint</Application>
  <PresentationFormat>Široki zaslon</PresentationFormat>
  <Paragraphs>60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3</vt:i4>
      </vt:variant>
      <vt:variant>
        <vt:lpstr>Naslovi slajdova</vt:lpstr>
      </vt:variant>
      <vt:variant>
        <vt:i4>12</vt:i4>
      </vt:variant>
    </vt:vector>
  </HeadingPairs>
  <TitlesOfParts>
    <vt:vector size="18" baseType="lpstr">
      <vt:lpstr>Arial</vt:lpstr>
      <vt:lpstr>Century Gothic</vt:lpstr>
      <vt:lpstr>DejaVu Sans</vt:lpstr>
      <vt:lpstr>Office Theme</vt:lpstr>
      <vt:lpstr>Office Theme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Mladi poduzetnici</dc:title>
  <dc:subject/>
  <dc:creator>Marin</dc:creator>
  <dc:description/>
  <cp:lastModifiedBy>Nikolina Dolfić</cp:lastModifiedBy>
  <cp:revision>34</cp:revision>
  <dcterms:created xsi:type="dcterms:W3CDTF">2020-02-27T17:33:43Z</dcterms:created>
  <dcterms:modified xsi:type="dcterms:W3CDTF">2020-03-05T09:17:57Z</dcterms:modified>
  <dc:language>hr-HR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12</vt:i4>
  </property>
</Properties>
</file>