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12192000"/>
  <p:notesSz cx="6858000" cy="9144000"/>
  <p:embeddedFontLst>
    <p:embeddedFont>
      <p:font typeface="Arial Black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i/DtBx5LHEotTbYj91QKJy2JSj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ArialBlack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3b00fbb2e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3b00fbb2ed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b1b525cf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3b1b525cfe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b00fbb2e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13b00fbb2ed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b1b525c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13b1b525cf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b00fbb2e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3b00fbb2ed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b00fbb2e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3b00fbb2ed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b00fbb2e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3b00fbb2ed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b1b525cf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13b1b525cfe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b1b525cf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13b1b525cfe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b1b525cf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13b1b525cfe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b1b525cf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3b1b525cfe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b1b525cf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13b1b525cfe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3b1b525cf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13b1b525cfe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b1b525cf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13b1b525cfe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b1b525cf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13b1b525cfe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b1b525cf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13b1b525cfe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b00fbb2e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13b00fbb2ed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b00fbb2e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13b00fbb2ed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okomiti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komiti naslov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slajd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sekcije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poredba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 opiso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rgbClr val="99FF9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>
            <p:ph type="ctrTitle"/>
          </p:nvPr>
        </p:nvSpPr>
        <p:spPr>
          <a:xfrm>
            <a:off x="1524000" y="106275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rPr b="1" lang="hr-HR">
                <a:latin typeface="Arial Black"/>
                <a:ea typeface="Arial Black"/>
                <a:cs typeface="Arial Black"/>
                <a:sym typeface="Arial Black"/>
              </a:rPr>
              <a:t>Permakultura u školi</a:t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Black"/>
              <a:buNone/>
            </a:pPr>
            <a:r>
              <a:t/>
            </a:r>
            <a:endParaRPr b="1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5" name="Google Shape;85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>
                <a:latin typeface="Arial Black"/>
                <a:ea typeface="Arial Black"/>
                <a:cs typeface="Arial Black"/>
                <a:sym typeface="Arial Black"/>
              </a:rPr>
              <a:t>Marko Ban, Permakultura Dalmacija</a:t>
            </a:r>
            <a:endParaRPr/>
          </a:p>
        </p:txBody>
      </p:sp>
      <p:pic>
        <p:nvPicPr>
          <p:cNvPr id="86" name="Google Shape;8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5691" y="3111063"/>
            <a:ext cx="4637690" cy="4637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45" name="Google Shape;145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028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73572" y="252248"/>
            <a:ext cx="12202847" cy="5924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hr-HR" sz="4000" u="none" cap="none" strike="noStrike">
                <a:solidFill>
                  <a:schemeClr val="lt1"/>
                </a:solidFill>
                <a:highlight>
                  <a:srgbClr val="000000"/>
                </a:highlight>
                <a:latin typeface="Arial Black"/>
                <a:ea typeface="Arial Black"/>
                <a:cs typeface="Arial Black"/>
                <a:sym typeface="Arial Black"/>
              </a:rPr>
              <a:t> Smanjenje efekta toplinskih otoka_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52" name="Google Shape;152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492724" cy="702091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 txBox="1"/>
          <p:nvPr/>
        </p:nvSpPr>
        <p:spPr>
          <a:xfrm>
            <a:off x="326571" y="195943"/>
            <a:ext cx="11027228" cy="5981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hr-HR" sz="4000" u="none" cap="none" strike="noStrike">
                <a:solidFill>
                  <a:schemeClr val="lt1"/>
                </a:solidFill>
                <a:highlight>
                  <a:srgbClr val="000000"/>
                </a:highlight>
                <a:latin typeface="Arial Black"/>
                <a:ea typeface="Arial Black"/>
                <a:cs typeface="Arial Black"/>
                <a:sym typeface="Arial Black"/>
              </a:rPr>
              <a:t> Ljepši kvartovi_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59" name="Google Shape;15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8993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1"/>
          <p:cNvSpPr txBox="1"/>
          <p:nvPr/>
        </p:nvSpPr>
        <p:spPr>
          <a:xfrm>
            <a:off x="283779" y="168166"/>
            <a:ext cx="11070020" cy="6008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hr-HR" sz="4000" u="none" cap="none" strike="noStrike">
                <a:solidFill>
                  <a:schemeClr val="lt1"/>
                </a:solidFill>
                <a:highlight>
                  <a:srgbClr val="000000"/>
                </a:highlight>
                <a:latin typeface="Arial Black"/>
                <a:ea typeface="Arial Black"/>
                <a:cs typeface="Arial Black"/>
                <a:sym typeface="Arial Black"/>
              </a:rPr>
              <a:t> Svijest o prirodi_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66" name="Google Shape;166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10207"/>
            <a:ext cx="12192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6"/>
          <p:cNvSpPr txBox="1"/>
          <p:nvPr>
            <p:ph idx="2" type="body"/>
          </p:nvPr>
        </p:nvSpPr>
        <p:spPr>
          <a:xfrm>
            <a:off x="178676" y="168166"/>
            <a:ext cx="11175124" cy="6008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hr-HR" sz="4000">
                <a:solidFill>
                  <a:schemeClr val="lt1"/>
                </a:solidFill>
                <a:highlight>
                  <a:srgbClr val="000000"/>
                </a:highlight>
                <a:latin typeface="Arial Black"/>
                <a:ea typeface="Arial Black"/>
                <a:cs typeface="Arial Black"/>
                <a:sym typeface="Arial Black"/>
              </a:rPr>
              <a:t> Fizička aktivnost_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73" name="Google Shape;173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00568"/>
            <a:ext cx="11960772" cy="897057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 txBox="1"/>
          <p:nvPr/>
        </p:nvSpPr>
        <p:spPr>
          <a:xfrm>
            <a:off x="304800" y="210207"/>
            <a:ext cx="11048999" cy="5966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hr-HR" sz="4000" u="none" cap="none" strike="noStrike">
                <a:solidFill>
                  <a:schemeClr val="lt1"/>
                </a:solidFill>
                <a:highlight>
                  <a:srgbClr val="000000"/>
                </a:highlight>
                <a:latin typeface="Arial Black"/>
                <a:ea typeface="Arial Black"/>
                <a:cs typeface="Arial Black"/>
                <a:sym typeface="Arial Black"/>
              </a:rPr>
              <a:t> Doprinos reuporabi otpada_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80" name="Google Shape;18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00065"/>
            <a:ext cx="12192000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 txBox="1"/>
          <p:nvPr/>
        </p:nvSpPr>
        <p:spPr>
          <a:xfrm>
            <a:off x="346840" y="220717"/>
            <a:ext cx="11403725" cy="5956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hr-HR" sz="4000" u="none" cap="none" strike="noStrike">
                <a:solidFill>
                  <a:schemeClr val="lt1"/>
                </a:solidFill>
                <a:highlight>
                  <a:srgbClr val="000000"/>
                </a:highlight>
                <a:latin typeface="Arial Black"/>
                <a:ea typeface="Arial Black"/>
                <a:cs typeface="Arial Black"/>
                <a:sym typeface="Arial Black"/>
              </a:rPr>
              <a:t> Poticanje suradnje i jačanje zajednice_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87" name="Google Shape;187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67455" y="0"/>
            <a:ext cx="148429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89" name="Google Shape;189;p14"/>
          <p:cNvSpPr txBox="1"/>
          <p:nvPr/>
        </p:nvSpPr>
        <p:spPr>
          <a:xfrm>
            <a:off x="262759" y="189186"/>
            <a:ext cx="11091040" cy="598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hr-HR" sz="4000" u="none" cap="none" strike="noStrike">
                <a:solidFill>
                  <a:schemeClr val="lt1"/>
                </a:solidFill>
                <a:highlight>
                  <a:srgbClr val="000000"/>
                </a:highlight>
                <a:latin typeface="Arial Black"/>
                <a:ea typeface="Arial Black"/>
                <a:cs typeface="Arial Black"/>
                <a:sym typeface="Arial Black"/>
              </a:rPr>
              <a:t> Druženje_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b00fbb2ed_0_30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Osnivanje banke sjemena</a:t>
            </a:r>
            <a:endParaRPr b="1"/>
          </a:p>
        </p:txBody>
      </p:sp>
      <p:sp>
        <p:nvSpPr>
          <p:cNvPr id="195" name="Google Shape;195;g13b00fbb2ed_0_30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6" name="Google Shape;196;g13b00fbb2ed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792462"/>
            <a:ext cx="9816725" cy="441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b1b525cfe_0_24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Kalendar sadnje 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i sjetve</a:t>
            </a:r>
            <a:endParaRPr b="1"/>
          </a:p>
        </p:txBody>
      </p:sp>
      <p:sp>
        <p:nvSpPr>
          <p:cNvPr id="202" name="Google Shape;202;g13b1b525cfe_0_24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3" name="Google Shape;203;g13b1b525cfe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8075" y="131476"/>
            <a:ext cx="4660800" cy="659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b00fbb2ed_0_37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Edukacije </a:t>
            </a:r>
            <a:endParaRPr b="1"/>
          </a:p>
        </p:txBody>
      </p:sp>
      <p:sp>
        <p:nvSpPr>
          <p:cNvPr id="209" name="Google Shape;209;g13b00fbb2ed_0_37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0" name="Google Shape;210;g13b00fbb2ed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41850"/>
            <a:ext cx="9536901" cy="53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b1b525cfe_0_0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Ukratko o permakulturi</a:t>
            </a:r>
            <a:endParaRPr b="1"/>
          </a:p>
        </p:txBody>
      </p:sp>
      <p:sp>
        <p:nvSpPr>
          <p:cNvPr id="92" name="Google Shape;92;g13b1b525cfe_0_0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3" name="Google Shape;93;g13b1b525cf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021" y="1825623"/>
            <a:ext cx="7620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3b00fbb2ed_0_44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Radne akcije</a:t>
            </a:r>
            <a:endParaRPr b="1"/>
          </a:p>
        </p:txBody>
      </p:sp>
      <p:sp>
        <p:nvSpPr>
          <p:cNvPr id="216" name="Google Shape;216;g13b00fbb2ed_0_44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7" name="Google Shape;217;g13b00fbb2ed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73400"/>
            <a:ext cx="9267125" cy="5217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b00fbb2ed_0_53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Projekti (domaće suradnje)</a:t>
            </a:r>
            <a:endParaRPr b="1"/>
          </a:p>
        </p:txBody>
      </p:sp>
      <p:sp>
        <p:nvSpPr>
          <p:cNvPr id="223" name="Google Shape;223;g13b00fbb2ed_0_53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24" name="Google Shape;224;g13b00fbb2ed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825" y="1553525"/>
            <a:ext cx="6844626" cy="5133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b00fbb2ed_0_59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Projekti (strane suradnje - Erasmus)</a:t>
            </a:r>
            <a:endParaRPr b="1"/>
          </a:p>
        </p:txBody>
      </p:sp>
      <p:sp>
        <p:nvSpPr>
          <p:cNvPr id="230" name="Google Shape;230;g13b00fbb2ed_0_59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31" name="Google Shape;231;g13b00fbb2ed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690825"/>
            <a:ext cx="6327680" cy="47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b1b525cfe_0_13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Zašto volimo surađivati sa školama?</a:t>
            </a:r>
            <a:endParaRPr b="1"/>
          </a:p>
        </p:txBody>
      </p:sp>
      <p:sp>
        <p:nvSpPr>
          <p:cNvPr id="237" name="Google Shape;237;g13b1b525cfe_0_13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Veliki interes za suradnjom s njihove strane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Naše aktivnosti se znaju podudarati s onima iz kurikuluma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Pozitivan utjecaj se lakše širi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Zabavno je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b1b525cfe_0_32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Edukacije u učionicama</a:t>
            </a:r>
            <a:endParaRPr b="1"/>
          </a:p>
        </p:txBody>
      </p:sp>
      <p:sp>
        <p:nvSpPr>
          <p:cNvPr id="243" name="Google Shape;243;g13b1b525cfe_0_32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4" name="Google Shape;244;g13b1b525cfe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050" y="1825625"/>
            <a:ext cx="6367724" cy="4775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b1b525cfe_0_38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Edukacije u školskim vrtovima</a:t>
            </a:r>
            <a:endParaRPr b="1"/>
          </a:p>
        </p:txBody>
      </p:sp>
      <p:sp>
        <p:nvSpPr>
          <p:cNvPr id="250" name="Google Shape;250;g13b1b525cfe_0_38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1" name="Google Shape;251;g13b1b525cfe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350" y="1432226"/>
            <a:ext cx="7046999" cy="528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b1b525cfe_0_43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Izrada edukativnih materijala 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u suradnji sa školama</a:t>
            </a:r>
            <a:endParaRPr b="1"/>
          </a:p>
        </p:txBody>
      </p:sp>
      <p:sp>
        <p:nvSpPr>
          <p:cNvPr id="257" name="Google Shape;257;g13b1b525cfe_0_43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8" name="Google Shape;258;g13b1b525cfe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500" y="1825625"/>
            <a:ext cx="6123858" cy="459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3b1b525cfe_0_19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Gradnja suhozida 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u Kaštelima</a:t>
            </a:r>
            <a:endParaRPr b="1"/>
          </a:p>
        </p:txBody>
      </p:sp>
      <p:sp>
        <p:nvSpPr>
          <p:cNvPr id="264" name="Google Shape;264;g13b1b525cfe_0_19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65" name="Google Shape;265;g13b1b525cfe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6600" y="0"/>
            <a:ext cx="4904539" cy="65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b1b525cfe_0_48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Sadnja stabala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u Sinju</a:t>
            </a:r>
            <a:endParaRPr b="1"/>
          </a:p>
        </p:txBody>
      </p:sp>
      <p:sp>
        <p:nvSpPr>
          <p:cNvPr id="271" name="Google Shape;271;g13b1b525cfe_0_48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2" name="Google Shape;272;g13b1b525cfe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069" y="1690824"/>
            <a:ext cx="5803408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3b1b525cfe_0_56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Dizajniranje i izgradnja vrta na Skalicama</a:t>
            </a:r>
            <a:endParaRPr b="1"/>
          </a:p>
        </p:txBody>
      </p:sp>
      <p:sp>
        <p:nvSpPr>
          <p:cNvPr id="278" name="Google Shape;278;g13b1b525cfe_0_56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9" name="Google Shape;279;g13b1b525cfe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943825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b1b525cfe_0_6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Definicija </a:t>
            </a:r>
            <a:r>
              <a:rPr b="1" lang="hr-HR"/>
              <a:t>permakulture</a:t>
            </a:r>
            <a:endParaRPr b="1"/>
          </a:p>
        </p:txBody>
      </p:sp>
      <p:sp>
        <p:nvSpPr>
          <p:cNvPr id="99" name="Google Shape;99;g13b1b525cfe_0_6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40868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hr-HR" sz="4537"/>
              <a:t>Permakultura osmišljava i razvija sustave te primjenu etičkih smjernica i načela za planiranje, projektiranje i održavanje održivih životnih prostora ljudi u skladu s prirodom.</a:t>
            </a:r>
            <a:endParaRPr sz="4537"/>
          </a:p>
          <a:p>
            <a:pPr indent="-408686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hr-HR" sz="4537"/>
              <a:t>Riječ "permaculture" su sredinom sedamdesetih godina skovali Australci Bill Mollison i David Holmgren od riječi permanent agriculture</a:t>
            </a:r>
            <a:endParaRPr sz="4537"/>
          </a:p>
          <a:p>
            <a:pPr indent="-408686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hr-HR" sz="4537"/>
              <a:t>Permakulturu može se opisati kao etički oblik sustava koji je pogodan za proizvodnju hrane, uporabu zemljišta i izgradnju kuća.</a:t>
            </a:r>
            <a:endParaRPr sz="4537"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3b1b525cfe_0_62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Funkcionalan i često korišten vrt</a:t>
            </a:r>
            <a:endParaRPr b="1"/>
          </a:p>
        </p:txBody>
      </p:sp>
      <p:sp>
        <p:nvSpPr>
          <p:cNvPr id="285" name="Google Shape;285;g13b1b525cfe_0_62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6" name="Google Shape;286;g13b1b525cfe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975" y="1946450"/>
            <a:ext cx="9669334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8"/>
          <p:cNvSpPr txBox="1"/>
          <p:nvPr>
            <p:ph type="title"/>
          </p:nvPr>
        </p:nvSpPr>
        <p:spPr>
          <a:xfrm>
            <a:off x="1016875" y="3552485"/>
            <a:ext cx="10515600" cy="1343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</a:pPr>
            <a:r>
              <a:rPr lang="hr-HR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Hvala na pažnji!</a:t>
            </a:r>
            <a:br>
              <a:rPr lang="hr-HR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3" name="Google Shape;293;p28"/>
          <p:cNvSpPr txBox="1"/>
          <p:nvPr>
            <p:ph idx="1" type="body"/>
          </p:nvPr>
        </p:nvSpPr>
        <p:spPr>
          <a:xfrm>
            <a:off x="838200" y="4708625"/>
            <a:ext cx="10515600" cy="4337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9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Char char="•"/>
            </a:pPr>
            <a:r>
              <a:rPr lang="hr-HR" sz="4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Pitanja?</a:t>
            </a:r>
            <a:endParaRPr sz="44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279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Char char="•"/>
            </a:pPr>
            <a:r>
              <a:rPr lang="hr-HR" sz="4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Suradnje?</a:t>
            </a:r>
            <a:endParaRPr sz="44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3b00fbb2ed_0_6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O nama:</a:t>
            </a:r>
            <a:endParaRPr b="1"/>
          </a:p>
        </p:txBody>
      </p:sp>
      <p:sp>
        <p:nvSpPr>
          <p:cNvPr id="105" name="Google Shape;105;g13b00fbb2ed_0_6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93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Udruga</a:t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Osnovana 2014.</a:t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Preko 50 članova</a:t>
            </a:r>
            <a:endParaRPr/>
          </a:p>
          <a:p>
            <a:pPr indent="-292100" lvl="0" marL="228600" rtl="0" algn="l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hr-HR"/>
              <a:t>10-15 aktivnih članova</a:t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Više od 5.000 volonterskih sati godišnje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b00fbb2ed_0_18"/>
          <p:cNvSpPr txBox="1"/>
          <p:nvPr>
            <p:ph type="title"/>
          </p:nvPr>
        </p:nvSpPr>
        <p:spPr>
          <a:xfrm>
            <a:off x="838199" y="365125"/>
            <a:ext cx="1096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Glavne aktivnosti</a:t>
            </a:r>
            <a:r>
              <a:rPr b="1" lang="hr-HR"/>
              <a:t>:</a:t>
            </a:r>
            <a:endParaRPr b="1"/>
          </a:p>
        </p:txBody>
      </p:sp>
      <p:sp>
        <p:nvSpPr>
          <p:cNvPr id="111" name="Google Shape;111;g13b00fbb2ed_0_18"/>
          <p:cNvSpPr txBox="1"/>
          <p:nvPr>
            <p:ph idx="1" type="body"/>
          </p:nvPr>
        </p:nvSpPr>
        <p:spPr>
          <a:xfrm>
            <a:off x="838200" y="1825625"/>
            <a:ext cx="8578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Uspostava urbanih vrtova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Osnivanje banke sjemena autohtonih, starih i udomaćenih sorti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Provedba edukacija povezanih sa permakulturom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Terenske aktivnosti vezane uz permakulturu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Provedba i sudjelovanje na domaćim i stranim projektima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Druženje 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title"/>
          </p:nvPr>
        </p:nvSpPr>
        <p:spPr>
          <a:xfrm>
            <a:off x="838199" y="365125"/>
            <a:ext cx="109649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hr-HR"/>
              <a:t>Zašto su važni urbani vrtovi?</a:t>
            </a:r>
            <a:endParaRPr b="1"/>
          </a:p>
        </p:txBody>
      </p:sp>
      <p:sp>
        <p:nvSpPr>
          <p:cNvPr id="117" name="Google Shape;117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Bioraznolikost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Utjecaj na klimatske promjene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Smanjivanje ekološkog otiska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Ublažavanje toplinskih otoka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Upravljanje vodom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Ljepši kvartovi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Uzgoj zdrave hrane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Promocija ekološke poljoprivrede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Očuvanje tradicionalnih sorti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18" name="Google Shape;118;p4"/>
          <p:cNvSpPr txBox="1"/>
          <p:nvPr>
            <p:ph idx="2" type="body"/>
          </p:nvPr>
        </p:nvSpPr>
        <p:spPr>
          <a:xfrm>
            <a:off x="5633545" y="1825625"/>
            <a:ext cx="647437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Povezivanje sa prirodom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Edukacija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Ekonomska neovisnost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Druženje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Odmor / rekreativne aktivnosti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Uključivanje različitih društvenih skupina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Terapeutske aktivnosti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Jačanje društvene svijesti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Reuporaba otpada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612414" cy="709448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>
            <p:ph type="title"/>
          </p:nvPr>
        </p:nvSpPr>
        <p:spPr>
          <a:xfrm>
            <a:off x="620110" y="365125"/>
            <a:ext cx="1073369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</a:pPr>
            <a:r>
              <a:rPr lang="hr-HR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URBANI VRTOVI U HRVATSKOJ</a:t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838200" y="2151444"/>
            <a:ext cx="10515600" cy="4858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9076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hr-HR" sz="3900">
                <a:solidFill>
                  <a:schemeClr val="lt1"/>
                </a:solidFill>
              </a:rPr>
              <a:t>Varaždin</a:t>
            </a:r>
            <a:endParaRPr/>
          </a:p>
          <a:p>
            <a:pPr indent="-229076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hr-HR" sz="3900">
                <a:solidFill>
                  <a:schemeClr val="lt1"/>
                </a:solidFill>
              </a:rPr>
              <a:t>Zagreb</a:t>
            </a:r>
            <a:endParaRPr/>
          </a:p>
          <a:p>
            <a:pPr indent="-229076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hr-HR" sz="3900">
                <a:solidFill>
                  <a:schemeClr val="lt1"/>
                </a:solidFill>
              </a:rPr>
              <a:t>Osijek</a:t>
            </a:r>
            <a:endParaRPr/>
          </a:p>
          <a:p>
            <a:pPr indent="-229076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hr-HR" sz="3900">
                <a:solidFill>
                  <a:schemeClr val="lt1"/>
                </a:solidFill>
              </a:rPr>
              <a:t>Rijeka</a:t>
            </a:r>
            <a:endParaRPr/>
          </a:p>
          <a:p>
            <a:pPr indent="-229076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hr-HR" sz="3900">
                <a:solidFill>
                  <a:schemeClr val="lt1"/>
                </a:solidFill>
              </a:rPr>
              <a:t>Pula</a:t>
            </a:r>
            <a:endParaRPr/>
          </a:p>
          <a:p>
            <a:pPr indent="-229076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hr-HR" sz="3900">
                <a:solidFill>
                  <a:schemeClr val="lt1"/>
                </a:solidFill>
              </a:rPr>
              <a:t>Poreč</a:t>
            </a:r>
            <a:endParaRPr/>
          </a:p>
          <a:p>
            <a:pPr indent="-229076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hr-HR" sz="3900">
                <a:solidFill>
                  <a:schemeClr val="lt1"/>
                </a:solidFill>
              </a:rPr>
              <a:t>…</a:t>
            </a:r>
            <a:endParaRPr b="1">
              <a:solidFill>
                <a:schemeClr val="lt1"/>
              </a:solidFill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hr-HR" sz="1900">
                <a:solidFill>
                  <a:schemeClr val="lt1"/>
                </a:solidFill>
              </a:rPr>
              <a:t>Foto: Daniel Kasap/Pixell</a:t>
            </a:r>
            <a:endParaRPr b="1"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578069" y="325821"/>
            <a:ext cx="11298621" cy="1343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hr-HR">
                <a:latin typeface="Arial Black"/>
                <a:ea typeface="Arial Black"/>
                <a:cs typeface="Arial Black"/>
                <a:sym typeface="Arial Black"/>
              </a:rPr>
              <a:t>SPLITSKE INICIJATIVE I ISKUSTVA</a:t>
            </a:r>
            <a:endParaRPr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Zelenpoje (kod tvrđave Gripe)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Naša parcela ispod Vidilice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Školski vrt Skalice (Sunce)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Parkovi i nasadi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Zasadi stablo ne budi panj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Mali zeleni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Splitske škole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Kvartovske inicijative (Split 3…)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/>
              <a:t>Privatni vrtovi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5008" y="1321754"/>
            <a:ext cx="5534838" cy="54618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FF99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37593"/>
            <a:ext cx="12444247" cy="9333185"/>
          </a:xfrm>
          <a:prstGeom prst="rect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8" name="Google Shape;138;p22"/>
          <p:cNvSpPr txBox="1"/>
          <p:nvPr>
            <p:ph type="title"/>
          </p:nvPr>
        </p:nvSpPr>
        <p:spPr>
          <a:xfrm>
            <a:off x="735725" y="-2735"/>
            <a:ext cx="10586545" cy="13270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</a:pPr>
            <a:r>
              <a:rPr lang="hr-HR">
                <a:solidFill>
                  <a:schemeClr val="lt1"/>
                </a:solidFill>
                <a:highlight>
                  <a:srgbClr val="4A86E8"/>
                </a:highlight>
                <a:latin typeface="Arial Black"/>
                <a:ea typeface="Arial Black"/>
                <a:cs typeface="Arial Black"/>
                <a:sym typeface="Arial Black"/>
              </a:rPr>
              <a:t>NAŠA </a:t>
            </a:r>
            <a:r>
              <a:rPr lang="hr-HR">
                <a:solidFill>
                  <a:schemeClr val="lt1"/>
                </a:solidFill>
                <a:highlight>
                  <a:srgbClr val="4A86E8"/>
                </a:highlight>
                <a:latin typeface="Arial Black"/>
                <a:ea typeface="Arial Black"/>
                <a:cs typeface="Arial Black"/>
                <a:sym typeface="Arial Black"/>
              </a:rPr>
              <a:t>IDEJA O URBANOM VRTU </a:t>
            </a:r>
            <a:endParaRPr>
              <a:highlight>
                <a:srgbClr val="4A86E8"/>
              </a:highlight>
            </a:endParaRPr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838200" y="3111060"/>
            <a:ext cx="10515600" cy="4358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hr-HR" sz="3200">
                <a:solidFill>
                  <a:schemeClr val="lt1"/>
                </a:solidFill>
              </a:rPr>
              <a:t>- anketa o okolišnim navikama 2020</a:t>
            </a:r>
            <a:endParaRPr b="1" sz="32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-"/>
            </a:pPr>
            <a:r>
              <a:rPr b="1" lang="hr-HR" sz="3200">
                <a:solidFill>
                  <a:schemeClr val="lt1"/>
                </a:solidFill>
              </a:rPr>
              <a:t>promocija vrtlarstva i zagovaranje uspostave urbanih vrtova</a:t>
            </a:r>
            <a:endParaRPr b="1" sz="32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-"/>
            </a:pPr>
            <a:r>
              <a:rPr b="1" lang="hr-HR" sz="3200">
                <a:solidFill>
                  <a:schemeClr val="lt1"/>
                </a:solidFill>
              </a:rPr>
              <a:t>uspostava školskog vrta na Skalicama</a:t>
            </a:r>
            <a:endParaRPr b="1" sz="3200">
              <a:solidFill>
                <a:schemeClr val="lt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-"/>
            </a:pPr>
            <a:r>
              <a:rPr b="1" lang="hr-HR" sz="3200">
                <a:solidFill>
                  <a:schemeClr val="lt1"/>
                </a:solidFill>
              </a:rPr>
              <a:t>suradnja sa Gradom Splitom na Urbact projektu</a:t>
            </a:r>
            <a:endParaRPr b="1" sz="3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hr-HR" sz="3200">
                <a:solidFill>
                  <a:schemeClr val="lt1"/>
                </a:solidFill>
              </a:rPr>
              <a:t> 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2022-06-16T20:51:09Z</dcterms:created>
  <dc:creator>camao01 camao01</dc:creator>
</cp:coreProperties>
</file>