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92" r:id="rId2"/>
    <p:sldId id="287" r:id="rId3"/>
    <p:sldId id="288" r:id="rId4"/>
    <p:sldId id="335" r:id="rId5"/>
    <p:sldId id="321" r:id="rId6"/>
    <p:sldId id="297" r:id="rId7"/>
    <p:sldId id="298" r:id="rId8"/>
    <p:sldId id="293" r:id="rId9"/>
    <p:sldId id="308" r:id="rId10"/>
    <p:sldId id="299" r:id="rId11"/>
    <p:sldId id="300" r:id="rId12"/>
    <p:sldId id="336" r:id="rId13"/>
    <p:sldId id="301" r:id="rId14"/>
    <p:sldId id="305" r:id="rId15"/>
    <p:sldId id="307" r:id="rId16"/>
    <p:sldId id="340" r:id="rId17"/>
    <p:sldId id="337" r:id="rId18"/>
    <p:sldId id="318" r:id="rId19"/>
    <p:sldId id="346" r:id="rId20"/>
    <p:sldId id="347" r:id="rId21"/>
    <p:sldId id="348" r:id="rId22"/>
    <p:sldId id="341" r:id="rId23"/>
    <p:sldId id="342" r:id="rId24"/>
    <p:sldId id="343" r:id="rId25"/>
    <p:sldId id="344" r:id="rId26"/>
    <p:sldId id="345" r:id="rId27"/>
    <p:sldId id="311" r:id="rId28"/>
    <p:sldId id="312" r:id="rId29"/>
    <p:sldId id="313" r:id="rId30"/>
    <p:sldId id="355" r:id="rId31"/>
    <p:sldId id="333" r:id="rId32"/>
    <p:sldId id="334" r:id="rId33"/>
    <p:sldId id="331" r:id="rId34"/>
    <p:sldId id="364" r:id="rId35"/>
    <p:sldId id="319" r:id="rId36"/>
    <p:sldId id="362" r:id="rId37"/>
    <p:sldId id="369" r:id="rId38"/>
    <p:sldId id="317" r:id="rId39"/>
    <p:sldId id="356" r:id="rId40"/>
    <p:sldId id="357" r:id="rId41"/>
    <p:sldId id="325" r:id="rId42"/>
    <p:sldId id="328" r:id="rId43"/>
    <p:sldId id="351" r:id="rId44"/>
    <p:sldId id="352" r:id="rId45"/>
    <p:sldId id="353" r:id="rId46"/>
    <p:sldId id="354" r:id="rId47"/>
    <p:sldId id="283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CCE"/>
    <a:srgbClr val="9718B0"/>
    <a:srgbClr val="AD17B1"/>
    <a:srgbClr val="0099FF"/>
    <a:srgbClr val="3366FF"/>
    <a:srgbClr val="A7158B"/>
    <a:srgbClr val="00708A"/>
    <a:srgbClr val="3333FF"/>
    <a:srgbClr val="0033CC"/>
    <a:srgbClr val="DBEE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88172" autoAdjust="0"/>
  </p:normalViewPr>
  <p:slideViewPr>
    <p:cSldViewPr>
      <p:cViewPr varScale="1">
        <p:scale>
          <a:sx n="64" d="100"/>
          <a:sy n="64" d="100"/>
        </p:scale>
        <p:origin x="-16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335D1-9985-42A1-9492-D5A5A187C3FF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26061-4C1E-4912-A62C-74FACBF1C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6061-4C1E-4912-A62C-74FACBF1C0F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6061-4C1E-4912-A62C-74FACBF1C0F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F1979-2975-4B77-8883-29A1C06BE54E}" type="slidenum">
              <a:rPr lang="hr-HR" smtClean="0"/>
              <a:pPr/>
              <a:t>55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10119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75ABA-6D9E-49CE-8BE6-549E892B8E97}" type="datetimeFigureOut">
              <a:rPr lang="sr-Latn-CS" smtClean="0"/>
              <a:pPr/>
              <a:t>30.11.2020.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DEAE-0494-483F-9BAA-F02EAB9880F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padlet.com/vanja_perkovic1/3dntl7175jfrxmes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edu.glogster.com/glog/incoterms/35rvk9pvkvi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youtu.be/Dm0MUQI6I0k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bit.ly/3bqA2Po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_mGeNaRQk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padlet.com/vanja_perkovic1/mreg372811cu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padlet.com/vanja_perkovic1/8zvs086ruwxq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youtu.be/Afk2QV3nVfs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TICANJE KREATIVNOSTI – Učenički dom Virovitica"/>
          <p:cNvPicPr/>
          <p:nvPr/>
        </p:nvPicPr>
        <p:blipFill>
          <a:blip r:embed="rId3" cstate="print"/>
          <a:srcRect l="19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16960">
            <a:off x="2447480" y="2852936"/>
            <a:ext cx="7056784" cy="273630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hr-HR" sz="4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Poticanje </a:t>
            </a:r>
          </a:p>
          <a:p>
            <a:pPr algn="ctr">
              <a:buNone/>
            </a:pPr>
            <a:r>
              <a:rPr lang="hr-HR" sz="4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kreativnosti i stvaralaštva    u nastavi                           strukovnih predmeta</a:t>
            </a:r>
            <a:endParaRPr lang="en-US" sz="4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Kakve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kreativne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osobe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  <a:endParaRPr lang="en-US" sz="4000" b="1" dirty="0"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619268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kritične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fleksibilne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puno</a:t>
            </a:r>
            <a:r>
              <a:rPr lang="en-US" dirty="0" smtClean="0"/>
              <a:t> </a:t>
            </a:r>
            <a:r>
              <a:rPr lang="en-US" dirty="0" err="1" smtClean="0"/>
              <a:t>inicijative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otvorene</a:t>
            </a: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okolini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originalne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energične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hrabre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smtClean="0"/>
              <a:t>vole novo </a:t>
            </a:r>
            <a:endParaRPr lang="hr-HR" dirty="0" smtClean="0"/>
          </a:p>
          <a:p>
            <a:r>
              <a:rPr lang="hr-HR" dirty="0" err="1" smtClean="0"/>
              <a:t>n</a:t>
            </a:r>
            <a:r>
              <a:rPr lang="en-US" dirty="0" err="1" smtClean="0"/>
              <a:t>eovisne</a:t>
            </a:r>
            <a:endParaRPr lang="hr-HR" dirty="0" smtClean="0"/>
          </a:p>
          <a:p>
            <a:r>
              <a:rPr lang="en-US" dirty="0" err="1" smtClean="0"/>
              <a:t>ustrajno</a:t>
            </a:r>
            <a:r>
              <a:rPr lang="en-US" dirty="0" smtClean="0"/>
              <a:t> </a:t>
            </a:r>
            <a:r>
              <a:rPr lang="en-US" dirty="0" err="1" smtClean="0"/>
              <a:t>rade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rješavanju</a:t>
            </a:r>
            <a:r>
              <a:rPr lang="en-US" dirty="0" smtClean="0"/>
              <a:t> </a:t>
            </a:r>
            <a:r>
              <a:rPr lang="en-US" dirty="0" err="1" smtClean="0"/>
              <a:t>zadatka</a:t>
            </a:r>
            <a:r>
              <a:rPr lang="en-US" dirty="0" smtClean="0"/>
              <a:t>, </a:t>
            </a:r>
            <a:r>
              <a:rPr lang="en-US" dirty="0" err="1" smtClean="0"/>
              <a:t>problema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zrele</a:t>
            </a:r>
            <a:r>
              <a:rPr lang="en-US" dirty="0" smtClean="0"/>
              <a:t>, </a:t>
            </a:r>
            <a:r>
              <a:rPr lang="en-US" dirty="0" err="1" smtClean="0"/>
              <a:t>emocionalno</a:t>
            </a:r>
            <a:r>
              <a:rPr lang="en-US" dirty="0" smtClean="0"/>
              <a:t> </a:t>
            </a:r>
            <a:r>
              <a:rPr lang="en-US" dirty="0" err="1" smtClean="0"/>
              <a:t>stabilne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dominantne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izrazit</a:t>
            </a:r>
            <a:r>
              <a:rPr lang="en-US" dirty="0" smtClean="0"/>
              <a:t> </a:t>
            </a:r>
            <a:r>
              <a:rPr lang="en-US" dirty="0" err="1" smtClean="0"/>
              <a:t>osjećaj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humor</a:t>
            </a:r>
            <a:endParaRPr lang="en-US" dirty="0"/>
          </a:p>
        </p:txBody>
      </p:sp>
      <p:pic>
        <p:nvPicPr>
          <p:cNvPr id="4" name="Picture 3" descr="Recept za kreativnost - Školska knjiga - tu za vas"/>
          <p:cNvPicPr/>
          <p:nvPr/>
        </p:nvPicPr>
        <p:blipFill>
          <a:blip r:embed="rId2" cstate="print"/>
          <a:srcRect l="15385" t="9295" r="13942" b="14583"/>
          <a:stretch>
            <a:fillRect/>
          </a:stretch>
        </p:blipFill>
        <p:spPr bwMode="auto">
          <a:xfrm>
            <a:off x="4932040" y="908720"/>
            <a:ext cx="410445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  “N</a:t>
            </a:r>
            <a:r>
              <a:rPr lang="en-US" dirty="0" err="1" smtClean="0"/>
              <a:t>eka</a:t>
            </a:r>
            <a:r>
              <a:rPr lang="en-US" dirty="0" smtClean="0"/>
              <a:t> </a:t>
            </a:r>
            <a:r>
              <a:rPr lang="en-US" dirty="0" err="1" smtClean="0"/>
              <a:t>osoba</a:t>
            </a:r>
            <a:r>
              <a:rPr lang="en-US" dirty="0" smtClean="0"/>
              <a:t> je </a:t>
            </a:r>
            <a:r>
              <a:rPr lang="en-US" dirty="0" err="1" smtClean="0"/>
              <a:t>kreativnija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druge</a:t>
            </a:r>
            <a:r>
              <a:rPr lang="en-US" dirty="0" smtClean="0"/>
              <a:t> </a:t>
            </a:r>
            <a:r>
              <a:rPr lang="en-US" dirty="0" err="1" smtClean="0"/>
              <a:t>jer</a:t>
            </a:r>
            <a:r>
              <a:rPr lang="en-US" dirty="0" smtClean="0"/>
              <a:t> je </a:t>
            </a:r>
            <a:r>
              <a:rPr lang="en-US" dirty="0" err="1" smtClean="0"/>
              <a:t>naučila</a:t>
            </a:r>
            <a:r>
              <a:rPr lang="en-US" dirty="0" smtClean="0"/>
              <a:t> </a:t>
            </a:r>
            <a:r>
              <a:rPr lang="en-US" dirty="0" err="1" smtClean="0"/>
              <a:t>igrati</a:t>
            </a:r>
            <a:r>
              <a:rPr lang="en-US" dirty="0" smtClean="0"/>
              <a:t> se </a:t>
            </a:r>
            <a:r>
              <a:rPr lang="en-US" dirty="0" err="1" smtClean="0"/>
              <a:t>idejama</a:t>
            </a:r>
            <a:r>
              <a:rPr lang="en-US" dirty="0" smtClean="0"/>
              <a:t>,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otvorena</a:t>
            </a: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iskustvu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novim</a:t>
            </a:r>
            <a:r>
              <a:rPr lang="en-US" dirty="0" smtClean="0"/>
              <a:t> </a:t>
            </a:r>
            <a:r>
              <a:rPr lang="en-US" dirty="0" err="1" smtClean="0"/>
              <a:t>idejama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više</a:t>
            </a:r>
            <a:r>
              <a:rPr lang="en-US" dirty="0" smtClean="0"/>
              <a:t> </a:t>
            </a:r>
            <a:r>
              <a:rPr lang="en-US" dirty="0" err="1" smtClean="0"/>
              <a:t>pažnje</a:t>
            </a:r>
            <a:r>
              <a:rPr lang="en-US" dirty="0" smtClean="0"/>
              <a:t> </a:t>
            </a:r>
            <a:r>
              <a:rPr lang="en-US" dirty="0" err="1" smtClean="0"/>
              <a:t>posvećuje</a:t>
            </a:r>
            <a:r>
              <a:rPr lang="en-US" dirty="0" smtClean="0"/>
              <a:t> </a:t>
            </a:r>
            <a:r>
              <a:rPr lang="en-US" dirty="0" err="1" smtClean="0"/>
              <a:t>samoevaluaciji</a:t>
            </a:r>
            <a:r>
              <a:rPr lang="en-US" dirty="0" smtClean="0"/>
              <a:t> </a:t>
            </a:r>
            <a:r>
              <a:rPr lang="en-US" dirty="0" err="1" smtClean="0"/>
              <a:t>nego</a:t>
            </a:r>
            <a:r>
              <a:rPr lang="en-US" dirty="0" smtClean="0"/>
              <a:t> </a:t>
            </a:r>
            <a:r>
              <a:rPr lang="en-US" dirty="0" err="1" smtClean="0"/>
              <a:t>evaluaciji</a:t>
            </a:r>
            <a:r>
              <a:rPr lang="en-US" dirty="0" smtClean="0"/>
              <a:t> </a:t>
            </a:r>
            <a:r>
              <a:rPr lang="en-US" dirty="0" err="1" smtClean="0"/>
              <a:t>drugih</a:t>
            </a:r>
            <a:r>
              <a:rPr lang="en-US" dirty="0" smtClean="0"/>
              <a:t> </a:t>
            </a:r>
            <a:r>
              <a:rPr lang="en-US" dirty="0" err="1" smtClean="0"/>
              <a:t>osoba</a:t>
            </a:r>
            <a:r>
              <a:rPr lang="en-US" dirty="0" smtClean="0"/>
              <a:t>.</a:t>
            </a:r>
            <a:r>
              <a:rPr lang="hr-HR" dirty="0" smtClean="0"/>
              <a:t>”  								</a:t>
            </a:r>
            <a:r>
              <a:rPr lang="en-US" sz="2800" dirty="0" smtClean="0"/>
              <a:t>Carl Rogers</a:t>
            </a:r>
            <a:endParaRPr lang="en-US" sz="2800" dirty="0"/>
          </a:p>
        </p:txBody>
      </p:sp>
      <p:pic>
        <p:nvPicPr>
          <p:cNvPr id="4" name="Picture 3" descr="Desmistificando a inovação - UOL EdTech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429000"/>
            <a:ext cx="5976664" cy="335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0" y="413792"/>
            <a:ext cx="884116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Može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kreativnost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njegovati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poticati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u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našem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odgojno-obrazovnom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sustavu</a:t>
            </a:r>
            <a:r>
              <a:rPr lang="en-US" sz="36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24" y="170080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   </a:t>
            </a:r>
            <a:r>
              <a:rPr lang="en-US" dirty="0" err="1" smtClean="0"/>
              <a:t>Može</a:t>
            </a:r>
            <a:r>
              <a:rPr lang="en-US" dirty="0" smtClean="0"/>
              <a:t>! </a:t>
            </a:r>
            <a:r>
              <a:rPr lang="en-US" dirty="0" err="1" smtClean="0"/>
              <a:t>Potrebne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tri </a:t>
            </a:r>
            <a:r>
              <a:rPr lang="en-US" dirty="0" err="1" smtClean="0"/>
              <a:t>stavke</a:t>
            </a:r>
            <a:r>
              <a:rPr lang="en-US" dirty="0" smtClean="0"/>
              <a:t>: </a:t>
            </a:r>
            <a:endParaRPr lang="hr-HR" dirty="0" smtClean="0"/>
          </a:p>
          <a:p>
            <a:pPr lvl="2"/>
            <a:r>
              <a:rPr lang="hr-HR" sz="3200" dirty="0" smtClean="0"/>
              <a:t> </a:t>
            </a:r>
            <a:r>
              <a:rPr lang="en-US" sz="3200" dirty="0" err="1" smtClean="0"/>
              <a:t>kreativna</a:t>
            </a:r>
            <a:r>
              <a:rPr lang="en-US" sz="3200" dirty="0" smtClean="0"/>
              <a:t> </a:t>
            </a:r>
            <a:r>
              <a:rPr lang="en-US" sz="3200" dirty="0" err="1" smtClean="0"/>
              <a:t>okolina</a:t>
            </a:r>
            <a:endParaRPr lang="hr-HR" sz="3200" dirty="0" smtClean="0"/>
          </a:p>
          <a:p>
            <a:pPr lvl="2"/>
            <a:r>
              <a:rPr lang="hr-HR" sz="3200" dirty="0" smtClean="0"/>
              <a:t> </a:t>
            </a:r>
            <a:r>
              <a:rPr lang="en-US" sz="3200" dirty="0" err="1" smtClean="0"/>
              <a:t>kreativni</a:t>
            </a:r>
            <a:r>
              <a:rPr lang="en-US" sz="3200" dirty="0" smtClean="0"/>
              <a:t> </a:t>
            </a:r>
            <a:r>
              <a:rPr lang="en-US" sz="3200" dirty="0" err="1" smtClean="0"/>
              <a:t>programi</a:t>
            </a:r>
            <a:r>
              <a:rPr lang="en-US" sz="3200" dirty="0" smtClean="0"/>
              <a:t> </a:t>
            </a:r>
            <a:endParaRPr lang="hr-HR" sz="3200" dirty="0" smtClean="0"/>
          </a:p>
          <a:p>
            <a:pPr lvl="2"/>
            <a:r>
              <a:rPr lang="hr-HR" sz="3200" dirty="0" smtClean="0"/>
              <a:t> </a:t>
            </a:r>
            <a:r>
              <a:rPr lang="en-US" sz="3200" dirty="0" err="1" smtClean="0"/>
              <a:t>kreativni</a:t>
            </a:r>
            <a:r>
              <a:rPr lang="en-US" sz="3200" dirty="0" smtClean="0"/>
              <a:t> </a:t>
            </a:r>
            <a:r>
              <a:rPr lang="hr-HR" sz="3200" dirty="0" smtClean="0"/>
              <a:t>nastavnici</a:t>
            </a:r>
            <a:endParaRPr lang="en-US" sz="3200" dirty="0"/>
          </a:p>
        </p:txBody>
      </p:sp>
      <p:pic>
        <p:nvPicPr>
          <p:cNvPr id="4" name="Picture 3" descr="Kreativnost-gdje je nestala i kako ju potaknuti? - Women in Adri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77072"/>
            <a:ext cx="550810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</a:t>
            </a:r>
            <a:r>
              <a:rPr lang="hr-HR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</a:t>
            </a:r>
            <a:r>
              <a:rPr lang="hr-HR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njeguj</a:t>
            </a:r>
            <a:r>
              <a:rPr lang="hr-HR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kreativnost</a:t>
            </a:r>
            <a:endParaRPr lang="en-US" sz="4000" b="1" dirty="0"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680" y="1196752"/>
            <a:ext cx="8686800" cy="5257800"/>
          </a:xfrm>
        </p:spPr>
        <p:txBody>
          <a:bodyPr>
            <a:normAutofit/>
          </a:bodyPr>
          <a:lstStyle/>
          <a:p>
            <a:r>
              <a:rPr lang="vi-VN" dirty="0" smtClean="0">
                <a:latin typeface="Calibri" pitchFamily="34" charset="0"/>
                <a:cs typeface="Calibri" pitchFamily="34" charset="0"/>
              </a:rPr>
              <a:t>smanj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uje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 stres i anksioznost kod 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učenika</a:t>
            </a:r>
          </a:p>
          <a:p>
            <a:r>
              <a:rPr lang="hr-HR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rednuje 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proces</a:t>
            </a:r>
          </a:p>
          <a:p>
            <a:r>
              <a:rPr lang="hr-HR" dirty="0" smtClean="0">
                <a:latin typeface="Calibri" pitchFamily="34" charset="0"/>
                <a:cs typeface="Calibri" pitchFamily="34" charset="0"/>
              </a:rPr>
              <a:t>u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klanja vremensko ograničenje</a:t>
            </a:r>
            <a:endParaRPr lang="hr-HR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dirty="0" smtClean="0">
                <a:latin typeface="Calibri" pitchFamily="34" charset="0"/>
                <a:cs typeface="Calibri" pitchFamily="34" charset="0"/>
              </a:rPr>
              <a:t>u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spostavlja slobodno i otvoreno ozračje</a:t>
            </a:r>
            <a:endParaRPr lang="hr-HR" dirty="0" smtClean="0">
              <a:latin typeface="Calibri" pitchFamily="34" charset="0"/>
              <a:cs typeface="Calibri" pitchFamily="34" charset="0"/>
            </a:endParaRPr>
          </a:p>
          <a:p>
            <a:r>
              <a:rPr lang="vi-VN" dirty="0" smtClean="0">
                <a:latin typeface="Calibri" pitchFamily="34" charset="0"/>
                <a:cs typeface="Calibri" pitchFamily="34" charset="0"/>
              </a:rPr>
              <a:t>razmjenj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vi-VN" dirty="0" smtClean="0">
                <a:latin typeface="Calibri" pitchFamily="34" charset="0"/>
                <a:cs typeface="Calibri" pitchFamily="34" charset="0"/>
              </a:rPr>
              <a:t> idej</a:t>
            </a:r>
            <a:r>
              <a:rPr lang="hr-HR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pic>
        <p:nvPicPr>
          <p:cNvPr id="4" name="Picture 3" descr="Poziv za volontiranje: Mentorski program za socijalno uključivanje djece u  riziku – STUDOMAT.b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293096"/>
            <a:ext cx="720080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Osim</a:t>
            </a:r>
            <a:r>
              <a:rPr lang="en-US" sz="40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toga </a:t>
            </a:r>
            <a:r>
              <a:rPr lang="en-US" sz="4000" dirty="0" err="1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može</a:t>
            </a:r>
            <a:r>
              <a:rPr lang="hr-HR" sz="40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mo...</a:t>
            </a:r>
            <a:endParaRPr lang="en-US" sz="4000" dirty="0"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07293"/>
            <a:ext cx="8229600" cy="4525963"/>
          </a:xfrm>
        </p:spPr>
        <p:txBody>
          <a:bodyPr/>
          <a:lstStyle/>
          <a:p>
            <a:r>
              <a:rPr lang="en-US" dirty="0" err="1" smtClean="0"/>
              <a:t>izgledati</a:t>
            </a:r>
            <a:r>
              <a:rPr lang="en-US" dirty="0" smtClean="0"/>
              <a:t> </a:t>
            </a:r>
            <a:r>
              <a:rPr lang="en-US" dirty="0" err="1" smtClean="0"/>
              <a:t>entuzijastično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zainteresirano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slušati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pokušati</a:t>
            </a:r>
            <a:r>
              <a:rPr lang="en-US" dirty="0" smtClean="0"/>
              <a:t> </a:t>
            </a:r>
            <a:r>
              <a:rPr lang="en-US" dirty="0" err="1" smtClean="0"/>
              <a:t>razumjeti</a:t>
            </a:r>
            <a:r>
              <a:rPr lang="en-US" dirty="0" smtClean="0"/>
              <a:t> </a:t>
            </a:r>
            <a:r>
              <a:rPr lang="en-US" dirty="0" err="1" smtClean="0"/>
              <a:t>zašto</a:t>
            </a:r>
            <a:r>
              <a:rPr lang="en-US" dirty="0" smtClean="0"/>
              <a:t> </a:t>
            </a:r>
            <a:r>
              <a:rPr lang="en-US" dirty="0" err="1" smtClean="0"/>
              <a:t>netko</a:t>
            </a:r>
            <a:r>
              <a:rPr lang="en-US" dirty="0" smtClean="0"/>
              <a:t> </a:t>
            </a:r>
            <a:r>
              <a:rPr lang="en-US" dirty="0" err="1" smtClean="0"/>
              <a:t>predlažu</a:t>
            </a:r>
            <a:r>
              <a:rPr lang="en-US" dirty="0" smtClean="0"/>
              <a:t> </a:t>
            </a:r>
            <a:r>
              <a:rPr lang="en-US" dirty="0" err="1" smtClean="0"/>
              <a:t>novu</a:t>
            </a:r>
            <a:r>
              <a:rPr lang="en-US" dirty="0" smtClean="0"/>
              <a:t> </a:t>
            </a:r>
            <a:r>
              <a:rPr lang="en-US" dirty="0" err="1" smtClean="0"/>
              <a:t>ideju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smtClean="0"/>
              <a:t>ne </a:t>
            </a:r>
            <a:r>
              <a:rPr lang="en-US" dirty="0" err="1" smtClean="0"/>
              <a:t>prekidati</a:t>
            </a:r>
            <a:r>
              <a:rPr lang="en-US" dirty="0" smtClean="0"/>
              <a:t> </a:t>
            </a:r>
            <a:r>
              <a:rPr lang="en-US" dirty="0" err="1" smtClean="0"/>
              <a:t>ih</a:t>
            </a:r>
            <a:r>
              <a:rPr lang="en-US" dirty="0" smtClean="0"/>
              <a:t> </a:t>
            </a:r>
            <a:r>
              <a:rPr lang="en-US" dirty="0" err="1" smtClean="0"/>
              <a:t>sve</a:t>
            </a:r>
            <a:r>
              <a:rPr lang="en-US" dirty="0" smtClean="0"/>
              <a:t> </a:t>
            </a:r>
            <a:r>
              <a:rPr lang="en-US" dirty="0" err="1" smtClean="0"/>
              <a:t>dok</a:t>
            </a:r>
            <a:r>
              <a:rPr lang="en-US" dirty="0" smtClean="0"/>
              <a:t> ne </a:t>
            </a:r>
            <a:r>
              <a:rPr lang="en-US" dirty="0" err="1" smtClean="0"/>
              <a:t>završe</a:t>
            </a:r>
            <a:r>
              <a:rPr lang="en-US" dirty="0" smtClean="0"/>
              <a:t> </a:t>
            </a:r>
            <a:endParaRPr lang="hr-HR" dirty="0" smtClean="0"/>
          </a:p>
          <a:p>
            <a:r>
              <a:rPr lang="en-US" dirty="0" err="1" smtClean="0"/>
              <a:t>nastaviti</a:t>
            </a:r>
            <a:r>
              <a:rPr lang="en-US" dirty="0" smtClean="0"/>
              <a:t> </a:t>
            </a:r>
            <a:r>
              <a:rPr lang="en-US" dirty="0" err="1" smtClean="0"/>
              <a:t>razvijati</a:t>
            </a:r>
            <a:r>
              <a:rPr lang="en-US" dirty="0" smtClean="0"/>
              <a:t> </a:t>
            </a:r>
            <a:r>
              <a:rPr lang="en-US" dirty="0" err="1" smtClean="0"/>
              <a:t>njihovu</a:t>
            </a:r>
            <a:r>
              <a:rPr lang="en-US" dirty="0" smtClean="0"/>
              <a:t> </a:t>
            </a:r>
            <a:r>
              <a:rPr lang="en-US" dirty="0" err="1" smtClean="0"/>
              <a:t>ideju</a:t>
            </a:r>
            <a:endParaRPr lang="en-US" dirty="0"/>
          </a:p>
        </p:txBody>
      </p:sp>
      <p:pic>
        <p:nvPicPr>
          <p:cNvPr id="4" name="Picture 3" descr="5 Ways to Encourage Inquiry-Based Learn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49080"/>
            <a:ext cx="394677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ow to Motivate Your Students and Get Them to Listen to Yo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812" y="4149080"/>
            <a:ext cx="3734172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Još malo mudrosti za kraj…</a:t>
            </a:r>
            <a:endParaRPr lang="en-US" sz="4000" dirty="0"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351309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	“</a:t>
            </a:r>
            <a:r>
              <a:rPr lang="en-US" dirty="0" err="1" smtClean="0"/>
              <a:t>Onaj</a:t>
            </a:r>
            <a:r>
              <a:rPr lang="en-US" dirty="0" smtClean="0"/>
              <a:t> </a:t>
            </a:r>
            <a:r>
              <a:rPr lang="en-US" dirty="0" err="1" smtClean="0"/>
              <a:t>tko</a:t>
            </a:r>
            <a:r>
              <a:rPr lang="en-US" dirty="0" smtClean="0"/>
              <a:t> </a:t>
            </a:r>
            <a:r>
              <a:rPr lang="en-US" dirty="0" err="1" smtClean="0"/>
              <a:t>nikad</a:t>
            </a:r>
            <a:r>
              <a:rPr lang="en-US" dirty="0" smtClean="0"/>
              <a:t> </a:t>
            </a:r>
            <a:r>
              <a:rPr lang="en-US" dirty="0" err="1" smtClean="0"/>
              <a:t>nije</a:t>
            </a:r>
            <a:r>
              <a:rPr lang="en-US" dirty="0" smtClean="0"/>
              <a:t> </a:t>
            </a:r>
            <a:r>
              <a:rPr lang="en-US" dirty="0" err="1" smtClean="0"/>
              <a:t>pogriješio</a:t>
            </a:r>
            <a:r>
              <a:rPr lang="en-US" dirty="0" smtClean="0"/>
              <a:t>, </a:t>
            </a:r>
            <a:r>
              <a:rPr lang="en-US" dirty="0" err="1" smtClean="0"/>
              <a:t>nikad</a:t>
            </a:r>
            <a:r>
              <a:rPr lang="en-US" dirty="0" smtClean="0"/>
              <a:t> </a:t>
            </a:r>
            <a:r>
              <a:rPr lang="en-US" dirty="0" err="1" smtClean="0"/>
              <a:t>nije</a:t>
            </a:r>
            <a:r>
              <a:rPr lang="en-US" dirty="0" smtClean="0"/>
              <a:t> </a:t>
            </a:r>
            <a:r>
              <a:rPr lang="en-US" dirty="0" err="1" smtClean="0"/>
              <a:t>pokušao</a:t>
            </a:r>
            <a:r>
              <a:rPr lang="en-US" dirty="0" smtClean="0"/>
              <a:t> </a:t>
            </a:r>
            <a:r>
              <a:rPr lang="en-US" dirty="0" err="1" smtClean="0"/>
              <a:t>napraviti</a:t>
            </a:r>
            <a:r>
              <a:rPr lang="en-US" dirty="0" smtClean="0"/>
              <a:t> </a:t>
            </a:r>
            <a:r>
              <a:rPr lang="en-US" dirty="0" err="1" smtClean="0"/>
              <a:t>nešto</a:t>
            </a:r>
            <a:r>
              <a:rPr lang="en-US" dirty="0" smtClean="0"/>
              <a:t> novo.</a:t>
            </a:r>
            <a:r>
              <a:rPr lang="hr-HR" dirty="0" smtClean="0"/>
              <a:t>”</a:t>
            </a:r>
            <a:r>
              <a:rPr lang="en-US" dirty="0" smtClean="0"/>
              <a:t> </a:t>
            </a:r>
            <a:endParaRPr lang="hr-HR" dirty="0" smtClean="0"/>
          </a:p>
          <a:p>
            <a:endParaRPr lang="hr-HR" sz="1200" dirty="0" smtClean="0"/>
          </a:p>
          <a:p>
            <a:pPr>
              <a:buNone/>
            </a:pPr>
            <a:r>
              <a:rPr lang="hr-HR" dirty="0" smtClean="0"/>
              <a:t>    “</a:t>
            </a:r>
            <a:r>
              <a:rPr lang="en-US" dirty="0" err="1" smtClean="0"/>
              <a:t>Ludost</a:t>
            </a:r>
            <a:r>
              <a:rPr lang="hr-HR" dirty="0" smtClean="0"/>
              <a:t> je </a:t>
            </a:r>
            <a:r>
              <a:rPr lang="en-US" dirty="0" err="1" smtClean="0"/>
              <a:t>raditi</a:t>
            </a:r>
            <a:r>
              <a:rPr lang="en-US" dirty="0" smtClean="0"/>
              <a:t> </a:t>
            </a:r>
            <a:r>
              <a:rPr lang="en-US" dirty="0" err="1" smtClean="0"/>
              <a:t>istu</a:t>
            </a:r>
            <a:r>
              <a:rPr lang="en-US" dirty="0" smtClean="0"/>
              <a:t> </a:t>
            </a:r>
            <a:r>
              <a:rPr lang="en-US" dirty="0" err="1" smtClean="0"/>
              <a:t>stvar</a:t>
            </a:r>
            <a:r>
              <a:rPr lang="en-US" dirty="0" smtClean="0"/>
              <a:t> </a:t>
            </a:r>
            <a:r>
              <a:rPr lang="en-US" dirty="0" err="1" smtClean="0"/>
              <a:t>iznova</a:t>
            </a:r>
            <a:r>
              <a:rPr lang="en-US" dirty="0" smtClean="0"/>
              <a:t> </a:t>
            </a:r>
            <a:r>
              <a:rPr lang="en-US" dirty="0" err="1" smtClean="0"/>
              <a:t>iks</a:t>
            </a:r>
            <a:r>
              <a:rPr lang="en-US" dirty="0" smtClean="0"/>
              <a:t> </a:t>
            </a:r>
            <a:r>
              <a:rPr lang="en-US" dirty="0" err="1" smtClean="0"/>
              <a:t>puta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očekivati</a:t>
            </a:r>
            <a:r>
              <a:rPr lang="en-US" dirty="0" smtClean="0"/>
              <a:t> </a:t>
            </a:r>
            <a:r>
              <a:rPr lang="en-US" dirty="0" err="1" smtClean="0"/>
              <a:t>drugačije</a:t>
            </a:r>
            <a:r>
              <a:rPr lang="hr-HR" dirty="0" smtClean="0"/>
              <a:t> </a:t>
            </a:r>
            <a:r>
              <a:rPr lang="en-US" dirty="0" err="1" smtClean="0"/>
              <a:t>rezultate</a:t>
            </a:r>
            <a:r>
              <a:rPr lang="en-US" dirty="0" smtClean="0"/>
              <a:t>.</a:t>
            </a:r>
            <a:r>
              <a:rPr lang="hr-HR" dirty="0" smtClean="0"/>
              <a:t>”</a:t>
            </a:r>
            <a:r>
              <a:rPr lang="en-US" dirty="0" smtClean="0"/>
              <a:t> </a:t>
            </a:r>
            <a:r>
              <a:rPr lang="hr-HR" dirty="0" smtClean="0"/>
              <a:t>- </a:t>
            </a:r>
            <a:r>
              <a:rPr lang="en-US" sz="2800" dirty="0" smtClean="0"/>
              <a:t>Albert Einstein</a:t>
            </a:r>
            <a:endParaRPr lang="en-US" sz="2800" dirty="0"/>
          </a:p>
        </p:txBody>
      </p:sp>
      <p:pic>
        <p:nvPicPr>
          <p:cNvPr id="4" name="Picture 3" descr="Pub Trivia at O'Riley'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147" y="3876675"/>
            <a:ext cx="3977853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 rot="20259733">
            <a:off x="242969" y="2270068"/>
            <a:ext cx="8229600" cy="3095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Arial" panose="020B0604020202020204" pitchFamily="34" charset="0"/>
              </a:rPr>
              <a:t>Primjeri</a:t>
            </a:r>
            <a:r>
              <a:rPr kumimoji="0" lang="hr-HR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Arial" panose="020B0604020202020204" pitchFamily="34" charset="0"/>
              </a:rPr>
              <a:t>kreativnosti i stvaralaštva </a:t>
            </a:r>
          </a:p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Arial" panose="020B0604020202020204" pitchFamily="34" charset="0"/>
              </a:rPr>
              <a:t>u nastavi strukovnih predmeta...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9089" t="19313" r="20033" b="8829"/>
          <a:stretch>
            <a:fillRect/>
          </a:stretch>
        </p:blipFill>
        <p:spPr bwMode="auto">
          <a:xfrm>
            <a:off x="32702" y="476672"/>
            <a:ext cx="911129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478" t="20297" r="18926" b="15719"/>
          <a:stretch>
            <a:fillRect/>
          </a:stretch>
        </p:blipFill>
        <p:spPr bwMode="auto">
          <a:xfrm>
            <a:off x="0" y="-27384"/>
            <a:ext cx="9144000" cy="691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1340768"/>
            <a:ext cx="9180512" cy="57500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Clr>
                <a:srgbClr val="00708A"/>
              </a:buClr>
            </a:pPr>
            <a:r>
              <a:rPr lang="en-US" dirty="0" err="1" smtClean="0"/>
              <a:t>sposobnost</a:t>
            </a:r>
            <a:r>
              <a:rPr lang="en-US" dirty="0" smtClean="0"/>
              <a:t> </a:t>
            </a:r>
            <a:r>
              <a:rPr lang="en-US" dirty="0" err="1" smtClean="0"/>
              <a:t>korištenja</a:t>
            </a:r>
            <a:r>
              <a:rPr lang="en-US" dirty="0" smtClean="0"/>
              <a:t> </a:t>
            </a:r>
            <a:r>
              <a:rPr lang="en-US" dirty="0" err="1" smtClean="0"/>
              <a:t>mašte</a:t>
            </a:r>
            <a:r>
              <a:rPr lang="en-US" dirty="0" smtClean="0"/>
              <a:t> s </a:t>
            </a:r>
            <a:r>
              <a:rPr lang="en-US" dirty="0" err="1" smtClean="0"/>
              <a:t>ciljem</a:t>
            </a:r>
            <a:r>
              <a:rPr lang="en-US" dirty="0" smtClean="0"/>
              <a:t> </a:t>
            </a:r>
            <a:r>
              <a:rPr lang="en-US" dirty="0" err="1" smtClean="0"/>
              <a:t>razvijanja</a:t>
            </a:r>
            <a:r>
              <a:rPr lang="en-US" dirty="0" smtClean="0"/>
              <a:t> </a:t>
            </a:r>
            <a:r>
              <a:rPr lang="en-US" dirty="0" err="1" smtClean="0"/>
              <a:t>novih</a:t>
            </a:r>
            <a:r>
              <a:rPr lang="en-US" dirty="0" smtClean="0"/>
              <a:t> </a:t>
            </a:r>
            <a:r>
              <a:rPr lang="en-US" dirty="0" err="1" smtClean="0"/>
              <a:t>ideja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stvari</a:t>
            </a:r>
            <a:endParaRPr lang="hr-HR" dirty="0" smtClean="0"/>
          </a:p>
          <a:p>
            <a:pPr>
              <a:lnSpc>
                <a:spcPct val="120000"/>
              </a:lnSpc>
              <a:buClr>
                <a:srgbClr val="00708A"/>
              </a:buClr>
            </a:pPr>
            <a:r>
              <a:rPr lang="en-US" dirty="0" err="1" smtClean="0"/>
              <a:t>nov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rješenja</a:t>
            </a:r>
            <a:r>
              <a:rPr lang="en-US" dirty="0" smtClean="0"/>
              <a:t>, </a:t>
            </a:r>
            <a:r>
              <a:rPr lang="en-US" dirty="0" err="1" smtClean="0"/>
              <a:t>idej</a:t>
            </a:r>
            <a:r>
              <a:rPr lang="hr-HR" dirty="0" smtClean="0"/>
              <a:t>e</a:t>
            </a:r>
            <a:r>
              <a:rPr lang="en-US" dirty="0" smtClean="0"/>
              <a:t>, </a:t>
            </a:r>
            <a:r>
              <a:rPr lang="en-US" dirty="0" err="1" smtClean="0"/>
              <a:t>zamisli</a:t>
            </a:r>
            <a:r>
              <a:rPr lang="en-US" dirty="0" smtClean="0"/>
              <a:t>, </a:t>
            </a:r>
            <a:r>
              <a:rPr lang="en-US" dirty="0" err="1" smtClean="0"/>
              <a:t>teorij</a:t>
            </a:r>
            <a:r>
              <a:rPr lang="hr-HR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rezultat</a:t>
            </a:r>
            <a:r>
              <a:rPr lang="hr-HR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jedinstveni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novi</a:t>
            </a:r>
            <a:endParaRPr lang="hr-HR" dirty="0" smtClean="0"/>
          </a:p>
          <a:p>
            <a:pPr>
              <a:lnSpc>
                <a:spcPct val="120000"/>
              </a:lnSpc>
              <a:buClr>
                <a:srgbClr val="00708A"/>
              </a:buClr>
            </a:pPr>
            <a:r>
              <a:rPr lang="en-US" dirty="0" err="1" smtClean="0"/>
              <a:t>potiče</a:t>
            </a:r>
            <a:r>
              <a:rPr lang="en-US" dirty="0" smtClean="0"/>
              <a:t> </a:t>
            </a:r>
            <a:r>
              <a:rPr lang="en-US" dirty="0" err="1" smtClean="0"/>
              <a:t>sposobnost</a:t>
            </a:r>
            <a:r>
              <a:rPr lang="hr-HR" dirty="0" smtClean="0"/>
              <a:t> </a:t>
            </a:r>
            <a:r>
              <a:rPr lang="en-US" dirty="0" err="1" smtClean="0"/>
              <a:t>rješavanja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</a:t>
            </a:r>
            <a:r>
              <a:rPr lang="en-US" dirty="0" err="1" smtClean="0"/>
              <a:t>problema</a:t>
            </a:r>
            <a:r>
              <a:rPr lang="en-US" dirty="0" smtClean="0"/>
              <a:t>, </a:t>
            </a:r>
            <a:r>
              <a:rPr lang="en-US" dirty="0" err="1" smtClean="0"/>
              <a:t>inovacija</a:t>
            </a:r>
            <a:r>
              <a:rPr lang="en-US" dirty="0" smtClean="0"/>
              <a:t> </a:t>
            </a:r>
            <a:r>
              <a:rPr lang="hr-HR" dirty="0" smtClean="0"/>
              <a:t> i                                                                  </a:t>
            </a:r>
            <a:r>
              <a:rPr lang="en-US" dirty="0" err="1" smtClean="0"/>
              <a:t>istraživanje</a:t>
            </a:r>
            <a:r>
              <a:rPr lang="en-US" dirty="0" smtClean="0"/>
              <a:t> </a:t>
            </a:r>
            <a:r>
              <a:rPr lang="en-US" dirty="0" err="1" smtClean="0"/>
              <a:t>novih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hr-HR" dirty="0" smtClean="0"/>
              <a:t>                                                                   </a:t>
            </a:r>
            <a:r>
              <a:rPr lang="en-US" dirty="0" err="1" smtClean="0"/>
              <a:t>nepoznatih</a:t>
            </a:r>
            <a:r>
              <a:rPr lang="en-US" dirty="0" smtClean="0"/>
              <a:t> </a:t>
            </a:r>
            <a:r>
              <a:rPr lang="en-US" dirty="0" err="1" smtClean="0"/>
              <a:t>područja</a:t>
            </a:r>
            <a:endParaRPr lang="en-US" dirty="0" smtClean="0"/>
          </a:p>
          <a:p>
            <a:pPr>
              <a:lnSpc>
                <a:spcPct val="120000"/>
              </a:lnSpc>
              <a:buClr>
                <a:srgbClr val="00708A"/>
              </a:buCl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hr-HR" sz="2800" dirty="0" smtClean="0">
              <a:ea typeface="Cambria Math" pitchFamily="18" charset="0"/>
            </a:endParaRPr>
          </a:p>
          <a:p>
            <a:pPr>
              <a:buClr>
                <a:srgbClr val="00CCFF"/>
              </a:buClr>
              <a:buNone/>
            </a:pPr>
            <a:r>
              <a:rPr lang="hr-HR" sz="2800" dirty="0" smtClean="0">
                <a:ea typeface="Cambria Math" pitchFamily="18" charset="0"/>
              </a:rPr>
              <a:t>   </a:t>
            </a:r>
          </a:p>
          <a:p>
            <a:pPr>
              <a:buClr>
                <a:srgbClr val="00CCFF"/>
              </a:buClr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endParaRPr lang="hr-HR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Verdana" pitchFamily="34" charset="0"/>
                <a:cs typeface="+mj-cs"/>
              </a:rPr>
              <a:t>Kreativnost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Verdana" pitchFamily="34" charset="0"/>
              <a:cs typeface="+mj-cs"/>
            </a:endParaRPr>
          </a:p>
        </p:txBody>
      </p:sp>
      <p:pic>
        <p:nvPicPr>
          <p:cNvPr id="6" name="Picture 5" descr="红发妇女是有企业象的常设近的黑板库存照片. 图片包括有红发妇女是有企业象的常设近的黑板- 80450278"/>
          <p:cNvPicPr/>
          <p:nvPr/>
        </p:nvPicPr>
        <p:blipFill>
          <a:blip r:embed="rId2" cstate="print"/>
          <a:srcRect l="9405" r="7863"/>
          <a:stretch>
            <a:fillRect/>
          </a:stretch>
        </p:blipFill>
        <p:spPr bwMode="auto">
          <a:xfrm>
            <a:off x="5040560" y="3212976"/>
            <a:ext cx="406794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5901" t="5901"/>
          <a:stretch>
            <a:fillRect/>
          </a:stretch>
        </p:blipFill>
        <p:spPr bwMode="auto">
          <a:xfrm>
            <a:off x="-36512" y="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5901" t="3801" b="4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6950" b="11151"/>
          <a:stretch>
            <a:fillRect/>
          </a:stretch>
        </p:blipFill>
        <p:spPr bwMode="auto">
          <a:xfrm>
            <a:off x="0" y="-30163"/>
            <a:ext cx="9144000" cy="695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3538"/>
          <a:stretch>
            <a:fillRect/>
          </a:stretch>
        </p:blipFill>
        <p:spPr>
          <a:xfrm>
            <a:off x="0" y="116632"/>
            <a:ext cx="9144000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33" t="19313" r="67074" b="8829"/>
          <a:stretch>
            <a:fillRect/>
          </a:stretch>
        </p:blipFill>
        <p:spPr bwMode="auto">
          <a:xfrm>
            <a:off x="1763688" y="-27384"/>
            <a:ext cx="5760640" cy="688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0297" r="25014" b="14735"/>
          <a:stretch>
            <a:fillRect/>
          </a:stretch>
        </p:blipFill>
        <p:spPr bwMode="auto">
          <a:xfrm>
            <a:off x="-52878" y="116632"/>
            <a:ext cx="9233390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340768"/>
            <a:ext cx="9118848" cy="5760639"/>
          </a:xfrm>
        </p:spPr>
        <p:txBody>
          <a:bodyPr>
            <a:normAutofit/>
          </a:bodyPr>
          <a:lstStyle/>
          <a:p>
            <a:pPr>
              <a:buClr>
                <a:srgbClr val="00708A"/>
              </a:buClr>
              <a:buNone/>
            </a:pPr>
            <a:r>
              <a:rPr lang="hr-HR" dirty="0" smtClean="0"/>
              <a:t>  “</a:t>
            </a:r>
            <a:r>
              <a:rPr lang="en-US" dirty="0" err="1" smtClean="0"/>
              <a:t>Tko</a:t>
            </a:r>
            <a:r>
              <a:rPr lang="en-US" dirty="0" smtClean="0"/>
              <a:t>, </a:t>
            </a:r>
            <a:r>
              <a:rPr lang="en-US" dirty="0" err="1" smtClean="0"/>
              <a:t>kada</a:t>
            </a:r>
            <a:r>
              <a:rPr lang="en-US" dirty="0" smtClean="0"/>
              <a:t> je to </a:t>
            </a:r>
            <a:r>
              <a:rPr lang="en-US" dirty="0" err="1" smtClean="0"/>
              <a:t>potrebno</a:t>
            </a:r>
            <a:r>
              <a:rPr lang="en-US" dirty="0" smtClean="0"/>
              <a:t>, mo</a:t>
            </a:r>
            <a:r>
              <a:rPr lang="hr-HR" dirty="0" smtClean="0"/>
              <a:t>ž</a:t>
            </a:r>
            <a:r>
              <a:rPr lang="en-US" dirty="0" smtClean="0"/>
              <a:t>e </a:t>
            </a:r>
            <a:r>
              <a:rPr lang="en-US" dirty="0" err="1" smtClean="0"/>
              <a:t>ogradu</a:t>
            </a:r>
            <a:r>
              <a:rPr lang="en-US" dirty="0" smtClean="0"/>
              <a:t> </a:t>
            </a:r>
            <a:r>
              <a:rPr lang="en-US" dirty="0" err="1" smtClean="0"/>
              <a:t>pretvoriti</a:t>
            </a:r>
            <a:r>
              <a:rPr lang="en-US" dirty="0" smtClean="0"/>
              <a:t> </a:t>
            </a:r>
            <a:r>
              <a:rPr lang="hr-HR" dirty="0" smtClean="0"/>
              <a:t>   </a:t>
            </a:r>
            <a:r>
              <a:rPr lang="en-US" dirty="0" smtClean="0"/>
              <a:t>u </a:t>
            </a:r>
            <a:r>
              <a:rPr lang="en-US" dirty="0" err="1" smtClean="0"/>
              <a:t>ljestve</a:t>
            </a:r>
            <a:r>
              <a:rPr lang="en-US" dirty="0" smtClean="0"/>
              <a:t>, </a:t>
            </a:r>
            <a:r>
              <a:rPr lang="en-US" dirty="0" err="1" smtClean="0"/>
              <a:t>zavjesu</a:t>
            </a:r>
            <a:r>
              <a:rPr lang="en-US" dirty="0" smtClean="0"/>
              <a:t> u </a:t>
            </a:r>
            <a:r>
              <a:rPr lang="en-US" dirty="0" err="1" smtClean="0"/>
              <a:t>haljinu</a:t>
            </a:r>
            <a:r>
              <a:rPr lang="en-US" dirty="0" smtClean="0"/>
              <a:t>, </a:t>
            </a:r>
            <a:r>
              <a:rPr lang="en-US" dirty="0" err="1" smtClean="0"/>
              <a:t>sanduk</a:t>
            </a:r>
            <a:r>
              <a:rPr lang="en-US" dirty="0" smtClean="0"/>
              <a:t> u </a:t>
            </a:r>
            <a:r>
              <a:rPr lang="en-US" dirty="0" err="1" smtClean="0"/>
              <a:t>stol</a:t>
            </a:r>
            <a:r>
              <a:rPr lang="en-US" dirty="0" smtClean="0"/>
              <a:t>, </a:t>
            </a:r>
            <a:r>
              <a:rPr lang="en-US" dirty="0" err="1" smtClean="0"/>
              <a:t>krpu</a:t>
            </a:r>
            <a:r>
              <a:rPr lang="en-US" dirty="0" smtClean="0"/>
              <a:t> u </a:t>
            </a:r>
            <a:r>
              <a:rPr lang="en-US" dirty="0" err="1" smtClean="0"/>
              <a:t>lutku</a:t>
            </a:r>
            <a:r>
              <a:rPr lang="en-US" dirty="0" smtClean="0"/>
              <a:t>, </a:t>
            </a:r>
            <a:r>
              <a:rPr lang="en-US" dirty="0" err="1" smtClean="0"/>
              <a:t>mikroskop</a:t>
            </a:r>
            <a:r>
              <a:rPr lang="en-US" dirty="0" smtClean="0"/>
              <a:t> u </a:t>
            </a:r>
            <a:r>
              <a:rPr lang="en-US" dirty="0" err="1" smtClean="0"/>
              <a:t>oru</a:t>
            </a:r>
            <a:r>
              <a:rPr lang="hr-HR" dirty="0" smtClean="0"/>
              <a:t>ž</a:t>
            </a:r>
            <a:r>
              <a:rPr lang="en-US" dirty="0" smtClean="0"/>
              <a:t>je, u tom je </a:t>
            </a:r>
            <a:r>
              <a:rPr lang="en-US" dirty="0" err="1" smtClean="0"/>
              <a:t>trenutku</a:t>
            </a:r>
            <a:r>
              <a:rPr lang="en-US" dirty="0" smtClean="0"/>
              <a:t> </a:t>
            </a:r>
            <a:r>
              <a:rPr lang="en-US" dirty="0" err="1" smtClean="0"/>
              <a:t>kreativan</a:t>
            </a:r>
            <a:r>
              <a:rPr lang="en-US" dirty="0" smtClean="0"/>
              <a:t>.</a:t>
            </a:r>
            <a:r>
              <a:rPr lang="hr-HR" dirty="0" smtClean="0"/>
              <a:t>” - </a:t>
            </a:r>
            <a:r>
              <a:rPr lang="hr-HR" sz="2800" dirty="0" smtClean="0"/>
              <a:t>H. Roth</a:t>
            </a:r>
            <a:r>
              <a:rPr lang="en-US" sz="2800" dirty="0" smtClean="0"/>
              <a:t> </a:t>
            </a:r>
          </a:p>
          <a:p>
            <a:endParaRPr lang="hr-HR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3528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Što je kreativnost i tko je kreativan?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Verdana" pitchFamily="34" charset="0"/>
              <a:cs typeface="+mj-cs"/>
            </a:endParaRPr>
          </a:p>
        </p:txBody>
      </p:sp>
      <p:pic>
        <p:nvPicPr>
          <p:cNvPr id="4" name="Picture 3" descr="Kako (p)ostati kreativan? – Split Tech Cit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645024"/>
            <a:ext cx="6336704" cy="321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2882" t="20469" r="8492" b="10626"/>
          <a:stretch>
            <a:fillRect/>
          </a:stretch>
        </p:blipFill>
        <p:spPr bwMode="auto">
          <a:xfrm>
            <a:off x="0" y="764704"/>
            <a:ext cx="9144000" cy="547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3206" t="20297" r="18926" b="15719"/>
          <a:stretch>
            <a:fillRect/>
          </a:stretch>
        </p:blipFill>
        <p:spPr bwMode="auto">
          <a:xfrm>
            <a:off x="0" y="44624"/>
            <a:ext cx="9180512" cy="679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5692" t="22266" r="15052" b="12766"/>
          <a:stretch>
            <a:fillRect/>
          </a:stretch>
        </p:blipFill>
        <p:spPr bwMode="auto">
          <a:xfrm>
            <a:off x="-108520" y="-27384"/>
            <a:ext cx="9361040" cy="688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2925" t="19313" r="17819" b="13751"/>
          <a:stretch>
            <a:fillRect/>
          </a:stretch>
        </p:blipFill>
        <p:spPr bwMode="auto">
          <a:xfrm>
            <a:off x="0" y="-1"/>
            <a:ext cx="9144000" cy="698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20297" r="17819" b="15719"/>
          <a:stretch>
            <a:fillRect/>
          </a:stretch>
        </p:blipFill>
        <p:spPr bwMode="auto">
          <a:xfrm>
            <a:off x="0" y="-1"/>
            <a:ext cx="9144000" cy="691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372" t="19313" r="17819" b="14735"/>
          <a:stretch>
            <a:fillRect/>
          </a:stretch>
        </p:blipFill>
        <p:spPr bwMode="auto">
          <a:xfrm>
            <a:off x="-31727" y="0"/>
            <a:ext cx="92122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6799" t="26203" r="19480" b="16704"/>
          <a:stretch>
            <a:fillRect/>
          </a:stretch>
        </p:blipFill>
        <p:spPr bwMode="auto">
          <a:xfrm>
            <a:off x="-99777" y="0"/>
            <a:ext cx="9280289" cy="681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6799" t="31125" r="31102" b="28516"/>
          <a:stretch>
            <a:fillRect/>
          </a:stretch>
        </p:blipFill>
        <p:spPr bwMode="auto">
          <a:xfrm>
            <a:off x="0" y="-27384"/>
            <a:ext cx="5220072" cy="369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4586" t="30141" r="28334" b="27532"/>
          <a:stretch>
            <a:fillRect/>
          </a:stretch>
        </p:blipFill>
        <p:spPr bwMode="auto">
          <a:xfrm>
            <a:off x="3776038" y="3429000"/>
            <a:ext cx="5412932" cy="347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6800" t="25219" r="19479" b="19657"/>
          <a:stretch>
            <a:fillRect/>
          </a:stretch>
        </p:blipFill>
        <p:spPr bwMode="auto">
          <a:xfrm>
            <a:off x="-36512" y="-27384"/>
            <a:ext cx="564192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265" t="24235" r="32208" b="33438"/>
          <a:stretch>
            <a:fillRect/>
          </a:stretch>
        </p:blipFill>
        <p:spPr bwMode="auto">
          <a:xfrm>
            <a:off x="3815408" y="3386342"/>
            <a:ext cx="5328592" cy="347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269" t="19313" r="15446" b="13751"/>
          <a:stretch>
            <a:fillRect/>
          </a:stretch>
        </p:blipFill>
        <p:spPr bwMode="auto">
          <a:xfrm>
            <a:off x="35496" y="144016"/>
            <a:ext cx="9108504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87213"/>
            <a:ext cx="8892480" cy="4525963"/>
          </a:xfrm>
        </p:spPr>
        <p:txBody>
          <a:bodyPr/>
          <a:lstStyle/>
          <a:p>
            <a:r>
              <a:rPr lang="en-US" dirty="0" err="1" smtClean="0"/>
              <a:t>Kreativno</a:t>
            </a:r>
            <a:r>
              <a:rPr lang="en-US" dirty="0" smtClean="0"/>
              <a:t> </a:t>
            </a:r>
            <a:r>
              <a:rPr lang="en-US" dirty="0" err="1" smtClean="0"/>
              <a:t>mišljenje</a:t>
            </a:r>
            <a:r>
              <a:rPr lang="en-US" dirty="0" smtClean="0"/>
              <a:t>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ograničavati</a:t>
            </a:r>
            <a:r>
              <a:rPr lang="en-US" dirty="0" smtClean="0"/>
              <a:t> </a:t>
            </a:r>
            <a:r>
              <a:rPr lang="en-US" dirty="0" err="1" smtClean="0"/>
              <a:t>zahtjevi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obuzda</a:t>
            </a:r>
            <a:r>
              <a:rPr lang="en-US" dirty="0" smtClean="0"/>
              <a:t> </a:t>
            </a:r>
            <a:r>
              <a:rPr lang="en-US" dirty="0" err="1" smtClean="0"/>
              <a:t>mašta</a:t>
            </a:r>
            <a:r>
              <a:rPr lang="en-US" dirty="0" smtClean="0"/>
              <a:t>, </a:t>
            </a:r>
            <a:r>
              <a:rPr lang="en-US" dirty="0" err="1" smtClean="0"/>
              <a:t>da</a:t>
            </a:r>
            <a:r>
              <a:rPr lang="en-US" dirty="0" smtClean="0"/>
              <a:t> se “</a:t>
            </a:r>
            <a:r>
              <a:rPr lang="en-US" dirty="0" err="1" smtClean="0"/>
              <a:t>misli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drugi</a:t>
            </a:r>
            <a:r>
              <a:rPr lang="en-US" dirty="0" smtClean="0"/>
              <a:t>”,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kreće</a:t>
            </a:r>
            <a:r>
              <a:rPr lang="en-US" dirty="0" smtClean="0"/>
              <a:t> </a:t>
            </a:r>
            <a:r>
              <a:rPr lang="en-US" dirty="0" err="1" smtClean="0"/>
              <a:t>sigurnim</a:t>
            </a:r>
            <a:r>
              <a:rPr lang="en-US" dirty="0" smtClean="0"/>
              <a:t>, </a:t>
            </a:r>
            <a:r>
              <a:rPr lang="en-US" dirty="0" err="1" smtClean="0"/>
              <a:t>poznatim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prihvaćenim</a:t>
            </a:r>
            <a:r>
              <a:rPr lang="en-US" dirty="0" smtClean="0"/>
              <a:t> </a:t>
            </a:r>
            <a:r>
              <a:rPr lang="en-US" dirty="0" err="1" smtClean="0"/>
              <a:t>putevima</a:t>
            </a:r>
            <a:r>
              <a:rPr lang="en-US" dirty="0" smtClean="0"/>
              <a:t> </a:t>
            </a:r>
            <a:endParaRPr lang="hr-HR" dirty="0" smtClean="0"/>
          </a:p>
          <a:p>
            <a:pPr>
              <a:buNone/>
            </a:pPr>
            <a:endParaRPr lang="hr-HR" sz="1000" dirty="0" smtClean="0"/>
          </a:p>
          <a:p>
            <a:r>
              <a:rPr lang="en-US" dirty="0" err="1" smtClean="0"/>
              <a:t>Kreativno</a:t>
            </a:r>
            <a:r>
              <a:rPr lang="en-US" dirty="0" smtClean="0"/>
              <a:t> </a:t>
            </a:r>
            <a:r>
              <a:rPr lang="en-US" dirty="0" err="1" smtClean="0"/>
              <a:t>mišljenje</a:t>
            </a:r>
            <a:r>
              <a:rPr lang="en-US" dirty="0" smtClean="0"/>
              <a:t> </a:t>
            </a:r>
            <a:r>
              <a:rPr lang="en-US" dirty="0" err="1" smtClean="0"/>
              <a:t>bira</a:t>
            </a:r>
            <a:r>
              <a:rPr lang="en-US" dirty="0" smtClean="0"/>
              <a:t>, </a:t>
            </a:r>
            <a:r>
              <a:rPr lang="en-US" dirty="0" err="1" smtClean="0"/>
              <a:t>nasuprot</a:t>
            </a:r>
            <a:r>
              <a:rPr lang="en-US" dirty="0" smtClean="0"/>
              <a:t> tome, </a:t>
            </a:r>
            <a:r>
              <a:rPr lang="en-US" dirty="0" err="1" smtClean="0"/>
              <a:t>nesigurne</a:t>
            </a:r>
            <a:r>
              <a:rPr lang="en-US" dirty="0" smtClean="0"/>
              <a:t>, </a:t>
            </a:r>
            <a:r>
              <a:rPr lang="en-US" dirty="0" err="1" smtClean="0"/>
              <a:t>neutabane</a:t>
            </a:r>
            <a:r>
              <a:rPr lang="en-US" dirty="0" smtClean="0"/>
              <a:t> </a:t>
            </a:r>
            <a:r>
              <a:rPr lang="en-US" dirty="0" err="1" smtClean="0"/>
              <a:t>staze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4" descr="Preporod | profesori"/>
          <p:cNvPicPr/>
          <p:nvPr/>
        </p:nvPicPr>
        <p:blipFill>
          <a:blip r:embed="rId2" cstate="print"/>
          <a:srcRect b="17788"/>
          <a:stretch>
            <a:fillRect/>
          </a:stretch>
        </p:blipFill>
        <p:spPr bwMode="auto">
          <a:xfrm>
            <a:off x="1580728" y="3555826"/>
            <a:ext cx="59436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818" t="19313" r="14499" b="13751"/>
          <a:stretch>
            <a:fillRect/>
          </a:stretch>
        </p:blipFill>
        <p:spPr bwMode="auto">
          <a:xfrm>
            <a:off x="0" y="259133"/>
            <a:ext cx="9144000" cy="641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3512" t="19485" r="66603" b="12594"/>
          <a:stretch>
            <a:fillRect/>
          </a:stretch>
        </p:blipFill>
        <p:spPr bwMode="auto">
          <a:xfrm>
            <a:off x="35496" y="-35385"/>
            <a:ext cx="4536504" cy="579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487" t="19313" r="65967" b="8829"/>
          <a:stretch>
            <a:fillRect/>
          </a:stretch>
        </p:blipFill>
        <p:spPr bwMode="auto">
          <a:xfrm>
            <a:off x="4499992" y="940302"/>
            <a:ext cx="4608512" cy="590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040" t="19313" r="66521" b="7501"/>
          <a:stretch>
            <a:fillRect/>
          </a:stretch>
        </p:blipFill>
        <p:spPr bwMode="auto">
          <a:xfrm>
            <a:off x="0" y="72008"/>
            <a:ext cx="4716016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700" t="18329" r="66521" b="8829"/>
          <a:stretch>
            <a:fillRect/>
          </a:stretch>
        </p:blipFill>
        <p:spPr bwMode="auto">
          <a:xfrm>
            <a:off x="4644008" y="620688"/>
            <a:ext cx="4499992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smtClean="0"/>
          </a:p>
        </p:txBody>
      </p:sp>
      <p:pic>
        <p:nvPicPr>
          <p:cNvPr id="43011" name="Picture 2" descr="Slikovni rezultat za komercijalno trgovaÄka Å¡kola split NASALOVNIC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88" y="-99392"/>
            <a:ext cx="9180513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likovni rezultat za MARIJA ISTENIÄ"/>
          <p:cNvPicPr>
            <a:picLocks noChangeAspect="1" noChangeArrowheads="1"/>
          </p:cNvPicPr>
          <p:nvPr/>
        </p:nvPicPr>
        <p:blipFill>
          <a:blip r:embed="rId2" cstate="print"/>
          <a:srcRect l="8580" t="-4651" r="5261" b="4651"/>
          <a:stretch>
            <a:fillRect/>
          </a:stretch>
        </p:blipFill>
        <p:spPr bwMode="auto">
          <a:xfrm>
            <a:off x="38100" y="0"/>
            <a:ext cx="9142412" cy="659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3"/>
          <p:cNvPicPr>
            <a:picLocks noChangeAspect="1" noChangeArrowheads="1"/>
          </p:cNvPicPr>
          <p:nvPr/>
        </p:nvPicPr>
        <p:blipFill>
          <a:blip r:embed="rId2" cstate="print"/>
          <a:srcRect t="3526" b="7819"/>
          <a:stretch>
            <a:fillRect/>
          </a:stretch>
        </p:blipFill>
        <p:spPr bwMode="auto">
          <a:xfrm>
            <a:off x="900113" y="0"/>
            <a:ext cx="7559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smtClean="0"/>
          </a:p>
        </p:txBody>
      </p:sp>
      <p:pic>
        <p:nvPicPr>
          <p:cNvPr id="4" name="Picture 12" descr="IMG_64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06"/>
          <a:stretch>
            <a:fillRect/>
          </a:stretch>
        </p:blipFill>
        <p:spPr>
          <a:xfrm>
            <a:off x="0" y="0"/>
            <a:ext cx="9144000" cy="688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366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DSTAVITE SE NA 5. SAJMU ŽENA PODUZETNICA U ČAKOVCU - Tehnološko ...">
            <a:hlinkClick r:id="rId2"/>
          </p:cNvPr>
          <p:cNvPicPr/>
          <p:nvPr/>
        </p:nvPicPr>
        <p:blipFill>
          <a:blip r:embed="rId3" cstate="print"/>
          <a:srcRect l="1909" r="6958" b="6802"/>
          <a:stretch>
            <a:fillRect/>
          </a:stretch>
        </p:blipFill>
        <p:spPr bwMode="auto">
          <a:xfrm>
            <a:off x="0" y="1124744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5856" y="260648"/>
            <a:ext cx="23519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 smtClean="0">
                <a:solidFill>
                  <a:schemeClr val="bg1"/>
                </a:solidFill>
                <a:latin typeface="+mj-lt"/>
              </a:rPr>
              <a:t>Sajam VT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1CCE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40888"/>
            <a:ext cx="8229600" cy="163192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en-US" b="1" dirty="0" smtClean="0">
                <a:solidFill>
                  <a:schemeClr val="bg1"/>
                </a:solidFill>
              </a:rPr>
              <a:t>CARNET-</a:t>
            </a:r>
            <a:r>
              <a:rPr lang="en-US" b="1" dirty="0" err="1" smtClean="0">
                <a:solidFill>
                  <a:schemeClr val="bg1"/>
                </a:solidFill>
              </a:rPr>
              <a:t>ov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natječaj</a:t>
            </a:r>
            <a:r>
              <a:rPr lang="en-US" b="1" dirty="0" smtClean="0">
                <a:solidFill>
                  <a:schemeClr val="bg1"/>
                </a:solidFill>
              </a:rPr>
              <a:t> pod </a:t>
            </a:r>
            <a:r>
              <a:rPr lang="en-US" b="1" dirty="0" err="1" smtClean="0">
                <a:solidFill>
                  <a:schemeClr val="bg1"/>
                </a:solidFill>
              </a:rPr>
              <a:t>nazivom</a:t>
            </a:r>
            <a:r>
              <a:rPr lang="hr-HR" b="1" dirty="0" smtClean="0">
                <a:solidFill>
                  <a:schemeClr val="bg1"/>
                </a:solidFill>
              </a:rPr>
              <a:t>:</a:t>
            </a:r>
            <a:r>
              <a:rPr lang="en-US" b="1" dirty="0" smtClean="0">
                <a:solidFill>
                  <a:schemeClr val="bg1"/>
                </a:solidFill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</a:rPr>
              <a:t>Osmisli</a:t>
            </a:r>
            <a:r>
              <a:rPr lang="en-US" b="1" dirty="0" smtClean="0">
                <a:solidFill>
                  <a:schemeClr val="bg1"/>
                </a:solidFill>
              </a:rPr>
              <a:t> sat </a:t>
            </a:r>
            <a:r>
              <a:rPr lang="hr-HR" b="1" dirty="0" smtClean="0">
                <a:solidFill>
                  <a:schemeClr val="bg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izradi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plakat</a:t>
            </a:r>
            <a:r>
              <a:rPr lang="en-US" b="1" dirty="0" smtClean="0">
                <a:solidFill>
                  <a:schemeClr val="bg1"/>
                </a:solidFill>
              </a:rPr>
              <a:t>”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Picture 3" descr="Kako razvijati inteligenciju, kreativnost i zdrave emocije vašeg ...">
            <a:hlinkClick r:id="rId2"/>
          </p:cNvPr>
          <p:cNvPicPr/>
          <p:nvPr/>
        </p:nvPicPr>
        <p:blipFill>
          <a:blip r:embed="rId3" cstate="print"/>
          <a:srcRect t="7718"/>
          <a:stretch>
            <a:fillRect/>
          </a:stretch>
        </p:blipFill>
        <p:spPr bwMode="auto">
          <a:xfrm>
            <a:off x="36512" y="1772816"/>
            <a:ext cx="9071992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ARNET konferencija (@CARNET_CUC) | Twitter"/>
          <p:cNvPicPr/>
          <p:nvPr/>
        </p:nvPicPr>
        <p:blipFill>
          <a:blip r:embed="rId4" cstate="print"/>
          <a:srcRect t="9524" b="9524"/>
          <a:stretch>
            <a:fillRect/>
          </a:stretch>
        </p:blipFill>
        <p:spPr bwMode="auto">
          <a:xfrm>
            <a:off x="6372200" y="1844824"/>
            <a:ext cx="165618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Naslovna - CARNET USERS CONFERENCE 20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198884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Projekt kulturne baštine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962" t="17948" r="22584" b="22082"/>
          <a:stretch>
            <a:fillRect/>
          </a:stretch>
        </p:blipFill>
        <p:spPr bwMode="auto">
          <a:xfrm>
            <a:off x="0" y="1412776"/>
            <a:ext cx="914400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" y="1052736"/>
            <a:ext cx="9144000" cy="609329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“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Mašta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je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izvor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svih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ljudskih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dostignuća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”,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rekao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je Ken Robinson,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američki stručnjak za kreativnost</a:t>
            </a:r>
            <a:endParaRPr lang="hr-HR" sz="3000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hr-HR" sz="3000" dirty="0" smtClean="0">
                <a:solidFill>
                  <a:srgbClr val="292929"/>
                </a:solidFill>
                <a:cs typeface="Arial" pitchFamily="34" charset="0"/>
              </a:rPr>
              <a:t>“ ... a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knjige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i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knjižnice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bogat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su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izvor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poticanja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mašte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i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kreativnog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mišljenja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kod</a:t>
            </a:r>
            <a:r>
              <a:rPr lang="en-US" sz="3000" dirty="0" smtClean="0">
                <a:solidFill>
                  <a:srgbClr val="292929"/>
                </a:solidFill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cs typeface="Arial" pitchFamily="34" charset="0"/>
              </a:rPr>
              <a:t>učenika</a:t>
            </a:r>
            <a:r>
              <a:rPr lang="hr-HR" sz="3000" dirty="0" smtClean="0">
                <a:solidFill>
                  <a:srgbClr val="292929"/>
                </a:solidFill>
                <a:cs typeface="Arial" pitchFamily="34" charset="0"/>
              </a:rPr>
              <a:t>.”</a:t>
            </a:r>
          </a:p>
          <a:p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predlaže temeljite promjene 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                                         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školskoga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sustava koji bi trebao 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                                               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poticati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kreativnost </a:t>
            </a:r>
            <a:endParaRPr lang="hr-HR" sz="3000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smatra da d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osadašnji </a:t>
            </a:r>
            <a:endParaRPr lang="hr-HR" sz="3000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način na koji školujemo </a:t>
            </a:r>
            <a:endParaRPr lang="hr-HR" sz="3000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djecu ubija kreativnost</a:t>
            </a:r>
            <a:endParaRPr lang="hr-HR" sz="3000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hr-HR" sz="2800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08520" y="-315416"/>
            <a:ext cx="9144000" cy="1600200"/>
          </a:xfrm>
        </p:spPr>
        <p:txBody>
          <a:bodyPr/>
          <a:lstStyle/>
          <a:p>
            <a:r>
              <a:rPr lang="hr-HR" sz="4000" b="1" dirty="0" smtClean="0"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Kreativnost</a:t>
            </a:r>
            <a:endParaRPr lang="en-US" sz="4000" b="1" dirty="0"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Amazon.com: Do Schools Kill Creativity? eBook: Robinson, Sir Ken ..."/>
          <p:cNvPicPr/>
          <p:nvPr/>
        </p:nvPicPr>
        <p:blipFill>
          <a:blip r:embed="rId2" cstate="print"/>
          <a:srcRect t="1650" b="4322"/>
          <a:stretch>
            <a:fillRect/>
          </a:stretch>
        </p:blipFill>
        <p:spPr bwMode="auto">
          <a:xfrm>
            <a:off x="5868144" y="2708920"/>
            <a:ext cx="309634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</a:t>
            </a: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medijske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pismenosti</a:t>
            </a: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hr-H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:\Users\Mare\Desktop\90594389_3001559653196445_5763951453894868992_n.jpg">
            <a:hlinkClick r:id="rId2"/>
          </p:cNvPr>
          <p:cNvPicPr/>
          <p:nvPr/>
        </p:nvPicPr>
        <p:blipFill>
          <a:blip r:embed="rId3" cstate="print"/>
          <a:srcRect l="6408" r="8937"/>
          <a:stretch>
            <a:fillRect/>
          </a:stretch>
        </p:blipFill>
        <p:spPr bwMode="auto">
          <a:xfrm>
            <a:off x="0" y="1556792"/>
            <a:ext cx="914400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/>
          <a:lstStyle/>
          <a:p>
            <a:r>
              <a:rPr lang="hr-HR" b="1" dirty="0" smtClean="0"/>
              <a:t>Noć muzeja</a:t>
            </a:r>
            <a:endParaRPr lang="hr-HR" b="1" dirty="0"/>
          </a:p>
        </p:txBody>
      </p:sp>
      <p:pic>
        <p:nvPicPr>
          <p:cNvPr id="4" name="Picture 3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8715436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9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7768"/>
            <a:ext cx="8229600" cy="114300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Dan sigurnijeg interneta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www.cert.hr/wp-content/uploads/2020/02/EQfS89KW4AE7blV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2377"/>
            <a:ext cx="9144000" cy="521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197768"/>
            <a:ext cx="8229600" cy="114300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Svjetski dan prava potrošača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Osnovna škola Belica - GRAĐANSKI ODGOJ - Projekti u 2018./2019.">
            <a:hlinkClick r:id="rId2"/>
          </p:cNvPr>
          <p:cNvPicPr/>
          <p:nvPr/>
        </p:nvPicPr>
        <p:blipFill>
          <a:blip r:embed="rId3" cstate="print"/>
          <a:srcRect l="7204" r="8636"/>
          <a:stretch>
            <a:fillRect/>
          </a:stretch>
        </p:blipFill>
        <p:spPr bwMode="auto">
          <a:xfrm>
            <a:off x="0" y="1453816"/>
            <a:ext cx="914400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29634" cy="857232"/>
          </a:xfrm>
        </p:spPr>
        <p:txBody>
          <a:bodyPr>
            <a:noAutofit/>
          </a:bodyPr>
          <a:lstStyle/>
          <a:p>
            <a:r>
              <a:rPr lang="hr-HR" b="1" dirty="0" smtClean="0"/>
              <a:t>      </a:t>
            </a:r>
            <a:br>
              <a:rPr lang="hr-HR" b="1" dirty="0" smtClean="0"/>
            </a:br>
            <a:r>
              <a:rPr lang="hr-HR" b="1" dirty="0" smtClean="0">
                <a:solidFill>
                  <a:srgbClr val="002060"/>
                </a:solidFill>
              </a:rPr>
              <a:t>      </a:t>
            </a:r>
            <a:r>
              <a:rPr lang="en-US" b="1" dirty="0" smtClean="0">
                <a:solidFill>
                  <a:srgbClr val="002060"/>
                </a:solidFill>
              </a:rPr>
              <a:t>European Vocational Skills Week</a:t>
            </a:r>
            <a:endParaRPr lang="hr-HR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ss-kom-trg-st.skole.hr/upload/ss-kom-trg-st/images/static3/1794/Image/sw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142984"/>
            <a:ext cx="6215106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ovezana slik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1115616" y="546680"/>
            <a:ext cx="7427531" cy="5690632"/>
          </a:xfrm>
          <a:prstGeom prst="rect">
            <a:avLst/>
          </a:prstGeom>
          <a:noFill/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55576" y="116632"/>
            <a:ext cx="7704856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5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Hvala na pozornosti !</a:t>
            </a:r>
            <a:endParaRPr lang="hr-HR" sz="5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16016" y="5920824"/>
            <a:ext cx="504053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hr-HR" sz="2600" b="1" dirty="0" smtClean="0">
                <a:solidFill>
                  <a:srgbClr val="0085B4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Marija </a:t>
            </a:r>
            <a:r>
              <a:rPr lang="hr-HR" sz="2600" b="1" dirty="0">
                <a:solidFill>
                  <a:srgbClr val="0085B4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Istenić, prof</a:t>
            </a:r>
            <a:r>
              <a:rPr lang="hr-HR" sz="2600" b="1" dirty="0" smtClean="0">
                <a:solidFill>
                  <a:srgbClr val="0085B4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.  mentor</a:t>
            </a:r>
          </a:p>
          <a:p>
            <a:pPr algn="l"/>
            <a:r>
              <a:rPr lang="hr-HR" sz="2600" b="1" dirty="0" smtClean="0">
                <a:solidFill>
                  <a:srgbClr val="0085B4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Magda Barišić, prof. mentor</a:t>
            </a:r>
            <a:endParaRPr lang="hr-HR" sz="2600" b="1" dirty="0">
              <a:solidFill>
                <a:srgbClr val="0085B4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2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052736"/>
            <a:ext cx="9180512" cy="6038131"/>
          </a:xfrm>
        </p:spPr>
        <p:txBody>
          <a:bodyPr>
            <a:normAutofit fontScale="92500"/>
          </a:bodyPr>
          <a:lstStyle/>
          <a:p>
            <a:pPr>
              <a:buClr>
                <a:srgbClr val="00708A"/>
              </a:buClr>
            </a:pP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“Moramo individualizirati program. U današnjem sustavu mi se obrazujemo kako bismo postali marljivi radnici, a ne kreativni mislioci. Mi učimo ljude kako da odbace vlastitu kreativnost.”</a:t>
            </a:r>
            <a:r>
              <a:rPr lang="hr-HR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Ken Robinson</a:t>
            </a:r>
          </a:p>
          <a:p>
            <a:pPr>
              <a:buClr>
                <a:srgbClr val="00708A"/>
              </a:buClr>
            </a:pP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tumači da je </a:t>
            </a:r>
            <a:r>
              <a:rPr lang="vi-VN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maštovitost</a:t>
            </a: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obilježje ljudske inteligencije, </a:t>
            </a:r>
            <a:r>
              <a:rPr lang="hr-HR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vi-VN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kreativnost</a:t>
            </a: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je primjena maštovitosti</a:t>
            </a:r>
            <a:endParaRPr lang="hr-HR" dirty="0" smtClean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00708A"/>
              </a:buClr>
            </a:pPr>
            <a:r>
              <a:rPr lang="hr-HR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“M</a:t>
            </a: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isliti kreativno znači </a:t>
            </a:r>
            <a:r>
              <a:rPr lang="hr-HR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</a:t>
            </a: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misliti na drugačiji </a:t>
            </a:r>
            <a:r>
              <a:rPr lang="hr-HR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</a:t>
            </a:r>
            <a:r>
              <a:rPr lang="vi-VN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način</a:t>
            </a:r>
            <a:r>
              <a:rPr lang="hr-HR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...” Ken Robinson</a:t>
            </a:r>
          </a:p>
          <a:p>
            <a:pPr>
              <a:lnSpc>
                <a:spcPct val="120000"/>
              </a:lnSpc>
              <a:buClr>
                <a:srgbClr val="00708A"/>
              </a:buCl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hr-HR" sz="2800" dirty="0" smtClean="0">
              <a:ea typeface="Cambria Math" pitchFamily="18" charset="0"/>
            </a:endParaRPr>
          </a:p>
          <a:p>
            <a:pPr>
              <a:buClr>
                <a:srgbClr val="00CCFF"/>
              </a:buClr>
              <a:buNone/>
            </a:pPr>
            <a:r>
              <a:rPr lang="hr-HR" sz="2800" dirty="0" smtClean="0">
                <a:ea typeface="Cambria Math" pitchFamily="18" charset="0"/>
              </a:rPr>
              <a:t>   </a:t>
            </a:r>
          </a:p>
          <a:p>
            <a:pPr>
              <a:buClr>
                <a:srgbClr val="00CCFF"/>
              </a:buClr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endParaRPr lang="hr-HR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Verdana" pitchFamily="34" charset="0"/>
                <a:cs typeface="+mj-cs"/>
              </a:rPr>
              <a:t>Kreativnost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Verdana" pitchFamily="34" charset="0"/>
              <a:cs typeface="+mj-cs"/>
            </a:endParaRPr>
          </a:p>
        </p:txBody>
      </p:sp>
      <p:pic>
        <p:nvPicPr>
          <p:cNvPr id="5" name="Picture 4" descr="Opinion: Do schools actually kill creativity? | Serving the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933056"/>
            <a:ext cx="41764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052736"/>
            <a:ext cx="9180512" cy="6038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00708A"/>
              </a:buCl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hr-HR" sz="2800" dirty="0" smtClean="0">
              <a:ea typeface="Cambria Math" pitchFamily="18" charset="0"/>
            </a:endParaRPr>
          </a:p>
          <a:p>
            <a:pPr>
              <a:buClr>
                <a:srgbClr val="00CCFF"/>
              </a:buClr>
              <a:buNone/>
            </a:pPr>
            <a:r>
              <a:rPr lang="hr-HR" sz="2800" dirty="0" smtClean="0">
                <a:ea typeface="Cambria Math" pitchFamily="18" charset="0"/>
              </a:rPr>
              <a:t>   </a:t>
            </a:r>
          </a:p>
          <a:p>
            <a:pPr>
              <a:buClr>
                <a:srgbClr val="00CCFF"/>
              </a:buClr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endParaRPr lang="hr-HR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60648"/>
            <a:ext cx="9144000" cy="6093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28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aštovitost, kreativnost i inovativnost prisutni su u svakom djetetu, samo ih treba potaknuti i usmjeravati</a:t>
            </a:r>
            <a:endParaRPr lang="hr-HR" sz="3000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kreativnost se može vježbati i razvijati</a:t>
            </a:r>
            <a:r>
              <a:rPr kumimoji="0" lang="hr-H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traženjem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rješenja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u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raznim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problemskim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zadacima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situacijama</a:t>
            </a:r>
            <a:endParaRPr kumimoji="0" lang="hr-HR" sz="30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djecu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treba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odgajati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u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kreativne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osobe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koje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se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neće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bojati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promjena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nego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će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biti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sposobni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anticipirati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promjene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inovirati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ih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uživati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u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izazovu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kreiranja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nečeg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novog</a:t>
            </a:r>
            <a:endParaRPr kumimoji="0" lang="hr-H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0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6856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Verdana" pitchFamily="34" charset="0"/>
                <a:cs typeface="+mj-cs"/>
              </a:rPr>
              <a:t>Mašta i kreativnost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Verdana" pitchFamily="34" charset="0"/>
              <a:cs typeface="+mj-cs"/>
            </a:endParaRPr>
          </a:p>
        </p:txBody>
      </p:sp>
      <p:pic>
        <p:nvPicPr>
          <p:cNvPr id="5" name="Picture 4" descr="Kako probleme pretvoriti u ideje ili kako izaći iz logike - Poslovni dnevni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293096"/>
            <a:ext cx="4001593" cy="253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847253"/>
            <a:ext cx="9180512" cy="5750099"/>
          </a:xfrm>
        </p:spPr>
        <p:txBody>
          <a:bodyPr>
            <a:normAutofit/>
          </a:bodyPr>
          <a:lstStyle/>
          <a:p>
            <a:pPr>
              <a:buClr>
                <a:srgbClr val="00708A"/>
              </a:buClr>
            </a:pP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Mašta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je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važnija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od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znanja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Znanje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je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ograničeno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sve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što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trenutno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znamo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razumijemo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dok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mašta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obuhvaća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cijeli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svijet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sve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ono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što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će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ikad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biti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dostupno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znanju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dirty="0" err="1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razumijevanju</a:t>
            </a:r>
            <a:r>
              <a:rPr lang="en-US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” Albert Einstein</a:t>
            </a:r>
          </a:p>
          <a:p>
            <a:pPr>
              <a:buClr>
                <a:srgbClr val="00708A"/>
              </a:buClr>
            </a:pP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Ja nisam pametniji od drugih, ja s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mo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više razmišljam!</a:t>
            </a:r>
            <a:r>
              <a:rPr lang="hr-HR" sz="3000" dirty="0" smtClean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” Albert Einstein</a:t>
            </a:r>
          </a:p>
          <a:p>
            <a:pPr>
              <a:lnSpc>
                <a:spcPct val="120000"/>
              </a:lnSpc>
              <a:buClr>
                <a:srgbClr val="00708A"/>
              </a:buClr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hr-HR" sz="2800" dirty="0" smtClean="0">
              <a:ea typeface="Cambria Math" pitchFamily="18" charset="0"/>
            </a:endParaRPr>
          </a:p>
          <a:p>
            <a:pPr>
              <a:buClr>
                <a:srgbClr val="00CCFF"/>
              </a:buClr>
              <a:buNone/>
            </a:pPr>
            <a:r>
              <a:rPr lang="hr-HR" sz="2800" dirty="0" smtClean="0">
                <a:ea typeface="Cambria Math" pitchFamily="18" charset="0"/>
              </a:rPr>
              <a:t>   </a:t>
            </a:r>
          </a:p>
          <a:p>
            <a:pPr>
              <a:buClr>
                <a:srgbClr val="00CCFF"/>
              </a:buClr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endParaRPr lang="hr-HR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3528" y="-162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Verdana" pitchFamily="34" charset="0"/>
                <a:cs typeface="+mj-cs"/>
              </a:rPr>
              <a:t>Mašta i kreativnost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Verdana" pitchFamily="34" charset="0"/>
              <a:cs typeface="+mj-cs"/>
            </a:endParaRPr>
          </a:p>
        </p:txBody>
      </p:sp>
      <p:pic>
        <p:nvPicPr>
          <p:cNvPr id="5" name="Content Placeholder 3" descr="Samo život koji se živi za druge je vrijedan življenja.” – 30 ...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60486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itati o kreativnosti – Kreativ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84376"/>
            <a:ext cx="273630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Stvaranje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naraštaja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nastavnika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neće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savjetovati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djetetu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radovati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uoči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dijete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odstupa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toga.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>
              <a:buNone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  	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 Key</a:t>
            </a:r>
            <a:endParaRPr lang="hr-H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800" b="1" dirty="0" smtClean="0"/>
              <a:t> </a:t>
            </a:r>
            <a:endParaRPr lang="en-US" sz="2800" dirty="0"/>
          </a:p>
        </p:txBody>
      </p:sp>
      <p:pic>
        <p:nvPicPr>
          <p:cNvPr id="4" name="Picture 3" descr="پرورش مهارت تفکر خلاق در کودکان - دوزلی بوک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84984"/>
            <a:ext cx="496855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622</Words>
  <Application>Microsoft Office PowerPoint</Application>
  <PresentationFormat>On-screen Show (4:3)</PresentationFormat>
  <Paragraphs>102</Paragraphs>
  <Slides>55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Kreativnost</vt:lpstr>
      <vt:lpstr>Slide 6</vt:lpstr>
      <vt:lpstr>Slide 7</vt:lpstr>
      <vt:lpstr>Slide 8</vt:lpstr>
      <vt:lpstr>Slide 9</vt:lpstr>
      <vt:lpstr>Kakve su kreativne osobe?</vt:lpstr>
      <vt:lpstr>Slide 11</vt:lpstr>
      <vt:lpstr>Može li se kreativnost njegovati i poticati u našem odgojno-obrazovnom sustavu?  </vt:lpstr>
      <vt:lpstr>Škola koja njeguje kreativnost</vt:lpstr>
      <vt:lpstr>Osim toga možemo...</vt:lpstr>
      <vt:lpstr>Još malo mudrosti za kraj…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 CARNET-ov natječaj pod nazivom: “Osmisli sat i izradi plakat” </vt:lpstr>
      <vt:lpstr>Projekt kulturne baštine</vt:lpstr>
      <vt:lpstr>Slide 50</vt:lpstr>
      <vt:lpstr>Noć muzeja</vt:lpstr>
      <vt:lpstr>Dan sigurnijeg interneta</vt:lpstr>
      <vt:lpstr>Svjetski dan prava potrošača</vt:lpstr>
      <vt:lpstr>             European Vocational Skills Week</vt:lpstr>
      <vt:lpstr>Slide 55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Učenje temeljeno na neuroznanosti</dc:title>
  <dc:creator>Magda</dc:creator>
  <cp:lastModifiedBy>Mare</cp:lastModifiedBy>
  <cp:revision>105</cp:revision>
  <dcterms:created xsi:type="dcterms:W3CDTF">2020-03-30T19:55:48Z</dcterms:created>
  <dcterms:modified xsi:type="dcterms:W3CDTF">2020-11-30T18:42:28Z</dcterms:modified>
</cp:coreProperties>
</file>