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20" r:id="rId6"/>
    <p:sldId id="318" r:id="rId7"/>
    <p:sldId id="319" r:id="rId8"/>
    <p:sldId id="309" r:id="rId9"/>
    <p:sldId id="308" r:id="rId10"/>
    <p:sldId id="310" r:id="rId11"/>
    <p:sldId id="311" r:id="rId12"/>
    <p:sldId id="321" r:id="rId13"/>
    <p:sldId id="322" r:id="rId14"/>
    <p:sldId id="312" r:id="rId15"/>
  </p:sldIdLst>
  <p:sldSz cx="12188825" cy="6858000"/>
  <p:notesSz cx="6858000" cy="9144000"/>
  <p:custDataLst>
    <p:tags r:id="rId18"/>
  </p:custData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559" autoAdjust="0"/>
  </p:normalViewPr>
  <p:slideViewPr>
    <p:cSldViewPr showGuides="1">
      <p:cViewPr varScale="1">
        <p:scale>
          <a:sx n="77" d="100"/>
          <a:sy n="77" d="100"/>
        </p:scale>
        <p:origin x="708" y="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4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8A0BF1-A27E-47D9-B5AA-2C9FFA54F2AF}" type="datetime1">
              <a:rPr lang="hr-HR" smtClean="0"/>
              <a:t>14.6.2019.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D49B15-8E82-4B7F-9EB2-226C0D4A0201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11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981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157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301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475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941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Veliki oceanski va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E0CEF2-4A94-414F-9E68-1ABA295B09FE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CF0CB-8998-4A1B-8A33-99CCAD18689A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BBB5EC91-D21B-441D-9010-D9E4CAC5E1FA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85104A-112D-496D-A3A2-F0E6BFC9DB51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8E661D-2046-4483-92BA-49DF0EF22204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5F8-2458-4364-84DC-DDF1A1BE296F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A33AE-24F8-4DAE-A3FC-F3EE5093EFBB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Veliki oceanski val (poluproziran)" title="Oceanski v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A4E645-E83C-4020-889A-55A324291B1C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D464F9-4FCF-4574-A067-2BE4E977F2B6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5588E-BCE5-4104-942F-D004E0CF76F5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Veliki oceanski val (poluproziran)" title="Oceanski val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Slika 9" descr="Veliki oceanski val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AF1D8D-89AD-4271-9501-FC8B62C6D409}" type="datetime1">
              <a:rPr lang="hr-HR" noProof="0" smtClean="0"/>
              <a:t>14.6.2019.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learn-chemistry/resource/res00001018/the-mpemba-effect?cmpid=CMP0000761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nevnik.hr/vijesti/bolja_hrvatska/znate-li-zasto-se-topla-voda-brze-ledi-nego-hladna---271454.html" TargetMode="External"/><Relationship Id="rId4" Type="http://schemas.openxmlformats.org/officeDocument/2006/relationships/hyperlink" Target="https://www.google.com/maps/d/viewer?mid=1dM2IB8-p5irdT9TpLZx4fVhxHJo&amp;msa=0&amp;hl=hr&amp;ie=UTF8&amp;t=m&amp;source=embed&amp;z=4&amp;vpsrc=0&amp;err=1&amp;ll=26.36171266009577,45.365850854271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hr/objekti/novcanica/papir-novac-valuta-financi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5400" dirty="0" smtClean="0"/>
              <a:t>MPEMBA EFEKT</a:t>
            </a:r>
            <a:endParaRPr lang="hr-HR" sz="54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HRVATSKA</a:t>
            </a:r>
          </a:p>
          <a:p>
            <a:pPr rtl="0"/>
            <a:r>
              <a:rPr lang="hr-HR" dirty="0" smtClean="0"/>
              <a:t>TANZANIJA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OBJAŠNJENJE </a:t>
            </a:r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MPEMBA EFEKTA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299375" cy="46245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dirty="0"/>
              <a:t>Druga stvar koju treba imati na umu jest anomalija vode. To većina ljudi zna o čemu se radi. Znači, voda je pri temperaturi od 4 stupnja najgušća, a ispod toga postaje sve </a:t>
            </a:r>
            <a:r>
              <a:rPr lang="hr-HR" dirty="0" smtClean="0"/>
              <a:t>rjeđa. </a:t>
            </a:r>
            <a:r>
              <a:rPr lang="hr-HR" dirty="0"/>
              <a:t>Zbog toga </a:t>
            </a:r>
            <a:r>
              <a:rPr lang="hr-HR" dirty="0" smtClean="0"/>
              <a:t>voda, </a:t>
            </a:r>
            <a:r>
              <a:rPr lang="hr-HR" dirty="0"/>
              <a:t>koja se skupila na dnu uzorka, počinje se dizati kad se ohladi ispod 4 stupnja zbog čega se opet pojačava to </a:t>
            </a:r>
            <a:r>
              <a:rPr lang="hr-HR" dirty="0" smtClean="0"/>
              <a:t>miješanje </a:t>
            </a:r>
            <a:r>
              <a:rPr lang="hr-HR" dirty="0"/>
              <a:t>i izmjena topline. Tu je bitno naglasiti da </a:t>
            </a:r>
            <a:r>
              <a:rPr lang="hr-HR" dirty="0" smtClean="0"/>
              <a:t>u </a:t>
            </a:r>
            <a:r>
              <a:rPr lang="hr-HR" dirty="0"/>
              <a:t>početno </a:t>
            </a:r>
            <a:r>
              <a:rPr lang="hr-HR" dirty="0" smtClean="0"/>
              <a:t>toplom </a:t>
            </a:r>
            <a:r>
              <a:rPr lang="hr-HR" dirty="0"/>
              <a:t>uzorku taj sloj hladnije vode bude deblji i </a:t>
            </a:r>
            <a:r>
              <a:rPr lang="hr-HR" dirty="0" smtClean="0"/>
              <a:t>miješanje </a:t>
            </a:r>
            <a:r>
              <a:rPr lang="hr-HR" dirty="0"/>
              <a:t>je jače', kaže Nikola.</a:t>
            </a:r>
          </a:p>
          <a:p>
            <a:pPr marL="0" indent="0" algn="just">
              <a:buNone/>
            </a:pPr>
            <a:r>
              <a:rPr lang="hr-HR" dirty="0" smtClean="0"/>
              <a:t>Ono </a:t>
            </a:r>
            <a:r>
              <a:rPr lang="hr-HR" dirty="0"/>
              <a:t>za što dosta ljudi ne zna jest pothlađivanje, tj. činjenica da se voda ne smrzne na 0 stupnjeva. Voda se počne smrzavati debelo ispod nule, nekad na -3 nekad na -12 pa čak i na -17 sam ja </a:t>
            </a:r>
            <a:r>
              <a:rPr lang="hr-HR" dirty="0" smtClean="0"/>
              <a:t>uspio </a:t>
            </a:r>
            <a:r>
              <a:rPr lang="hr-HR" dirty="0"/>
              <a:t>primijetiti na jednom od svojih mjerenja. Dakle, ta temperatura do koje trebate doći da biste dobili prvi kristal je jedan od faktora koji definira vrijeme potrebno za </a:t>
            </a:r>
            <a:r>
              <a:rPr lang="hr-HR" dirty="0" smtClean="0"/>
              <a:t>smrzavanje”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30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-21788"/>
            <a:ext cx="7315198" cy="1202431"/>
          </a:xfrm>
        </p:spPr>
        <p:txBody>
          <a:bodyPr rtlCol="0"/>
          <a:lstStyle/>
          <a:p>
            <a:pPr rtl="0"/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7748" y="2102220"/>
            <a:ext cx="11737304" cy="525761"/>
          </a:xfrm>
        </p:spPr>
        <p:txBody>
          <a:bodyPr rtlCol="0">
            <a:normAutofit fontScale="85000" lnSpcReduction="20000"/>
          </a:bodyPr>
          <a:lstStyle/>
          <a:p>
            <a:r>
              <a:rPr lang="hr-HR" dirty="0" smtClean="0">
                <a:hlinkClick r:id="rId3"/>
              </a:rPr>
              <a:t>http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www.rsc.org/learn-chemistry/resource/res00001018/the-mpemba-effect?cmpid=CMP00007615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tx1"/>
                </a:solidFill>
              </a:rPr>
              <a:t>(</a:t>
            </a:r>
            <a:r>
              <a:rPr lang="hr-HR" dirty="0" err="1" smtClean="0">
                <a:solidFill>
                  <a:schemeClr val="tx1"/>
                </a:solidFill>
              </a:rPr>
              <a:t>pristupljeno</a:t>
            </a:r>
            <a:r>
              <a:rPr lang="hr-HR" dirty="0" smtClean="0">
                <a:solidFill>
                  <a:schemeClr val="tx1"/>
                </a:solidFill>
              </a:rPr>
              <a:t> 1.6.2019.)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17748" y="3257772"/>
            <a:ext cx="11305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www.google.com/maps/d/viewer?mid=1dM2IB8-p5irdT9TpLZx4fVhxHJo&amp;msa=0&amp;hl=hr&amp;ie=UTF8&amp;t=m&amp;source=embed&amp;z=4&amp;vpsrc=0&amp;err=1&amp;ll=26.36171266009577%2C45.36585085427146</a:t>
            </a:r>
            <a:r>
              <a:rPr lang="hr-HR" dirty="0" smtClean="0"/>
              <a:t> (</a:t>
            </a:r>
            <a:r>
              <a:rPr lang="hr-HR" dirty="0" err="1" smtClean="0"/>
              <a:t>pristupljeno</a:t>
            </a:r>
            <a:r>
              <a:rPr lang="hr-HR" dirty="0" smtClean="0"/>
              <a:t> 1.6.2019.)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47826" y="4810893"/>
            <a:ext cx="1127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 smtClean="0"/>
              <a:t>M.K.B.</a:t>
            </a:r>
            <a:r>
              <a:rPr lang="hr-HR" b="1" i="1" dirty="0" err="1" smtClean="0"/>
              <a:t>Zašto</a:t>
            </a:r>
            <a:r>
              <a:rPr lang="hr-HR" b="1" i="1" dirty="0" smtClean="0"/>
              <a:t> </a:t>
            </a:r>
            <a:r>
              <a:rPr lang="hr-HR" b="1" i="1" dirty="0"/>
              <a:t>se topla voda ledi brže od hladne? Evo odgovora</a:t>
            </a:r>
            <a:r>
              <a:rPr lang="hr-HR" b="1" i="1" dirty="0" smtClean="0"/>
              <a:t>!</a:t>
            </a:r>
            <a:r>
              <a:rPr lang="hr-HR" b="1" dirty="0" smtClean="0"/>
              <a:t>.Dnevnik.hr.</a:t>
            </a:r>
            <a:endParaRPr lang="hr-HR" dirty="0" smtClean="0">
              <a:hlinkClick r:id="rId5"/>
            </a:endParaRPr>
          </a:p>
          <a:p>
            <a:r>
              <a:rPr lang="hr-HR" dirty="0" smtClean="0">
                <a:hlinkClick r:id="rId5"/>
              </a:rPr>
              <a:t>https</a:t>
            </a:r>
            <a:r>
              <a:rPr lang="hr-HR" dirty="0">
                <a:hlinkClick r:id="rId5"/>
              </a:rPr>
              <a:t>://dnevnik.hr/vijesti/bolja_hrvatska/znate-li-zasto-se-topla-voda-brze-ledi-nego-hladna---</a:t>
            </a:r>
            <a:r>
              <a:rPr lang="hr-HR" dirty="0" smtClean="0">
                <a:hlinkClick r:id="rId5"/>
              </a:rPr>
              <a:t>271454.html</a:t>
            </a:r>
            <a:r>
              <a:rPr lang="hr-HR" dirty="0" smtClean="0"/>
              <a:t> (</a:t>
            </a:r>
            <a:r>
              <a:rPr lang="hr-HR" dirty="0" err="1" smtClean="0"/>
              <a:t>pristupljeno</a:t>
            </a:r>
            <a:r>
              <a:rPr lang="hr-HR" dirty="0" smtClean="0"/>
              <a:t> 1.6.2019.)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17748" y="305109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Google karte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17747" y="1757984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mpemba</a:t>
            </a:r>
            <a:r>
              <a:rPr lang="hr-HR" i="1" dirty="0" smtClean="0"/>
              <a:t> </a:t>
            </a:r>
            <a:r>
              <a:rPr lang="hr-HR" i="1" dirty="0" err="1" smtClean="0"/>
              <a:t>effect.</a:t>
            </a:r>
            <a:r>
              <a:rPr lang="hr-HR" dirty="0" err="1" smtClean="0"/>
              <a:t>Laern</a:t>
            </a:r>
            <a:r>
              <a:rPr lang="hr-HR" dirty="0" smtClean="0"/>
              <a:t> </a:t>
            </a:r>
            <a:r>
              <a:rPr lang="hr-HR" dirty="0" err="1" smtClean="0"/>
              <a:t>chemistry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8" y="1600200"/>
            <a:ext cx="8496944" cy="514116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4459" y="78668"/>
            <a:ext cx="9144001" cy="1219200"/>
          </a:xfrm>
        </p:spPr>
        <p:txBody>
          <a:bodyPr/>
          <a:lstStyle/>
          <a:p>
            <a:r>
              <a:rPr lang="hr-HR" dirty="0" smtClean="0"/>
              <a:t>      </a:t>
            </a:r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VODA POVEZUJE DVIJE DRŽAVE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5446340" y="2204864"/>
            <a:ext cx="1728192" cy="38884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8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171C">
                <a:alpha val="91000"/>
              </a:srgbClr>
            </a:gs>
            <a:gs pos="39000">
              <a:srgbClr val="134251"/>
            </a:gs>
            <a:gs pos="0">
              <a:srgbClr val="13425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3932" y="188640"/>
            <a:ext cx="10225136" cy="1219200"/>
          </a:xfrm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TOPLIJA VODA ZALEDI SE BRŽE OD HLADNIJE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zervirano mjesto za sadržaj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hr-HR" sz="3200" dirty="0" err="1" smtClean="0"/>
              <a:t>Erasto</a:t>
            </a:r>
            <a:r>
              <a:rPr lang="hr-HR" sz="3200" dirty="0" smtClean="0"/>
              <a:t> </a:t>
            </a:r>
            <a:r>
              <a:rPr lang="hr-HR" sz="3200" dirty="0" err="1" smtClean="0"/>
              <a:t>Mpemba</a:t>
            </a:r>
            <a:r>
              <a:rPr lang="hr-HR" sz="3200" dirty="0" smtClean="0"/>
              <a:t>, primijetio je radeći sladoled </a:t>
            </a:r>
            <a:r>
              <a:rPr lang="hr-HR" sz="3200" dirty="0"/>
              <a:t>još kao tanzanijski </a:t>
            </a:r>
            <a:r>
              <a:rPr lang="hr-HR" sz="3200" dirty="0" smtClean="0"/>
              <a:t>osnovnoškolac, </a:t>
            </a:r>
            <a:r>
              <a:rPr lang="hr-HR" sz="3200" dirty="0"/>
              <a:t>da </a:t>
            </a:r>
            <a:r>
              <a:rPr lang="hr-HR" sz="3200" dirty="0" smtClean="0"/>
              <a:t>se smjesa koja se stavi toplija u hladnjak, brže zaledi od one koja se stavi hladnija. Ovo otkriće nije mu nitko mogao objasniti, sve dok nije došao na koledž i 1967. godine upoznao se s profesorom </a:t>
            </a:r>
            <a:r>
              <a:rPr lang="hr-HR" sz="3200" dirty="0"/>
              <a:t>fizike Denisom </a:t>
            </a:r>
            <a:r>
              <a:rPr lang="hr-HR" sz="3200" dirty="0" err="1"/>
              <a:t>Osborneom</a:t>
            </a:r>
            <a:r>
              <a:rPr lang="hr-HR" sz="3200" dirty="0"/>
              <a:t> </a:t>
            </a:r>
            <a:r>
              <a:rPr lang="hr-HR" sz="3200" dirty="0" smtClean="0"/>
              <a:t>s koledža </a:t>
            </a:r>
            <a:r>
              <a:rPr lang="hr-HR" sz="3200" dirty="0"/>
              <a:t>u Dar Es </a:t>
            </a:r>
            <a:r>
              <a:rPr lang="hr-HR" sz="3200" dirty="0" err="1" smtClean="0"/>
              <a:t>Salaamu</a:t>
            </a:r>
            <a:r>
              <a:rPr lang="hr-HR" sz="3200" dirty="0" smtClean="0"/>
              <a:t>. Zajedno su izvršili eksperimente i opisali ovaj fenomen vode koji je nazvan </a:t>
            </a:r>
            <a:r>
              <a:rPr lang="hr-HR" sz="3200" dirty="0" err="1" smtClean="0"/>
              <a:t>Mpemba</a:t>
            </a:r>
            <a:r>
              <a:rPr lang="hr-HR" sz="3200" dirty="0" smtClean="0"/>
              <a:t> efekt.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620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/>
              <a:t>Pojavu bržeg smrzavanja toplije vode od one na nižoj temperaturi uočio je i Aristotel,  još </a:t>
            </a:r>
            <a:r>
              <a:rPr lang="hr-HR" sz="3200" dirty="0"/>
              <a:t>350 godina prije </a:t>
            </a:r>
            <a:r>
              <a:rPr lang="hr-HR" sz="3200" dirty="0" smtClean="0"/>
              <a:t>Krista.</a:t>
            </a:r>
          </a:p>
          <a:p>
            <a:endParaRPr lang="hr-HR" sz="3200" dirty="0" smtClean="0"/>
          </a:p>
        </p:txBody>
      </p:sp>
      <p:sp>
        <p:nvSpPr>
          <p:cNvPr id="5" name="Pravokutnik 4"/>
          <p:cNvSpPr/>
          <p:nvPr/>
        </p:nvSpPr>
        <p:spPr>
          <a:xfrm>
            <a:off x="1979612" y="3356992"/>
            <a:ext cx="8795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No, koliko god </a:t>
            </a:r>
            <a:r>
              <a:rPr lang="hr-HR" sz="3200" dirty="0" smtClean="0"/>
              <a:t>se ovaj fenomen činio </a:t>
            </a:r>
            <a:r>
              <a:rPr lang="hr-HR" sz="3200" dirty="0"/>
              <a:t>jednostavnim, </a:t>
            </a:r>
            <a:r>
              <a:rPr lang="hr-HR" sz="3200" dirty="0" smtClean="0"/>
              <a:t>i </a:t>
            </a:r>
            <a:r>
              <a:rPr lang="hr-HR" sz="3200" dirty="0"/>
              <a:t>dalje </a:t>
            </a:r>
            <a:r>
              <a:rPr lang="hr-HR" sz="3200" dirty="0" smtClean="0"/>
              <a:t>nitko nije u potpunosti objasnio zbog čega on nastaje. Znanstvenici smatraju da je svakako on posljedica više različitih procesa, ali nisu jedinstveni u svojim stavovima.</a:t>
            </a:r>
            <a:endParaRPr lang="hr-HR" sz="3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552735" y="188640"/>
            <a:ext cx="9997753" cy="1219200"/>
          </a:xfrm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TOPLIJA VODA ZALEDI SE BRŽE OD HLADNIJE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731424" cy="12192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ZAŠTO ĆE SE TOPLIJA VODA ZALEDITI BRŽE</a:t>
            </a:r>
          </a:p>
        </p:txBody>
      </p:sp>
      <p:sp>
        <p:nvSpPr>
          <p:cNvPr id="4" name="Akcijski gumb: Zvuk 3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1972362" y="234888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Zvuk 4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 rot="10800000">
            <a:off x="9383629" y="234888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Zvuk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6683519" y="4996023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Akcijski gumb: Zvuk 7">
            <a:hlinkClick r:id="" action="ppaction://noaction" highlightClick="1">
              <a:snd r:embed="rId6" name="whoosh.wav"/>
            </a:hlinkClick>
          </p:cNvPr>
          <p:cNvSpPr/>
          <p:nvPr/>
        </p:nvSpPr>
        <p:spPr>
          <a:xfrm rot="16200000">
            <a:off x="2854052" y="5517232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Zvuk 8">
            <a:hlinkClick r:id="" action="ppaction://noaction" highlightClick="1">
              <a:snd r:embed="rId7" name="explode.wav"/>
            </a:hlinkClick>
          </p:cNvPr>
          <p:cNvSpPr/>
          <p:nvPr/>
        </p:nvSpPr>
        <p:spPr>
          <a:xfrm>
            <a:off x="5802908" y="224542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Zvuk 9">
            <a:hlinkClick r:id="" action="ppaction://noaction" highlightClick="1">
              <a:snd r:embed="rId8" name="drumroll.wav"/>
            </a:hlinkClick>
          </p:cNvPr>
          <p:cNvSpPr/>
          <p:nvPr/>
        </p:nvSpPr>
        <p:spPr>
          <a:xfrm>
            <a:off x="10426045" y="503414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3502124" y="1844824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?</a:t>
            </a:r>
            <a:endParaRPr lang="hr-HR" sz="9600" dirty="0"/>
          </a:p>
        </p:txBody>
      </p:sp>
      <p:sp>
        <p:nvSpPr>
          <p:cNvPr id="13" name="Pravokutnik 12"/>
          <p:cNvSpPr/>
          <p:nvPr/>
        </p:nvSpPr>
        <p:spPr>
          <a:xfrm>
            <a:off x="5921611" y="3302590"/>
            <a:ext cx="9124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600" dirty="0"/>
              <a:t>?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4411506" y="4693786"/>
            <a:ext cx="9124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600" dirty="0"/>
              <a:t>?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7954015" y="2585824"/>
            <a:ext cx="9124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600" dirty="0"/>
              <a:t>?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8686700" y="4509120"/>
            <a:ext cx="9124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600" dirty="0"/>
              <a:t>?</a:t>
            </a:r>
          </a:p>
        </p:txBody>
      </p:sp>
      <p:sp>
        <p:nvSpPr>
          <p:cNvPr id="17" name="Pravokutnik 16"/>
          <p:cNvSpPr/>
          <p:nvPr/>
        </p:nvSpPr>
        <p:spPr>
          <a:xfrm rot="10800000" flipV="1">
            <a:off x="10529156" y="3427891"/>
            <a:ext cx="504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600" dirty="0"/>
              <a:t>?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2563791" y="3726714"/>
            <a:ext cx="9124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77974" y="342769"/>
            <a:ext cx="10258647" cy="1219200"/>
          </a:xfrm>
        </p:spPr>
        <p:txBody>
          <a:bodyPr rtlCol="0">
            <a:normAutofit/>
          </a:bodyPr>
          <a:lstStyle/>
          <a:p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TOPLIJA</a:t>
            </a:r>
            <a:r>
              <a:rPr lang="hr-H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VODA ZALEDI SE BRŽE OD HLADNIJE</a:t>
            </a:r>
            <a:b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EKSPERIMENT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71" y="1828800"/>
            <a:ext cx="10635681" cy="48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66220" y="-6608"/>
            <a:ext cx="6911753" cy="12192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0"/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NAGRADA    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69876" y="2043893"/>
            <a:ext cx="5688632" cy="3545347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The </a:t>
            </a:r>
            <a:r>
              <a:rPr lang="en-US" sz="3800" dirty="0"/>
              <a:t>Royal Society of Chemistry </a:t>
            </a:r>
            <a:r>
              <a:rPr lang="hr-HR" sz="3800" dirty="0"/>
              <a:t>je </a:t>
            </a:r>
            <a:r>
              <a:rPr lang="hr-HR" sz="3800" dirty="0" smtClean="0"/>
              <a:t>2013. godine </a:t>
            </a:r>
            <a:r>
              <a:rPr lang="hr-HR" sz="3800" dirty="0"/>
              <a:t>osobi ili timu </a:t>
            </a:r>
            <a:r>
              <a:rPr lang="hr-HR" sz="3800" dirty="0" smtClean="0"/>
              <a:t>ponudilo1000 </a:t>
            </a:r>
            <a:r>
              <a:rPr lang="hr-HR" sz="3800" dirty="0"/>
              <a:t>funti da </a:t>
            </a:r>
            <a:r>
              <a:rPr lang="hr-HR" sz="3800" dirty="0" smtClean="0"/>
              <a:t>prezentira </a:t>
            </a:r>
            <a:r>
              <a:rPr lang="hr-HR" sz="3800" dirty="0"/>
              <a:t>najbolje i najkreativnije objašnjenje zašto se </a:t>
            </a:r>
            <a:r>
              <a:rPr lang="hr-HR" sz="3800" dirty="0" smtClean="0"/>
              <a:t>ovaj efekt događa.</a:t>
            </a:r>
            <a:endParaRPr lang="hr-HR" sz="3800" dirty="0"/>
          </a:p>
          <a:p>
            <a:pPr marL="0" indent="0">
              <a:buNone/>
            </a:pPr>
            <a:r>
              <a:rPr lang="hr-HR" sz="3800" dirty="0"/>
              <a:t>Na natječaj </a:t>
            </a:r>
            <a:r>
              <a:rPr lang="hr-HR" sz="3800" dirty="0" smtClean="0"/>
              <a:t>su </a:t>
            </a:r>
            <a:r>
              <a:rPr lang="hr-HR" sz="3800" dirty="0"/>
              <a:t>primili 22 000 prijava. Vijeće stručnih sudaca i javno glasovanje </a:t>
            </a:r>
            <a:r>
              <a:rPr lang="hr-HR" sz="3800" dirty="0" smtClean="0"/>
              <a:t>odabrali su 11 </a:t>
            </a:r>
            <a:r>
              <a:rPr lang="hr-HR" sz="3800" dirty="0"/>
              <a:t>finalista</a:t>
            </a:r>
            <a:r>
              <a:rPr lang="hr-HR" sz="3800" dirty="0" smtClean="0"/>
              <a:t>.</a:t>
            </a:r>
            <a:endParaRPr lang="hr-HR" sz="3800" dirty="0"/>
          </a:p>
        </p:txBody>
      </p:sp>
      <p:pic>
        <p:nvPicPr>
          <p:cNvPr id="1026" name="Picture 2" descr="papir, novac, valuta, financ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22" y="2331924"/>
            <a:ext cx="4739333" cy="29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7109122" y="4375923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hlinkClick r:id="rId4"/>
              </a:rPr>
              <a:t>https://pixnio.com/hr/objekti/novcanica/papir-novac-valuta-financije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2266629" y="1700808"/>
            <a:ext cx="88569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SzPct val="80000"/>
            </a:pPr>
            <a:r>
              <a:rPr lang="hr-HR" sz="3800" dirty="0">
                <a:solidFill>
                  <a:prstClr val="white"/>
                </a:solidFill>
              </a:rPr>
              <a:t>Pobjednik natječaja </a:t>
            </a:r>
            <a:r>
              <a:rPr lang="hr-HR" sz="3800" dirty="0" smtClean="0">
                <a:solidFill>
                  <a:prstClr val="white"/>
                </a:solidFill>
              </a:rPr>
              <a:t>je bio </a:t>
            </a:r>
            <a:r>
              <a:rPr lang="hr-HR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Nikola </a:t>
            </a:r>
            <a:r>
              <a:rPr lang="hr-H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Bregović</a:t>
            </a:r>
            <a:r>
              <a:rPr lang="hr-HR" sz="3800" dirty="0">
                <a:solidFill>
                  <a:prstClr val="white"/>
                </a:solidFill>
              </a:rPr>
              <a:t>, </a:t>
            </a:r>
            <a:r>
              <a:rPr lang="hr-HR" sz="3800" dirty="0" smtClean="0">
                <a:solidFill>
                  <a:prstClr val="white"/>
                </a:solidFill>
              </a:rPr>
              <a:t>tada znanstveni </a:t>
            </a:r>
            <a:r>
              <a:rPr lang="hr-HR" sz="3800" dirty="0">
                <a:solidFill>
                  <a:prstClr val="white"/>
                </a:solidFill>
              </a:rPr>
              <a:t>novak iz područja fizikalne kemije na Odjelu za kemiju Sveučilišta u </a:t>
            </a:r>
            <a:r>
              <a:rPr lang="hr-HR" sz="3800" dirty="0" smtClean="0">
                <a:solidFill>
                  <a:prstClr val="white"/>
                </a:solidFill>
              </a:rPr>
              <a:t>Zagrebu.</a:t>
            </a:r>
            <a:endParaRPr lang="hr-HR" sz="3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009" y="30591"/>
            <a:ext cx="9144001" cy="1219200"/>
          </a:xfrm>
        </p:spPr>
        <p:txBody>
          <a:bodyPr/>
          <a:lstStyle/>
          <a:p>
            <a:r>
              <a:rPr lang="hr-HR" dirty="0" smtClean="0"/>
              <a:t>     </a:t>
            </a:r>
            <a:r>
              <a:rPr lang="hr-H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OBJAŠNJENJE MPEMBA EFEKTA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79612" y="1700808"/>
            <a:ext cx="9443391" cy="48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„</a:t>
            </a:r>
            <a:r>
              <a:rPr lang="hr-HR" sz="2800" dirty="0" smtClean="0"/>
              <a:t>Dnevnik.hr” od 21. siječnja 2013. objavljuje </a:t>
            </a:r>
            <a:r>
              <a:rPr lang="hr-HR" sz="2800" dirty="0"/>
              <a:t>odgovor našeg </a:t>
            </a:r>
            <a:r>
              <a:rPr lang="hr-HR" sz="2800" dirty="0" smtClean="0"/>
              <a:t>znanstvenika u tekstu: „</a:t>
            </a:r>
            <a:r>
              <a:rPr lang="hr-HR" sz="2800" b="1" dirty="0" smtClean="0"/>
              <a:t>Zašto </a:t>
            </a:r>
            <a:r>
              <a:rPr lang="hr-HR" sz="2800" b="1" dirty="0"/>
              <a:t>se topla voda ledi brže od hladne? Evo odgovora</a:t>
            </a:r>
            <a:r>
              <a:rPr lang="hr-HR" sz="2800" b="1" dirty="0" smtClean="0"/>
              <a:t>!”</a:t>
            </a:r>
            <a:endParaRPr lang="hr-HR" sz="2800" dirty="0" smtClean="0"/>
          </a:p>
          <a:p>
            <a:pPr marL="0" indent="0" algn="just">
              <a:buNone/>
            </a:pPr>
            <a:r>
              <a:rPr lang="hr-HR" sz="2800" dirty="0" smtClean="0"/>
              <a:t>„Nikola je </a:t>
            </a:r>
            <a:r>
              <a:rPr lang="hr-HR" sz="2800" dirty="0"/>
              <a:t>objasnio kako  se u ovom efektu radi o utjecaju više različitih efekata zajedno. 'Glavni utjecaj imaju </a:t>
            </a:r>
            <a:r>
              <a:rPr lang="hr-HR" sz="2800" dirty="0" err="1"/>
              <a:t>konvekcijsko</a:t>
            </a:r>
            <a:r>
              <a:rPr lang="hr-HR" sz="2800" dirty="0"/>
              <a:t> strujanje i pothlađivanje. Ukratko da objasnim, ako imate toplu vodu i stavite je u škrinju, ona se počinje hladiti izvana prema unutra, uzorak uz stjenke čaše postaje hladniji i ta voda pada prema dnu. Pritom zbog razlike u gustoći dolazi do dodatnih miješanja strujanja unutar uzorka zbog čega se toplina brže počinje izmjenjivati s okolinom', objašnjava Nikola.</a:t>
            </a:r>
          </a:p>
          <a:p>
            <a:pPr marL="0" indent="0" algn="just">
              <a:buNone/>
            </a:pPr>
            <a:r>
              <a:rPr lang="hr-HR" sz="2800" dirty="0" smtClean="0"/>
              <a:t>Naš </a:t>
            </a:r>
            <a:r>
              <a:rPr lang="hr-HR" sz="2800" dirty="0"/>
              <a:t>mladi znanstvenik dodao je i kako treba uzeti u obzir da strujanja koja se iniciraju u početno toplijem uzorku, recimo 50-40 stupnjeva u odnosu na uzorak koji je na 20 stupnjeva, su intenzivnija i ona se nastavljaju i nakon što uzorak dođe do 20 stupnjeva što znači da uzorak nije homogen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943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ski valovi 16 x 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9_TF02901025" id="{3A47AC9C-AEE1-469D-A69D-E818BAD369E8}" vid="{F0E3919A-F448-4602-B331-480A183AC4F0}"/>
    </a:ext>
  </a:extLst>
</a:theme>
</file>

<file path=ppt/theme/theme2.xml><?xml version="1.0" encoding="utf-8"?>
<a:theme xmlns:a="http://schemas.openxmlformats.org/drawingml/2006/main" name="Tema sustava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oceanskih valova (široki zaslon)</Template>
  <TotalTime>249</TotalTime>
  <Words>479</Words>
  <Application>Microsoft Office PowerPoint</Application>
  <PresentationFormat>Prilagođeno</PresentationFormat>
  <Paragraphs>44</Paragraphs>
  <Slides>11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Oceanski valovi 16 x 9</vt:lpstr>
      <vt:lpstr>MPEMBA EFEKT</vt:lpstr>
      <vt:lpstr>      VODA POVEZUJE DVIJE DRŽAVE</vt:lpstr>
      <vt:lpstr>TOPLIJA VODA ZALEDI SE BRŽE OD HLADNIJE</vt:lpstr>
      <vt:lpstr>TOPLIJA VODA ZALEDI SE BRŽE OD HLADNIJE</vt:lpstr>
      <vt:lpstr>ZAŠTO ĆE SE TOPLIJA VODA ZALEDITI BRŽE</vt:lpstr>
      <vt:lpstr>TOPLIJA VODA ZALEDI SE BRŽE OD HLADNIJE                            EKSPERIMENT</vt:lpstr>
      <vt:lpstr>NAGRADA    </vt:lpstr>
      <vt:lpstr> </vt:lpstr>
      <vt:lpstr>     OBJAŠNJENJE MPEMBA EFEKTA</vt:lpstr>
      <vt:lpstr>      OBJAŠNJENJE MPEMBA EFEKTA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 VODE</dc:title>
  <dc:creator>admin1</dc:creator>
  <cp:lastModifiedBy>Korisnik</cp:lastModifiedBy>
  <cp:revision>25</cp:revision>
  <dcterms:created xsi:type="dcterms:W3CDTF">2019-06-13T19:04:19Z</dcterms:created>
  <dcterms:modified xsi:type="dcterms:W3CDTF">2019-06-14T07:19:22Z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