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1" r:id="rId1"/>
  </p:sldMasterIdLst>
  <p:handoutMasterIdLst>
    <p:handoutMasterId r:id="rId42"/>
  </p:handoutMasterIdLst>
  <p:sldIdLst>
    <p:sldId id="295" r:id="rId2"/>
    <p:sldId id="305" r:id="rId3"/>
    <p:sldId id="306" r:id="rId4"/>
    <p:sldId id="307" r:id="rId5"/>
    <p:sldId id="310" r:id="rId6"/>
    <p:sldId id="308" r:id="rId7"/>
    <p:sldId id="311" r:id="rId8"/>
    <p:sldId id="312" r:id="rId9"/>
    <p:sldId id="296" r:id="rId10"/>
    <p:sldId id="297" r:id="rId11"/>
    <p:sldId id="298" r:id="rId12"/>
    <p:sldId id="299" r:id="rId13"/>
    <p:sldId id="300" r:id="rId14"/>
    <p:sldId id="301" r:id="rId15"/>
    <p:sldId id="302" r:id="rId16"/>
    <p:sldId id="303" r:id="rId17"/>
    <p:sldId id="304" r:id="rId18"/>
    <p:sldId id="257" r:id="rId19"/>
    <p:sldId id="269" r:id="rId20"/>
    <p:sldId id="270" r:id="rId21"/>
    <p:sldId id="271" r:id="rId22"/>
    <p:sldId id="272" r:id="rId23"/>
    <p:sldId id="273" r:id="rId24"/>
    <p:sldId id="274" r:id="rId25"/>
    <p:sldId id="275" r:id="rId26"/>
    <p:sldId id="277" r:id="rId27"/>
    <p:sldId id="278" r:id="rId28"/>
    <p:sldId id="266" r:id="rId29"/>
    <p:sldId id="279" r:id="rId30"/>
    <p:sldId id="281" r:id="rId31"/>
    <p:sldId id="283" r:id="rId32"/>
    <p:sldId id="285" r:id="rId33"/>
    <p:sldId id="287" r:id="rId34"/>
    <p:sldId id="289" r:id="rId35"/>
    <p:sldId id="291" r:id="rId36"/>
    <p:sldId id="292" r:id="rId37"/>
    <p:sldId id="268" r:id="rId38"/>
    <p:sldId id="294" r:id="rId39"/>
    <p:sldId id="313" r:id="rId40"/>
    <p:sldId id="267" r:id="rId41"/>
  </p:sldIdLst>
  <p:sldSz cx="12192000" cy="6858000"/>
  <p:notesSz cx="6858000" cy="9947275"/>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C1F0D6-B38E-47A4-A422-7A6FB027D150}" v="1525" dt="2021-10-12T20:25:02.2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7" d="100"/>
          <a:sy n="77" d="100"/>
        </p:scale>
        <p:origin x="456" y="9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99091"/>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sz="quarter" idx="1"/>
          </p:nvPr>
        </p:nvSpPr>
        <p:spPr>
          <a:xfrm>
            <a:off x="3884613" y="0"/>
            <a:ext cx="2971800" cy="499091"/>
          </a:xfrm>
          <a:prstGeom prst="rect">
            <a:avLst/>
          </a:prstGeom>
        </p:spPr>
        <p:txBody>
          <a:bodyPr vert="horz" lIns="91440" tIns="45720" rIns="91440" bIns="45720" rtlCol="0"/>
          <a:lstStyle>
            <a:lvl1pPr algn="r">
              <a:defRPr sz="1200"/>
            </a:lvl1pPr>
          </a:lstStyle>
          <a:p>
            <a:fld id="{D02C4A78-7218-4198-84CB-53AE0F2EAE16}" type="datetimeFigureOut">
              <a:rPr lang="hr-HR" smtClean="0"/>
              <a:pPr/>
              <a:t>24.3.2022.</a:t>
            </a:fld>
            <a:endParaRPr lang="hr-HR"/>
          </a:p>
        </p:txBody>
      </p:sp>
      <p:sp>
        <p:nvSpPr>
          <p:cNvPr id="4" name="Rezervirano mjesto podnožja 3"/>
          <p:cNvSpPr>
            <a:spLocks noGrp="1"/>
          </p:cNvSpPr>
          <p:nvPr>
            <p:ph type="ftr" sz="quarter" idx="2"/>
          </p:nvPr>
        </p:nvSpPr>
        <p:spPr>
          <a:xfrm>
            <a:off x="0" y="9448185"/>
            <a:ext cx="2971800" cy="499090"/>
          </a:xfrm>
          <a:prstGeom prst="rect">
            <a:avLst/>
          </a:prstGeom>
        </p:spPr>
        <p:txBody>
          <a:bodyPr vert="horz" lIns="91440" tIns="45720" rIns="91440" bIns="45720" rtlCol="0" anchor="b"/>
          <a:lstStyle>
            <a:lvl1pPr algn="l">
              <a:defRPr sz="1200"/>
            </a:lvl1pPr>
          </a:lstStyle>
          <a:p>
            <a:endParaRPr lang="hr-HR"/>
          </a:p>
        </p:txBody>
      </p:sp>
      <p:sp>
        <p:nvSpPr>
          <p:cNvPr id="5" name="Rezervirano mjesto broja slajda 4"/>
          <p:cNvSpPr>
            <a:spLocks noGrp="1"/>
          </p:cNvSpPr>
          <p:nvPr>
            <p:ph type="sldNum" sz="quarter" idx="3"/>
          </p:nvPr>
        </p:nvSpPr>
        <p:spPr>
          <a:xfrm>
            <a:off x="3884613" y="9448185"/>
            <a:ext cx="2971800" cy="499090"/>
          </a:xfrm>
          <a:prstGeom prst="rect">
            <a:avLst/>
          </a:prstGeom>
        </p:spPr>
        <p:txBody>
          <a:bodyPr vert="horz" lIns="91440" tIns="45720" rIns="91440" bIns="45720" rtlCol="0" anchor="b"/>
          <a:lstStyle>
            <a:lvl1pPr algn="r">
              <a:defRPr sz="1200"/>
            </a:lvl1pPr>
          </a:lstStyle>
          <a:p>
            <a:fld id="{2947376D-C753-445C-B256-FD62A1516FC8}" type="slidenum">
              <a:rPr lang="hr-HR" smtClean="0"/>
              <a:pPr/>
              <a:t>‹#›</a:t>
            </a:fld>
            <a:endParaRPr lang="hr-HR"/>
          </a:p>
        </p:txBody>
      </p:sp>
    </p:spTree>
    <p:extLst>
      <p:ext uri="{BB962C8B-B14F-4D97-AF65-F5344CB8AC3E}">
        <p14:creationId xmlns:p14="http://schemas.microsoft.com/office/powerpoint/2010/main" val="2969217738"/>
      </p:ext>
    </p:extLst>
  </p:cSld>
  <p:clrMap bg1="lt1" tx1="dk1" bg2="lt2" tx2="dk2" accent1="accent1" accent2="accent2" accent3="accent3" accent4="accent4" accent5="accent5" accent6="accent6" hlink="hlink" folHlink="folHlink"/>
</p:handout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Naslovni slajd">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hr-HR" smtClean="0"/>
              <a:t>Uredite stil naslova matrice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hr-HR" smtClean="0"/>
              <a:t>Kliknite da biste uredili stil podnaslova matrice</a:t>
            </a:r>
            <a:endParaRPr lang="en-US" dirty="0"/>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647709070"/>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Naslov i opis">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120267730"/>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Citat s opisom">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791830120"/>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Kartica s nazivom">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27119954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Kartica s nazivom citata">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701930960"/>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ili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hr-HR" smtClean="0"/>
              <a:t>Uredite stil naslova matrice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hr-HR" smtClean="0"/>
              <a:t>Uredite stilove teksta matrice</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56795753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Vertical Text Placeholder 2"/>
          <p:cNvSpPr>
            <a:spLocks noGrp="1"/>
          </p:cNvSpPr>
          <p:nvPr>
            <p:ph type="body" orient="vert" idx="1"/>
          </p:nvPr>
        </p:nvSpPr>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935335633"/>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hr-HR" smtClean="0"/>
              <a:t>Uredite stil naslova matrice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253358898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hr-HR" smtClean="0"/>
              <a:t>Uredite stil naslova matrice</a:t>
            </a:r>
            <a:endParaRPr lang="en-US" dirty="0"/>
          </a:p>
        </p:txBody>
      </p:sp>
      <p:sp>
        <p:nvSpPr>
          <p:cNvPr id="3" name="Content Placeholder 2"/>
          <p:cNvSpPr>
            <a:spLocks noGrp="1"/>
          </p:cNvSpPr>
          <p:nvPr>
            <p:ph idx="1"/>
          </p:nvPr>
        </p:nvSpPr>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563474453"/>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hr-HR" smtClean="0"/>
              <a:t>Uredite stil naslova matrice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smtClean="0"/>
              <a:t>Uredite stilove teksta matrice</a:t>
            </a:r>
          </a:p>
        </p:txBody>
      </p:sp>
      <p:sp>
        <p:nvSpPr>
          <p:cNvPr id="4" name="Date Placeholder 3"/>
          <p:cNvSpPr>
            <a:spLocks noGrp="1"/>
          </p:cNvSpPr>
          <p:nvPr>
            <p:ph type="dt" sz="half" idx="10"/>
          </p:nvPr>
        </p:nvSpPr>
        <p:spPr/>
        <p:txBody>
          <a:bodyPr/>
          <a:lstStyle/>
          <a:p>
            <a:fld id="{D3FE42E8-8B57-452D-A122-4DCE9AC771EF}" type="datetime1">
              <a:rPr lang="en-US" smtClean="0"/>
              <a:pPr/>
              <a:t>3/24/2022</a:t>
            </a:fld>
            <a:endParaRPr lang="en-US"/>
          </a:p>
        </p:txBody>
      </p:sp>
      <p:sp>
        <p:nvSpPr>
          <p:cNvPr id="5" name="Footer Placeholder 4"/>
          <p:cNvSpPr>
            <a:spLocks noGrp="1"/>
          </p:cNvSpPr>
          <p:nvPr>
            <p:ph type="ftr" sz="quarter" idx="11"/>
          </p:nvPr>
        </p:nvSpPr>
        <p:spPr/>
        <p:txBody>
          <a:bodyPr/>
          <a:lstStyle/>
          <a:p>
            <a:r>
              <a:rPr lang="en-US" smtClean="0"/>
              <a:t>Sample Footer Text</a:t>
            </a:r>
            <a:endParaRPr lang="en-US" dirty="0"/>
          </a:p>
        </p:txBody>
      </p:sp>
      <p:sp>
        <p:nvSpPr>
          <p:cNvPr id="6" name="Slide Number Placeholder 5"/>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5858285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smtClean="0"/>
              <a:t>Uredite stil naslova matrice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Date Placeholder 4"/>
          <p:cNvSpPr>
            <a:spLocks noGrp="1"/>
          </p:cNvSpPr>
          <p:nvPr>
            <p:ph type="dt" sz="half" idx="10"/>
          </p:nvPr>
        </p:nvSpPr>
        <p:spPr/>
        <p:txBody>
          <a:bodyPr/>
          <a:lstStyle/>
          <a:p>
            <a:fld id="{D3FE42E8-8B57-452D-A122-4DCE9AC771EF}" type="datetime1">
              <a:rPr lang="en-US" smtClean="0"/>
              <a:pPr/>
              <a:t>3/24/2022</a:t>
            </a:fld>
            <a:endParaRPr lang="en-US"/>
          </a:p>
        </p:txBody>
      </p:sp>
      <p:sp>
        <p:nvSpPr>
          <p:cNvPr id="6" name="Footer Placeholder 5"/>
          <p:cNvSpPr>
            <a:spLocks noGrp="1"/>
          </p:cNvSpPr>
          <p:nvPr>
            <p:ph type="ftr" sz="quarter" idx="11"/>
          </p:nvPr>
        </p:nvSpPr>
        <p:spPr/>
        <p:txBody>
          <a:bodyPr/>
          <a:lstStyle/>
          <a:p>
            <a:r>
              <a:rPr lang="en-US" smtClean="0"/>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272973403"/>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hr-HR" smtClean="0"/>
              <a:t>Uredite stil naslova matrice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smtClean="0"/>
              <a:t>Uredite stilove teksta matrice</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7" name="Date Placeholder 6"/>
          <p:cNvSpPr>
            <a:spLocks noGrp="1"/>
          </p:cNvSpPr>
          <p:nvPr>
            <p:ph type="dt" sz="half" idx="10"/>
          </p:nvPr>
        </p:nvSpPr>
        <p:spPr/>
        <p:txBody>
          <a:bodyPr/>
          <a:lstStyle/>
          <a:p>
            <a:fld id="{D3FE42E8-8B57-452D-A122-4DCE9AC771EF}" type="datetime1">
              <a:rPr lang="en-US" smtClean="0"/>
              <a:pPr/>
              <a:t>3/24/2022</a:t>
            </a:fld>
            <a:endParaRPr lang="en-US"/>
          </a:p>
        </p:txBody>
      </p:sp>
      <p:sp>
        <p:nvSpPr>
          <p:cNvPr id="8" name="Footer Placeholder 7"/>
          <p:cNvSpPr>
            <a:spLocks noGrp="1"/>
          </p:cNvSpPr>
          <p:nvPr>
            <p:ph type="ftr" sz="quarter" idx="11"/>
          </p:nvPr>
        </p:nvSpPr>
        <p:spPr/>
        <p:txBody>
          <a:bodyPr/>
          <a:lstStyle/>
          <a:p>
            <a:r>
              <a:rPr lang="en-US" smtClean="0"/>
              <a:t>Sample Footer Text</a:t>
            </a:r>
            <a:endParaRPr lang="en-US" dirty="0"/>
          </a:p>
        </p:txBody>
      </p:sp>
      <p:sp>
        <p:nvSpPr>
          <p:cNvPr id="9" name="Slide Number Placeholder 8"/>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251524290"/>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hr-HR" smtClean="0"/>
              <a:t>Uredite stil naslova matrice</a:t>
            </a:r>
            <a:endParaRPr lang="en-US" dirty="0"/>
          </a:p>
        </p:txBody>
      </p:sp>
      <p:sp>
        <p:nvSpPr>
          <p:cNvPr id="3" name="Date Placeholder 2"/>
          <p:cNvSpPr>
            <a:spLocks noGrp="1"/>
          </p:cNvSpPr>
          <p:nvPr>
            <p:ph type="dt" sz="half" idx="10"/>
          </p:nvPr>
        </p:nvSpPr>
        <p:spPr/>
        <p:txBody>
          <a:bodyPr/>
          <a:lstStyle/>
          <a:p>
            <a:fld id="{D3FE42E8-8B57-452D-A122-4DCE9AC771EF}" type="datetime1">
              <a:rPr lang="en-US" smtClean="0"/>
              <a:pPr/>
              <a:t>3/24/2022</a:t>
            </a:fld>
            <a:endParaRPr lang="en-US"/>
          </a:p>
        </p:txBody>
      </p:sp>
      <p:sp>
        <p:nvSpPr>
          <p:cNvPr id="4" name="Footer Placeholder 3"/>
          <p:cNvSpPr>
            <a:spLocks noGrp="1"/>
          </p:cNvSpPr>
          <p:nvPr>
            <p:ph type="ftr" sz="quarter" idx="11"/>
          </p:nvPr>
        </p:nvSpPr>
        <p:spPr/>
        <p:txBody>
          <a:bodyPr/>
          <a:lstStyle/>
          <a:p>
            <a:r>
              <a:rPr lang="en-US" smtClean="0"/>
              <a:t>Sample Footer Text</a:t>
            </a:r>
            <a:endParaRPr lang="en-US" dirty="0"/>
          </a:p>
        </p:txBody>
      </p:sp>
      <p:sp>
        <p:nvSpPr>
          <p:cNvPr id="5" name="Slide Number Placeholder 4"/>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60288877"/>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E42E8-8B57-452D-A122-4DCE9AC771EF}" type="datetime1">
              <a:rPr lang="en-US" smtClean="0"/>
              <a:pPr/>
              <a:t>3/24/2022</a:t>
            </a:fld>
            <a:endParaRPr lang="en-US"/>
          </a:p>
        </p:txBody>
      </p:sp>
      <p:sp>
        <p:nvSpPr>
          <p:cNvPr id="3" name="Footer Placeholder 2"/>
          <p:cNvSpPr>
            <a:spLocks noGrp="1"/>
          </p:cNvSpPr>
          <p:nvPr>
            <p:ph type="ftr" sz="quarter" idx="11"/>
          </p:nvPr>
        </p:nvSpPr>
        <p:spPr/>
        <p:txBody>
          <a:bodyPr/>
          <a:lstStyle/>
          <a:p>
            <a:r>
              <a:rPr lang="en-US" smtClean="0"/>
              <a:t>Sample Footer Text</a:t>
            </a:r>
            <a:endParaRPr lang="en-US" dirty="0"/>
          </a:p>
        </p:txBody>
      </p:sp>
      <p:sp>
        <p:nvSpPr>
          <p:cNvPr id="4" name="Slide Number Placeholder 3"/>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472454134"/>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hr-HR" smtClean="0"/>
              <a:t>Uredite stil naslova matrice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D3FE42E8-8B57-452D-A122-4DCE9AC771EF}" type="datetime1">
              <a:rPr lang="en-US" smtClean="0"/>
              <a:pPr/>
              <a:t>3/24/2022</a:t>
            </a:fld>
            <a:endParaRPr lang="en-US"/>
          </a:p>
        </p:txBody>
      </p:sp>
      <p:sp>
        <p:nvSpPr>
          <p:cNvPr id="6" name="Footer Placeholder 5"/>
          <p:cNvSpPr>
            <a:spLocks noGrp="1"/>
          </p:cNvSpPr>
          <p:nvPr>
            <p:ph type="ftr" sz="quarter" idx="11"/>
          </p:nvPr>
        </p:nvSpPr>
        <p:spPr/>
        <p:txBody>
          <a:bodyPr/>
          <a:lstStyle/>
          <a:p>
            <a:r>
              <a:rPr lang="en-US" smtClean="0"/>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1788344425"/>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hr-HR" smtClean="0"/>
              <a:t>Uredite stil naslova matrice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hr-HR" smtClean="0"/>
              <a:t>Kliknite ikonu da biste dodali  sliku</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smtClean="0"/>
              <a:t>Uredite stilove teksta matrice</a:t>
            </a:r>
          </a:p>
        </p:txBody>
      </p:sp>
      <p:sp>
        <p:nvSpPr>
          <p:cNvPr id="5" name="Date Placeholder 4"/>
          <p:cNvSpPr>
            <a:spLocks noGrp="1"/>
          </p:cNvSpPr>
          <p:nvPr>
            <p:ph type="dt" sz="half" idx="10"/>
          </p:nvPr>
        </p:nvSpPr>
        <p:spPr/>
        <p:txBody>
          <a:bodyPr/>
          <a:lstStyle/>
          <a:p>
            <a:fld id="{D3FE42E8-8B57-452D-A122-4DCE9AC771EF}" type="datetime1">
              <a:rPr lang="en-US" smtClean="0"/>
              <a:pPr/>
              <a:t>3/24/2022</a:t>
            </a:fld>
            <a:endParaRPr lang="en-US"/>
          </a:p>
        </p:txBody>
      </p:sp>
      <p:sp>
        <p:nvSpPr>
          <p:cNvPr id="6" name="Footer Placeholder 5"/>
          <p:cNvSpPr>
            <a:spLocks noGrp="1"/>
          </p:cNvSpPr>
          <p:nvPr>
            <p:ph type="ftr" sz="quarter" idx="11"/>
          </p:nvPr>
        </p:nvSpPr>
        <p:spPr/>
        <p:txBody>
          <a:bodyPr/>
          <a:lstStyle/>
          <a:p>
            <a:r>
              <a:rPr lang="en-US" smtClean="0"/>
              <a:t>Sample Footer Text</a:t>
            </a:r>
            <a:endParaRPr lang="en-US" dirty="0"/>
          </a:p>
        </p:txBody>
      </p:sp>
      <p:sp>
        <p:nvSpPr>
          <p:cNvPr id="7" name="Slide Number Placeholder 6"/>
          <p:cNvSpPr>
            <a:spLocks noGrp="1"/>
          </p:cNvSpPr>
          <p:nvPr>
            <p:ph type="sldNum" sz="quarter" idx="12"/>
          </p:nvPr>
        </p:nvSpPr>
        <p:spPr/>
        <p:txBody>
          <a:bodyPr/>
          <a:lstStyle/>
          <a:p>
            <a:fld id="{F8E28480-1C08-4458-AD97-0283E6FFD09D}" type="slidenum">
              <a:rPr lang="en-US" smtClean="0"/>
              <a:pPr/>
              <a:t>‹#›</a:t>
            </a:fld>
            <a:endParaRPr lang="en-US"/>
          </a:p>
        </p:txBody>
      </p:sp>
    </p:spTree>
    <p:extLst>
      <p:ext uri="{BB962C8B-B14F-4D97-AF65-F5344CB8AC3E}">
        <p14:creationId xmlns:p14="http://schemas.microsoft.com/office/powerpoint/2010/main" val="3523858957"/>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hr-HR" smtClean="0"/>
              <a:t>Uredite stil naslova matrice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hr-HR" smtClean="0"/>
              <a:t>Uredite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3FE42E8-8B57-452D-A122-4DCE9AC771EF}" type="datetime1">
              <a:rPr lang="en-US" smtClean="0"/>
              <a:pPr/>
              <a:t>3/24/2022</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r>
              <a:rPr lang="en-US" smtClean="0"/>
              <a:t>Sample Footer Text</a:t>
            </a:r>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856767405"/>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 id="2147483873" r:id="rId12"/>
    <p:sldLayoutId id="2147483874" r:id="rId13"/>
    <p:sldLayoutId id="2147483875" r:id="rId14"/>
    <p:sldLayoutId id="2147483876" r:id="rId15"/>
    <p:sldLayoutId id="2147483877" r:id="rId16"/>
  </p:sldLayoutIdLst>
  <p:hf sldNum="0" hdr="0" ftr="0" dt="0"/>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bit.ly/3n8bp1h" TargetMode="External"/><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hyperlink" Target="https://bit.ly/3wxdkCK" TargetMode="Externa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2fHJTzdr0ik" TargetMode="External"/><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s://visitsplit.com/hr/448/dioklecijanova-palaca" TargetMode="External"/><Relationship Id="rId4" Type="http://schemas.openxmlformats.org/officeDocument/2006/relationships/image" Target="../media/image14.jpeg"/></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hyperlink" Target="https://bit.ly/3uhFSOa" TargetMode="External"/><Relationship Id="rId4" Type="http://schemas.openxmlformats.org/officeDocument/2006/relationships/image" Target="../media/image17.jpeg"/></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hyperlink" Target="https://bit.ly/3D5WJHx" TargetMode="External"/><Relationship Id="rId5" Type="http://schemas.openxmlformats.org/officeDocument/2006/relationships/hyperlink" Target="https://laudato.hr/Duhovnost/Zelite-li-znati-vise/Sv-Vlaho-zastitnik-Dubrovnika.aspx" TargetMode="External"/><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6" Type="http://schemas.openxmlformats.org/officeDocument/2006/relationships/hyperlink" Target="https://bit.ly/3tvKl0w" TargetMode="External"/><Relationship Id="rId5" Type="http://schemas.openxmlformats.org/officeDocument/2006/relationships/image" Target="../media/image23.jpeg"/><Relationship Id="rId4" Type="http://schemas.openxmlformats.org/officeDocument/2006/relationships/hyperlink" Target="http://www.bib.irb.hr/535878"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hyperlink" Target="https://povijest.hr/nadanasnjidan/rimski-car-dioklecijan-odrekao-se-prijestolja-i-povukao-se-u-svoju-palacu-305/" TargetMode="Externa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 Id="rId4" Type="http://schemas.openxmlformats.org/officeDocument/2006/relationships/hyperlink" Target="http://www.sibenska-biskupija.hr/katedrala-svetog-jakova"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stari-grad.eu/hr/hvar-otok-unesco/stari-grad-i-starogradsko-polje"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nova-akropola.com/kulture-i-civilizacije/tragom-proslosti/stecci" TargetMode="Externa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bit.ly/314PuRm" TargetMode="External"/><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hyperlink" Target="https://bit.ly/3n8bp1h" TargetMode="External"/><Relationship Id="rId4" Type="http://schemas.openxmlformats.org/officeDocument/2006/relationships/image" Target="../media/image40.jpeg"/></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hyperlink" Target="https://bit.ly/2Z9C59S"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hyperlink" Target="https://proleksis.lzmk.hr/5866/"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9.jpeg"/><Relationship Id="rId7" Type="http://schemas.openxmlformats.org/officeDocument/2006/relationships/hyperlink" Target="http://stari-grad.eu/hr/hvar-otok-unesco/cipka-od-agave" TargetMode="External"/><Relationship Id="rId2" Type="http://schemas.openxmlformats.org/officeDocument/2006/relationships/image" Target="../media/image48.jpeg"/><Relationship Id="rId1" Type="http://schemas.openxmlformats.org/officeDocument/2006/relationships/slideLayout" Target="../slideLayouts/slideLayout2.xml"/><Relationship Id="rId6" Type="http://schemas.openxmlformats.org/officeDocument/2006/relationships/hyperlink" Target="http://www.lepoglavska-cipka.hr/o-lepoglavskoj-cipki/" TargetMode="External"/><Relationship Id="rId5" Type="http://schemas.openxmlformats.org/officeDocument/2006/relationships/hyperlink" Target="https://www.pag.hr/index.php/gradska-uprava/povjest-paga/kultura-grada-paga" TargetMode="External"/><Relationship Id="rId4" Type="http://schemas.openxmlformats.org/officeDocument/2006/relationships/image" Target="../media/image50.jpeg"/></Relationships>
</file>

<file path=ppt/slides/_rels/slide28.xml.rels><?xml version="1.0" encoding="UTF-8" standalone="yes"?>
<Relationships xmlns="http://schemas.openxmlformats.org/package/2006/relationships"><Relationship Id="rId3" Type="http://schemas.openxmlformats.org/officeDocument/2006/relationships/hyperlink" Target="https://bit.ly/2ZmtvEL" TargetMode="External"/><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2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hyperlink" Target="https://www.tzdjakovo.eu/index.php/hr/dozivite/unesco"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bit.ly/3pC6NDp" TargetMode="External"/><Relationship Id="rId2" Type="http://schemas.openxmlformats.org/officeDocument/2006/relationships/image" Target="../media/image58.jpeg"/><Relationship Id="rId1" Type="http://schemas.openxmlformats.org/officeDocument/2006/relationships/slideLayout" Target="../slideLayouts/slideLayout2.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3" Type="http://schemas.openxmlformats.org/officeDocument/2006/relationships/hyperlink" Target="https://www.visitsinj.hr/hr/vodic/sinj/etno/nijemo-kolo-dalmatinske-zagore" TargetMode="External"/><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hyperlink" Target="https://hkm.hr/kulturni-biseri/mediteranska-prehrana-moramo-se-vratiti-postivanju-hrane/"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bit.ly/314SBZy" TargetMode="External"/><Relationship Id="rId2" Type="http://schemas.openxmlformats.org/officeDocument/2006/relationships/image" Target="../media/image63.jpeg"/><Relationship Id="rId1" Type="http://schemas.openxmlformats.org/officeDocument/2006/relationships/slideLayout" Target="../slideLayouts/slideLayout2.xml"/><Relationship Id="rId4" Type="http://schemas.openxmlformats.org/officeDocument/2006/relationships/hyperlink" Target="https://www.inforovinj.com/hrv/rovinj/tradicija/batana.asp"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2.xml"/><Relationship Id="rId4" Type="http://schemas.openxmlformats.org/officeDocument/2006/relationships/hyperlink" Target="https://bit.ly/30XHoK9"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5" Type="http://schemas.openxmlformats.org/officeDocument/2006/relationships/hyperlink" Target="https://bit.ly/36Db0iI" TargetMode="External"/><Relationship Id="rId4" Type="http://schemas.openxmlformats.org/officeDocument/2006/relationships/hyperlink" Target="https://bit.ly/36c760J"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www.pag.hr/index.php/gradska-uprava/povjest-paga/kultura-grada-paga" TargetMode="External"/><Relationship Id="rId3" Type="http://schemas.openxmlformats.org/officeDocument/2006/relationships/hyperlink" Target="https://bit.ly/3jkkRO2" TargetMode="External"/><Relationship Id="rId7" Type="http://schemas.openxmlformats.org/officeDocument/2006/relationships/hyperlink" Target="https://proleksis.lzmk.hr/5866/" TargetMode="External"/><Relationship Id="rId12" Type="http://schemas.openxmlformats.org/officeDocument/2006/relationships/hyperlink" Target="https://www.tzdjakovo.eu/index.php/hr/dozivite/unesco" TargetMode="External"/><Relationship Id="rId2" Type="http://schemas.openxmlformats.org/officeDocument/2006/relationships/hyperlink" Target="https://bit.ly/3n8bp1h" TargetMode="External"/><Relationship Id="rId1" Type="http://schemas.openxmlformats.org/officeDocument/2006/relationships/slideLayout" Target="../slideLayouts/slideLayout2.xml"/><Relationship Id="rId6" Type="http://schemas.openxmlformats.org/officeDocument/2006/relationships/hyperlink" Target="http://www.hrvatskarijec.rs/vijest/6247/Sinjska-alka-%E2%80%93-simbol-borbe-za-slobodu/" TargetMode="External"/><Relationship Id="rId11" Type="http://schemas.openxmlformats.org/officeDocument/2006/relationships/hyperlink" Target="https://croatia.hr/hr-HR/dozivljaji/kultura-i-bastina/unesco-nematerijalna-dobra-cipkarstvo-u-hrvatskoj" TargetMode="External"/><Relationship Id="rId5" Type="http://schemas.openxmlformats.org/officeDocument/2006/relationships/hyperlink" Target="https://bit.ly/2Z9C59S" TargetMode="External"/><Relationship Id="rId10" Type="http://schemas.openxmlformats.org/officeDocument/2006/relationships/hyperlink" Target="http://stari-grad.eu/hr/hvar-otok-unesco/cipka-od-agave" TargetMode="External"/><Relationship Id="rId4" Type="http://schemas.openxmlformats.org/officeDocument/2006/relationships/hyperlink" Target="https://croatia.hr/hr-HR/dozivljaji/kultura-i-bastina/unesco-nematerijalna-dobra-glazbeni-izricaj-ojkanje" TargetMode="External"/><Relationship Id="rId9" Type="http://schemas.openxmlformats.org/officeDocument/2006/relationships/hyperlink" Target="http://www.lepoglavska-cipka.hr/o-lepoglavskoj-cipki/" TargetMode="External"/></Relationships>
</file>

<file path=ppt/slides/_rels/slide38.xml.rels><?xml version="1.0" encoding="UTF-8" standalone="yes"?>
<Relationships xmlns="http://schemas.openxmlformats.org/package/2006/relationships"><Relationship Id="rId8" Type="http://schemas.openxmlformats.org/officeDocument/2006/relationships/hyperlink" Target="https://www.youtube.com/watch?v=2fHJTzdr0ik" TargetMode="External"/><Relationship Id="rId13" Type="http://schemas.openxmlformats.org/officeDocument/2006/relationships/hyperlink" Target="https://bit.ly/3tvKl0w" TargetMode="External"/><Relationship Id="rId3" Type="http://schemas.openxmlformats.org/officeDocument/2006/relationships/hyperlink" Target="hhttps://bit.ly/3pEpdU5" TargetMode="External"/><Relationship Id="rId7" Type="http://schemas.openxmlformats.org/officeDocument/2006/relationships/hyperlink" Target="https://urn.nsk.hr/urn:nbn:hr:147:276142" TargetMode="External"/><Relationship Id="rId12" Type="http://schemas.openxmlformats.org/officeDocument/2006/relationships/hyperlink" Target="http://www.bib.irb.hr/535878" TargetMode="External"/><Relationship Id="rId17" Type="http://schemas.openxmlformats.org/officeDocument/2006/relationships/hyperlink" Target="http://nova-akropola.com/kulture-i-civilizacije/tragom-proslosti/stecci" TargetMode="External"/><Relationship Id="rId2" Type="http://schemas.openxmlformats.org/officeDocument/2006/relationships/hyperlink" Target="https://www.visitsinj.hr/hr/vodic/sinj/etno/nijemo-kolo-dalmatinske-zagore" TargetMode="External"/><Relationship Id="rId16" Type="http://schemas.openxmlformats.org/officeDocument/2006/relationships/hyperlink" Target="http://stari-grad.eu/hr/hvar-otok-unesco/stari-grad-i-starogradsko-polje" TargetMode="External"/><Relationship Id="rId1" Type="http://schemas.openxmlformats.org/officeDocument/2006/relationships/slideLayout" Target="../slideLayouts/slideLayout2.xml"/><Relationship Id="rId6" Type="http://schemas.openxmlformats.org/officeDocument/2006/relationships/hyperlink" Target="https://bit.ly/3BiWeY2" TargetMode="External"/><Relationship Id="rId11" Type="http://schemas.openxmlformats.org/officeDocument/2006/relationships/hyperlink" Target="https://laudato.hr/Duhovnost/Zelite-li-znati-vise/Sv-Vlaho-zastitnik-Dubrovnika.aspx" TargetMode="External"/><Relationship Id="rId5" Type="http://schemas.openxmlformats.org/officeDocument/2006/relationships/hyperlink" Target="https://bit.ly/30XHoK9" TargetMode="External"/><Relationship Id="rId15" Type="http://schemas.openxmlformats.org/officeDocument/2006/relationships/hyperlink" Target="http://www.sibenska-biskupija.hr/katedrala-svetog-jakova" TargetMode="External"/><Relationship Id="rId10" Type="http://schemas.openxmlformats.org/officeDocument/2006/relationships/hyperlink" Target="https://bit.ly/3uhFSOa" TargetMode="External"/><Relationship Id="rId4" Type="http://schemas.openxmlformats.org/officeDocument/2006/relationships/hyperlink" Target="ttp://www.batana.org/hr/ekomuzej-batana/kuca-o-batani-muostra" TargetMode="External"/><Relationship Id="rId9" Type="http://schemas.openxmlformats.org/officeDocument/2006/relationships/hyperlink" Target="https://visitsplit.com/hr/448/dioklecijanova-palaca" TargetMode="External"/><Relationship Id="rId14" Type="http://schemas.openxmlformats.org/officeDocument/2006/relationships/hyperlink" Target="https://povijest.hr/nadanasnjidan/rimski-car-dioklecijan-odrekao-se-prijestolja-i-povukao-se-u-svoju-palacu-305/"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hyperlink" Target="https://urn.nsk.hr/urn:nbn:hr:147:276142"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565422" y="530578"/>
            <a:ext cx="6491110" cy="1840089"/>
          </a:xfrm>
          <a:solidFill>
            <a:schemeClr val="accent2">
              <a:lumMod val="60000"/>
              <a:lumOff val="40000"/>
            </a:schemeClr>
          </a:solidFill>
        </p:spPr>
        <p:txBody>
          <a:bodyPr>
            <a:normAutofit/>
          </a:bodyPr>
          <a:lstStyle/>
          <a:p>
            <a:pPr algn="ctr"/>
            <a:r>
              <a:rPr lang="hr-HR" dirty="0" smtClean="0">
                <a:solidFill>
                  <a:schemeClr val="bg1"/>
                </a:solidFill>
                <a:latin typeface="Arial" panose="020B0604020202020204" pitchFamily="34" charset="0"/>
                <a:cs typeface="Arial" panose="020B0604020202020204" pitchFamily="34" charset="0"/>
              </a:rPr>
              <a:t>KULTURNA </a:t>
            </a:r>
            <a:r>
              <a:rPr lang="hr-HR" dirty="0">
                <a:solidFill>
                  <a:schemeClr val="bg1"/>
                </a:solidFill>
                <a:latin typeface="Arial" panose="020B0604020202020204" pitchFamily="34" charset="0"/>
                <a:cs typeface="Arial" panose="020B0604020202020204" pitchFamily="34" charset="0"/>
              </a:rPr>
              <a:t>BAŠTINA </a:t>
            </a:r>
            <a:r>
              <a:rPr lang="hr-HR" dirty="0" smtClean="0">
                <a:solidFill>
                  <a:schemeClr val="bg1"/>
                </a:solidFill>
                <a:latin typeface="Arial" panose="020B0604020202020204" pitchFamily="34" charset="0"/>
                <a:cs typeface="Arial" panose="020B0604020202020204" pitchFamily="34" charset="0"/>
              </a:rPr>
              <a:t>HRVATSKE POD ZAŠTITOM UNESCO-a</a:t>
            </a:r>
            <a:endParaRPr lang="hr-HR" dirty="0">
              <a:solidFill>
                <a:schemeClr val="bg1"/>
              </a:solidFill>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720" y="427203"/>
            <a:ext cx="4454252" cy="4865512"/>
          </a:xfrm>
          <a:prstGeom prst="rect">
            <a:avLst/>
          </a:prstGeom>
        </p:spPr>
      </p:pic>
      <p:sp>
        <p:nvSpPr>
          <p:cNvPr id="5" name="Pravokutnik 4"/>
          <p:cNvSpPr/>
          <p:nvPr/>
        </p:nvSpPr>
        <p:spPr>
          <a:xfrm>
            <a:off x="1219200" y="5565422"/>
            <a:ext cx="2810934" cy="369332"/>
          </a:xfrm>
          <a:prstGeom prst="rect">
            <a:avLst/>
          </a:prstGeom>
        </p:spPr>
        <p:txBody>
          <a:bodyPr wrap="square">
            <a:spAutoFit/>
          </a:bodyPr>
          <a:lstStyle/>
          <a:p>
            <a:r>
              <a:rPr lang="hr-HR" dirty="0">
                <a:hlinkClick r:id="rId3"/>
              </a:rPr>
              <a:t>https://bit.ly/3n8bp1h</a:t>
            </a:r>
            <a:endParaRPr lang="hr-HR" dirty="0"/>
          </a:p>
        </p:txBody>
      </p:sp>
      <p:pic>
        <p:nvPicPr>
          <p:cNvPr id="7" name="Slika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79241" y="2768147"/>
            <a:ext cx="6577291" cy="2754239"/>
          </a:xfrm>
          <a:prstGeom prst="rect">
            <a:avLst/>
          </a:prstGeom>
        </p:spPr>
      </p:pic>
      <p:sp>
        <p:nvSpPr>
          <p:cNvPr id="3" name="Pravokutnik 2"/>
          <p:cNvSpPr/>
          <p:nvPr/>
        </p:nvSpPr>
        <p:spPr>
          <a:xfrm>
            <a:off x="5479241" y="5565422"/>
            <a:ext cx="5849159" cy="369331"/>
          </a:xfrm>
          <a:prstGeom prst="rect">
            <a:avLst/>
          </a:prstGeom>
        </p:spPr>
        <p:txBody>
          <a:bodyPr wrap="square">
            <a:spAutoFit/>
          </a:bodyPr>
          <a:lstStyle/>
          <a:p>
            <a:r>
              <a:rPr lang="hr-HR" dirty="0">
                <a:solidFill>
                  <a:schemeClr val="accent2"/>
                </a:solidFill>
                <a:hlinkClick r:id="rId5"/>
              </a:rPr>
              <a:t>https://</a:t>
            </a:r>
            <a:r>
              <a:rPr lang="hr-HR" dirty="0" smtClean="0">
                <a:solidFill>
                  <a:schemeClr val="accent2"/>
                </a:solidFill>
                <a:hlinkClick r:id="rId5"/>
              </a:rPr>
              <a:t>bit.ly/3wxdkCK</a:t>
            </a:r>
            <a:r>
              <a:rPr lang="hr-HR" dirty="0" smtClean="0">
                <a:solidFill>
                  <a:schemeClr val="accent2"/>
                </a:solidFill>
              </a:rPr>
              <a:t> </a:t>
            </a:r>
            <a:r>
              <a:rPr lang="hr-HR" dirty="0" smtClean="0"/>
              <a:t>(pristupljeno 10.3.2022.)</a:t>
            </a:r>
            <a:endParaRPr lang="hr-HR" dirty="0"/>
          </a:p>
        </p:txBody>
      </p:sp>
    </p:spTree>
    <p:extLst>
      <p:ext uri="{BB962C8B-B14F-4D97-AF65-F5344CB8AC3E}">
        <p14:creationId xmlns:p14="http://schemas.microsoft.com/office/powerpoint/2010/main" val="10655324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04801" y="215900"/>
            <a:ext cx="9385300" cy="647701"/>
          </a:xfrm>
        </p:spPr>
        <p:txBody>
          <a:bodyPr>
            <a:noAutofit/>
          </a:bodyPr>
          <a:lstStyle/>
          <a:p>
            <a:pPr algn="ctr"/>
            <a:r>
              <a:rPr lang="hr-HR" sz="2800" b="1" dirty="0" smtClean="0">
                <a:latin typeface="Arial" panose="020B0604020202020204" pitchFamily="34" charset="0"/>
                <a:cs typeface="Arial" panose="020B0604020202020204" pitchFamily="34" charset="0"/>
              </a:rPr>
              <a:t>POVIJESNI KOMPLEKS SPLITA I DIOKLECIJANOVA PALAČA</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616169" y="1313543"/>
            <a:ext cx="4373274" cy="3279955"/>
          </a:xfrm>
          <a:prstGeom prst="rect">
            <a:avLst/>
          </a:prstGeom>
          <a:ln>
            <a:noFill/>
          </a:ln>
          <a:effectLst>
            <a:softEdge rad="112500"/>
          </a:effectLst>
        </p:spPr>
      </p:pic>
      <p:sp>
        <p:nvSpPr>
          <p:cNvPr id="5" name="Pravokutnik 4"/>
          <p:cNvSpPr/>
          <p:nvPr/>
        </p:nvSpPr>
        <p:spPr>
          <a:xfrm rot="10800000" flipV="1">
            <a:off x="7694545" y="4620313"/>
            <a:ext cx="4373275" cy="923330"/>
          </a:xfrm>
          <a:prstGeom prst="rect">
            <a:avLst/>
          </a:prstGeom>
        </p:spPr>
        <p:txBody>
          <a:bodyPr wrap="square">
            <a:spAutoFit/>
          </a:bodyPr>
          <a:lstStyle/>
          <a:p>
            <a:r>
              <a:rPr lang="hr-HR" dirty="0">
                <a:hlinkClick r:id="rId3"/>
              </a:rPr>
              <a:t>https://</a:t>
            </a:r>
            <a:r>
              <a:rPr lang="hr-HR" dirty="0" smtClean="0">
                <a:hlinkClick r:id="rId3"/>
              </a:rPr>
              <a:t>www.youtube.com/watch?v=2fHJTzdr0ik </a:t>
            </a:r>
            <a:r>
              <a:rPr lang="hr-HR" dirty="0" smtClean="0"/>
              <a:t>(pristupljeno 1.3.2022.)</a:t>
            </a:r>
          </a:p>
          <a:p>
            <a:endParaRPr lang="hr-HR" dirty="0"/>
          </a:p>
        </p:txBody>
      </p:sp>
      <p:pic>
        <p:nvPicPr>
          <p:cNvPr id="6" name="Slika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2148" y="1182685"/>
            <a:ext cx="6777094" cy="4731334"/>
          </a:xfrm>
          <a:prstGeom prst="rect">
            <a:avLst/>
          </a:prstGeom>
          <a:ln>
            <a:noFill/>
          </a:ln>
          <a:effectLst>
            <a:softEdge rad="112500"/>
          </a:effectLst>
        </p:spPr>
      </p:pic>
      <p:sp>
        <p:nvSpPr>
          <p:cNvPr id="3" name="Pravokutnik 2"/>
          <p:cNvSpPr/>
          <p:nvPr/>
        </p:nvSpPr>
        <p:spPr>
          <a:xfrm rot="10800000" flipV="1">
            <a:off x="1382751" y="5860248"/>
            <a:ext cx="4951141" cy="646331"/>
          </a:xfrm>
          <a:prstGeom prst="rect">
            <a:avLst/>
          </a:prstGeom>
        </p:spPr>
        <p:txBody>
          <a:bodyPr wrap="square">
            <a:spAutoFit/>
          </a:bodyPr>
          <a:lstStyle/>
          <a:p>
            <a:r>
              <a:rPr lang="hr-HR" dirty="0">
                <a:hlinkClick r:id="rId5"/>
              </a:rPr>
              <a:t>Split - Dioklecijanova palača (visitsplit.com</a:t>
            </a:r>
            <a:r>
              <a:rPr lang="hr-HR" dirty="0" smtClean="0">
                <a:hlinkClick r:id="rId5"/>
              </a:rPr>
              <a:t>) </a:t>
            </a:r>
            <a:r>
              <a:rPr lang="hr-HR" dirty="0" smtClean="0"/>
              <a:t>(pristupljeno 1.3. 2022.)</a:t>
            </a:r>
            <a:endParaRPr lang="hr-HR" dirty="0"/>
          </a:p>
        </p:txBody>
      </p:sp>
    </p:spTree>
    <p:extLst>
      <p:ext uri="{BB962C8B-B14F-4D97-AF65-F5344CB8AC3E}">
        <p14:creationId xmlns:p14="http://schemas.microsoft.com/office/powerpoint/2010/main" val="418502786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61256" y="2899739"/>
            <a:ext cx="8817602" cy="3742361"/>
          </a:xfrm>
        </p:spPr>
        <p:txBody>
          <a:bodyPr>
            <a:noAutofit/>
          </a:bodyPr>
          <a:lstStyle/>
          <a:p>
            <a:pPr marL="342900" indent="-342900">
              <a:buClr>
                <a:schemeClr val="accent2">
                  <a:lumMod val="75000"/>
                </a:schemeClr>
              </a:buClr>
              <a:buFont typeface="Wingdings" panose="05000000000000000000" pitchFamily="2" charset="2"/>
              <a:buChar char="Ø"/>
            </a:pPr>
            <a:r>
              <a:rPr lang="hr-HR" sz="2000" b="1" dirty="0" smtClean="0">
                <a:solidFill>
                  <a:schemeClr val="tx1">
                    <a:lumMod val="85000"/>
                    <a:lumOff val="15000"/>
                  </a:schemeClr>
                </a:solidFill>
                <a:latin typeface="Arial" panose="020B0604020202020204" pitchFamily="34" charset="0"/>
                <a:cs typeface="Arial" panose="020B0604020202020204" pitchFamily="34" charset="0"/>
              </a:rPr>
              <a:t>Gaj Aurelije Valerije Dioklecijan </a:t>
            </a:r>
            <a:r>
              <a:rPr lang="hr-HR" sz="2000" dirty="0" smtClean="0">
                <a:solidFill>
                  <a:schemeClr val="tx1">
                    <a:lumMod val="85000"/>
                    <a:lumOff val="15000"/>
                  </a:schemeClr>
                </a:solidFill>
                <a:latin typeface="Arial" panose="020B0604020202020204" pitchFamily="34" charset="0"/>
                <a:cs typeface="Arial" panose="020B0604020202020204" pitchFamily="34" charset="0"/>
              </a:rPr>
              <a:t>(rođ. 245 g. Salona – umro 313 god.) </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b="1" dirty="0" smtClean="0">
                <a:solidFill>
                  <a:schemeClr val="tx1">
                    <a:lumMod val="85000"/>
                    <a:lumOff val="15000"/>
                  </a:schemeClr>
                </a:solidFill>
                <a:latin typeface="Arial" panose="020B0604020202020204" pitchFamily="34" charset="0"/>
                <a:cs typeface="Arial" panose="020B0604020202020204" pitchFamily="34" charset="0"/>
              </a:rPr>
              <a:t>Carem je proglašen 284. god</a:t>
            </a:r>
            <a:r>
              <a:rPr lang="hr-HR" sz="2000" dirty="0" smtClean="0">
                <a:solidFill>
                  <a:schemeClr val="tx1">
                    <a:lumMod val="85000"/>
                    <a:lumOff val="15000"/>
                  </a:schemeClr>
                </a:solidFill>
                <a:latin typeface="Arial" panose="020B0604020202020204" pitchFamily="34" charset="0"/>
                <a:cs typeface="Arial" panose="020B0604020202020204" pitchFamily="34" charset="0"/>
              </a:rPr>
              <a:t>, vladao je apsolutistički, uvodi strogi dvorski ceremonijal. Ostao je posebno zapamćen kao progonitelj kršćana. </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dirty="0" smtClean="0">
                <a:solidFill>
                  <a:schemeClr val="tx1">
                    <a:lumMod val="85000"/>
                    <a:lumOff val="15000"/>
                  </a:schemeClr>
                </a:solidFill>
                <a:latin typeface="Arial" panose="020B0604020202020204" pitchFamily="34" charset="0"/>
                <a:cs typeface="Arial" panose="020B0604020202020204" pitchFamily="34" charset="0"/>
              </a:rPr>
              <a:t>Za vladavine razvija znatnu građevinsku djelatnost.</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dirty="0" smtClean="0">
                <a:solidFill>
                  <a:schemeClr val="tx1">
                    <a:lumMod val="85000"/>
                    <a:lumOff val="15000"/>
                  </a:schemeClr>
                </a:solidFill>
                <a:latin typeface="Arial" panose="020B0604020202020204" pitchFamily="34" charset="0"/>
                <a:cs typeface="Arial" panose="020B0604020202020204" pitchFamily="34" charset="0"/>
              </a:rPr>
              <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dirty="0" smtClean="0">
                <a:solidFill>
                  <a:schemeClr val="tx1">
                    <a:lumMod val="85000"/>
                    <a:lumOff val="15000"/>
                  </a:schemeClr>
                </a:solidFill>
                <a:latin typeface="Arial" panose="020B0604020202020204" pitchFamily="34" charset="0"/>
                <a:cs typeface="Arial" panose="020B0604020202020204" pitchFamily="34" charset="0"/>
              </a:rPr>
              <a:t>Oko 300. god. počinje graditi palaču koja predstavlja spoj helenističke vile i vojnog logora, pravokutnog oblika, omeđenom sa šesnaest kula.</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dirty="0" smtClean="0">
                <a:solidFill>
                  <a:schemeClr val="tx1">
                    <a:lumMod val="85000"/>
                    <a:lumOff val="15000"/>
                  </a:schemeClr>
                </a:solidFill>
                <a:latin typeface="Arial" panose="020B0604020202020204" pitchFamily="34" charset="0"/>
                <a:cs typeface="Arial" panose="020B0604020202020204" pitchFamily="34" charset="0"/>
              </a:rPr>
              <a:t>Podijeljena je dvjema ulicama koje se križaju pod pravim kutem -  Cardo i </a:t>
            </a:r>
            <a:r>
              <a:rPr lang="hr-HR" sz="2000" dirty="0" err="1" smtClean="0">
                <a:solidFill>
                  <a:schemeClr val="tx1">
                    <a:lumMod val="85000"/>
                    <a:lumOff val="15000"/>
                  </a:schemeClr>
                </a:solidFill>
                <a:latin typeface="Arial" panose="020B0604020202020204" pitchFamily="34" charset="0"/>
                <a:cs typeface="Arial" panose="020B0604020202020204" pitchFamily="34" charset="0"/>
              </a:rPr>
              <a:t>Decumanus</a:t>
            </a:r>
            <a:r>
              <a:rPr lang="hr-HR" sz="2000" dirty="0" smtClean="0">
                <a:solidFill>
                  <a:schemeClr val="tx1">
                    <a:lumMod val="85000"/>
                    <a:lumOff val="15000"/>
                  </a:schemeClr>
                </a:solidFill>
                <a:latin typeface="Arial" panose="020B0604020202020204" pitchFamily="34" charset="0"/>
                <a:cs typeface="Arial" panose="020B0604020202020204" pitchFamily="34" charset="0"/>
              </a:rPr>
              <a:t>. </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r>
              <a:rPr lang="hr-HR" sz="2000" dirty="0" smtClean="0">
                <a:solidFill>
                  <a:schemeClr val="tx1">
                    <a:lumMod val="85000"/>
                    <a:lumOff val="15000"/>
                  </a:schemeClr>
                </a:solidFill>
                <a:latin typeface="Arial" panose="020B0604020202020204" pitchFamily="34" charset="0"/>
                <a:cs typeface="Arial" panose="020B0604020202020204" pitchFamily="34" charset="0"/>
              </a:rPr>
              <a:t>Povijesna jezgra Splita i Dioklecijanova palača od </a:t>
            </a:r>
            <a:r>
              <a:rPr lang="hr-HR" sz="2000" b="1" dirty="0" smtClean="0">
                <a:solidFill>
                  <a:schemeClr val="tx1">
                    <a:lumMod val="85000"/>
                    <a:lumOff val="15000"/>
                  </a:schemeClr>
                </a:solidFill>
                <a:latin typeface="Arial" panose="020B0604020202020204" pitchFamily="34" charset="0"/>
                <a:cs typeface="Arial" panose="020B0604020202020204" pitchFamily="34" charset="0"/>
              </a:rPr>
              <a:t>1979.</a:t>
            </a:r>
            <a:r>
              <a:rPr lang="hr-HR" sz="2000" dirty="0" smtClean="0">
                <a:solidFill>
                  <a:schemeClr val="tx1">
                    <a:lumMod val="85000"/>
                    <a:lumOff val="15000"/>
                  </a:schemeClr>
                </a:solidFill>
                <a:latin typeface="Arial" panose="020B0604020202020204" pitchFamily="34" charset="0"/>
                <a:cs typeface="Arial" panose="020B0604020202020204" pitchFamily="34" charset="0"/>
              </a:rPr>
              <a:t> god. su na popisu UNESCO-ve zaštićene materijalne baštine.  </a:t>
            </a:r>
            <a:br>
              <a:rPr lang="hr-HR" sz="2000" dirty="0" smtClean="0">
                <a:solidFill>
                  <a:schemeClr val="tx1">
                    <a:lumMod val="85000"/>
                    <a:lumOff val="15000"/>
                  </a:schemeClr>
                </a:solidFill>
                <a:latin typeface="Arial" panose="020B0604020202020204" pitchFamily="34" charset="0"/>
                <a:cs typeface="Arial" panose="020B0604020202020204" pitchFamily="34" charset="0"/>
              </a:rPr>
            </a:br>
            <a:endParaRPr lang="hr-HR" sz="2000" b="1" dirty="0">
              <a:solidFill>
                <a:schemeClr val="tx1"/>
              </a:solidFill>
              <a:latin typeface="Arial" panose="020B0604020202020204" pitchFamily="34" charset="0"/>
              <a:cs typeface="Arial" panose="020B0604020202020204" pitchFamily="34" charset="0"/>
            </a:endParaRPr>
          </a:p>
        </p:txBody>
      </p:sp>
      <p:pic>
        <p:nvPicPr>
          <p:cNvPr id="6" name="Slika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5028" y="640069"/>
            <a:ext cx="2561462" cy="1815748"/>
          </a:xfrm>
          <a:prstGeom prst="rect">
            <a:avLst/>
          </a:prstGeom>
          <a:ln>
            <a:noFill/>
          </a:ln>
          <a:effectLst>
            <a:softEdge rad="112500"/>
          </a:effectLst>
        </p:spPr>
      </p:pic>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78858" y="640519"/>
            <a:ext cx="2719443" cy="3630596"/>
          </a:xfrm>
          <a:prstGeom prst="rect">
            <a:avLst/>
          </a:prstGeom>
          <a:ln>
            <a:noFill/>
          </a:ln>
          <a:effectLst>
            <a:softEdge rad="112500"/>
          </a:effectLst>
        </p:spPr>
      </p:pic>
      <p:pic>
        <p:nvPicPr>
          <p:cNvPr id="4" name="Slika 3"/>
          <p:cNvPicPr>
            <a:picLocks noChangeAspect="1"/>
          </p:cNvPicPr>
          <p:nvPr/>
        </p:nvPicPr>
        <p:blipFill rotWithShape="1">
          <a:blip r:embed="rId4">
            <a:extLst>
              <a:ext uri="{28A0092B-C50C-407E-A947-70E740481C1C}">
                <a14:useLocalDpi xmlns:a14="http://schemas.microsoft.com/office/drawing/2010/main" val="0"/>
              </a:ext>
            </a:extLst>
          </a:blip>
          <a:srcRect t="-363" r="33356" b="1"/>
          <a:stretch/>
        </p:blipFill>
        <p:spPr>
          <a:xfrm>
            <a:off x="4010297" y="206763"/>
            <a:ext cx="3785372" cy="2692976"/>
          </a:xfrm>
          <a:prstGeom prst="rect">
            <a:avLst/>
          </a:prstGeom>
          <a:ln>
            <a:noFill/>
          </a:ln>
          <a:effectLst>
            <a:softEdge rad="112500"/>
          </a:effectLst>
        </p:spPr>
      </p:pic>
      <p:sp>
        <p:nvSpPr>
          <p:cNvPr id="8" name="TekstniOkvir 7"/>
          <p:cNvSpPr txBox="1"/>
          <p:nvPr/>
        </p:nvSpPr>
        <p:spPr>
          <a:xfrm>
            <a:off x="9078858" y="4508500"/>
            <a:ext cx="2859141" cy="646331"/>
          </a:xfrm>
          <a:prstGeom prst="rect">
            <a:avLst/>
          </a:prstGeom>
          <a:noFill/>
        </p:spPr>
        <p:txBody>
          <a:bodyPr wrap="square" rtlCol="0">
            <a:spAutoFit/>
          </a:bodyPr>
          <a:lstStyle/>
          <a:p>
            <a:r>
              <a:rPr lang="hr-HR" dirty="0">
                <a:hlinkClick r:id="rId5"/>
              </a:rPr>
              <a:t>https://</a:t>
            </a:r>
            <a:r>
              <a:rPr lang="hr-HR" dirty="0" smtClean="0">
                <a:hlinkClick r:id="rId5"/>
              </a:rPr>
              <a:t>bit.ly/3uhFSOa</a:t>
            </a:r>
            <a:endParaRPr lang="hr-HR" dirty="0" smtClean="0"/>
          </a:p>
          <a:p>
            <a:r>
              <a:rPr lang="hr-HR" dirty="0" smtClean="0"/>
              <a:t>( pristupljeno 10.3.2022.)</a:t>
            </a:r>
            <a:endParaRPr lang="hr-HR" dirty="0"/>
          </a:p>
        </p:txBody>
      </p:sp>
    </p:spTree>
    <p:extLst>
      <p:ext uri="{BB962C8B-B14F-4D97-AF65-F5344CB8AC3E}">
        <p14:creationId xmlns:p14="http://schemas.microsoft.com/office/powerpoint/2010/main" val="131394559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356517" y="189571"/>
            <a:ext cx="5550416" cy="557561"/>
          </a:xfrm>
        </p:spPr>
        <p:txBody>
          <a:bodyPr>
            <a:normAutofit/>
          </a:bodyPr>
          <a:lstStyle/>
          <a:p>
            <a:pPr algn="ctr"/>
            <a:r>
              <a:rPr lang="hr-HR" sz="2800" b="1" dirty="0" smtClean="0">
                <a:latin typeface="Arial" panose="020B0604020202020204" pitchFamily="34" charset="0"/>
                <a:cs typeface="Arial" panose="020B0604020202020204" pitchFamily="34" charset="0"/>
              </a:rPr>
              <a:t>STARI GRAD DUBROVNIK</a:t>
            </a:r>
            <a:endParaRPr lang="hr-HR" sz="2800" b="1" dirty="0">
              <a:latin typeface="Arial" panose="020B0604020202020204" pitchFamily="34" charset="0"/>
              <a:cs typeface="Arial" panose="020B0604020202020204" pitchFamily="34" charset="0"/>
            </a:endParaRPr>
          </a:p>
        </p:txBody>
      </p:sp>
      <p:pic>
        <p:nvPicPr>
          <p:cNvPr id="4" name="Picture 3" descr="G:\Baština fotografije\DSC03298.JPG"/>
          <p:cNvPicPr>
            <a:picLocks noGrp="1" noChangeAspect="1" noChangeArrowheads="1"/>
          </p:cNvPicPr>
          <p:nvPr>
            <p:ph idx="1"/>
          </p:nvPr>
        </p:nvPicPr>
        <p:blipFill>
          <a:blip r:embed="rId2" cstate="print"/>
          <a:srcRect/>
          <a:stretch>
            <a:fillRect/>
          </a:stretch>
        </p:blipFill>
        <p:spPr bwMode="auto">
          <a:xfrm>
            <a:off x="3847451" y="719591"/>
            <a:ext cx="4705815" cy="3472538"/>
          </a:xfrm>
          <a:prstGeom prst="rect">
            <a:avLst/>
          </a:prstGeom>
          <a:ln>
            <a:noFill/>
          </a:ln>
          <a:effectLst>
            <a:softEdge rad="112500"/>
          </a:effectLst>
        </p:spPr>
      </p:pic>
      <p:pic>
        <p:nvPicPr>
          <p:cNvPr id="5" name="Picture 4" descr="G:\Baština fotografije\DSC03299.JPG"/>
          <p:cNvPicPr>
            <a:picLocks noChangeAspect="1" noChangeArrowheads="1"/>
          </p:cNvPicPr>
          <p:nvPr/>
        </p:nvPicPr>
        <p:blipFill>
          <a:blip r:embed="rId3" cstate="print"/>
          <a:srcRect/>
          <a:stretch>
            <a:fillRect/>
          </a:stretch>
        </p:blipFill>
        <p:spPr bwMode="auto">
          <a:xfrm>
            <a:off x="340652" y="333796"/>
            <a:ext cx="2792841" cy="3723788"/>
          </a:xfrm>
          <a:prstGeom prst="rect">
            <a:avLst/>
          </a:prstGeom>
          <a:ln>
            <a:noFill/>
          </a:ln>
          <a:effectLst>
            <a:softEdge rad="112500"/>
          </a:effectLst>
        </p:spPr>
      </p:pic>
      <p:pic>
        <p:nvPicPr>
          <p:cNvPr id="6" name="Picture 5" descr="G:\Baština fotografije\DSC03300.JPG"/>
          <p:cNvPicPr>
            <a:picLocks noChangeAspect="1" noChangeArrowheads="1"/>
          </p:cNvPicPr>
          <p:nvPr/>
        </p:nvPicPr>
        <p:blipFill rotWithShape="1">
          <a:blip r:embed="rId4" cstate="print"/>
          <a:srcRect r="4329"/>
          <a:stretch/>
        </p:blipFill>
        <p:spPr bwMode="auto">
          <a:xfrm>
            <a:off x="9157062" y="492363"/>
            <a:ext cx="2288187" cy="3328605"/>
          </a:xfrm>
          <a:prstGeom prst="rect">
            <a:avLst/>
          </a:prstGeom>
          <a:ln>
            <a:noFill/>
          </a:ln>
          <a:effectLst>
            <a:softEdge rad="112500"/>
          </a:effectLst>
        </p:spPr>
      </p:pic>
      <p:sp>
        <p:nvSpPr>
          <p:cNvPr id="9" name="Pravokutnik 8"/>
          <p:cNvSpPr/>
          <p:nvPr/>
        </p:nvSpPr>
        <p:spPr>
          <a:xfrm>
            <a:off x="340652" y="4258234"/>
            <a:ext cx="8359211" cy="2273196"/>
          </a:xfrm>
          <a:prstGeom prst="rect">
            <a:avLst/>
          </a:prstGeom>
        </p:spPr>
        <p:txBody>
          <a:bodyPr wrap="square">
            <a:spAutoFit/>
          </a:bodyPr>
          <a:lstStyle/>
          <a:p>
            <a:pPr marL="342900" indent="-342900" algn="just">
              <a:buClr>
                <a:schemeClr val="accent2">
                  <a:lumMod val="75000"/>
                </a:schemeClr>
              </a:buClr>
              <a:buFont typeface="Wingdings" pitchFamily="2" charset="2"/>
              <a:buChar char="Ø"/>
            </a:pPr>
            <a:r>
              <a:rPr lang="hr-HR" sz="2000" dirty="0">
                <a:latin typeface="Arial" panose="020B0604020202020204" pitchFamily="34" charset="0"/>
                <a:cs typeface="Arial" panose="020B0604020202020204" pitchFamily="34" charset="0"/>
              </a:rPr>
              <a:t>Stari grad Dubrovnik nastao je između 598. i 615. godine, kada su stanovnici grčke utvrde </a:t>
            </a:r>
            <a:r>
              <a:rPr lang="hr-HR" sz="2000" dirty="0" err="1">
                <a:latin typeface="Arial" panose="020B0604020202020204" pitchFamily="34" charset="0"/>
                <a:cs typeface="Arial" panose="020B0604020202020204" pitchFamily="34" charset="0"/>
              </a:rPr>
              <a:t>Epidaurus</a:t>
            </a:r>
            <a:r>
              <a:rPr lang="hr-HR" sz="2000" dirty="0">
                <a:latin typeface="Arial" panose="020B0604020202020204" pitchFamily="34" charset="0"/>
                <a:cs typeface="Arial" panose="020B0604020202020204" pitchFamily="34" charset="0"/>
              </a:rPr>
              <a:t> morali bježati pred </a:t>
            </a:r>
            <a:r>
              <a:rPr lang="hr-HR" sz="2000" dirty="0" smtClean="0">
                <a:latin typeface="Arial" panose="020B0604020202020204" pitchFamily="34" charset="0"/>
                <a:cs typeface="Arial" panose="020B0604020202020204" pitchFamily="34" charset="0"/>
              </a:rPr>
              <a:t>Slavenima</a:t>
            </a:r>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
            </a:r>
            <a:br>
              <a:rPr lang="hr-HR" sz="2000" dirty="0" smtClean="0">
                <a:latin typeface="Arial" panose="020B0604020202020204" pitchFamily="34" charset="0"/>
                <a:cs typeface="Arial" panose="020B0604020202020204" pitchFamily="34" charset="0"/>
              </a:rPr>
            </a:br>
            <a:r>
              <a:rPr lang="hr-HR" sz="2000" dirty="0" err="1" smtClean="0">
                <a:latin typeface="Arial" panose="020B0604020202020204" pitchFamily="34" charset="0"/>
                <a:cs typeface="Arial" panose="020B0604020202020204" pitchFamily="34" charset="0"/>
              </a:rPr>
              <a:t>Epidaurus</a:t>
            </a:r>
            <a:r>
              <a:rPr lang="hr-HR" sz="2000" dirty="0" smtClean="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je bio smješten na mjestu današnjeg </a:t>
            </a:r>
            <a:r>
              <a:rPr lang="hr-HR" sz="2000" dirty="0" smtClean="0">
                <a:latin typeface="Arial" panose="020B0604020202020204" pitchFamily="34" charset="0"/>
                <a:cs typeface="Arial" panose="020B0604020202020204" pitchFamily="34" charset="0"/>
              </a:rPr>
              <a:t>Cavtata.</a:t>
            </a:r>
          </a:p>
          <a:p>
            <a:pPr marL="342900" indent="-342900" algn="just">
              <a:buClr>
                <a:schemeClr val="accent2">
                  <a:lumMod val="75000"/>
                </a:schemeClr>
              </a:buClr>
              <a:buFont typeface="Wingdings" pitchFamily="2" charset="2"/>
              <a:buChar char="Ø"/>
            </a:pPr>
            <a:r>
              <a:rPr lang="hr-HR" sz="2000" dirty="0" smtClean="0">
                <a:latin typeface="Arial" panose="020B0604020202020204" pitchFamily="34" charset="0"/>
                <a:cs typeface="Arial" panose="020B0604020202020204" pitchFamily="34" charset="0"/>
              </a:rPr>
              <a:t>Najviši </a:t>
            </a:r>
            <a:r>
              <a:rPr lang="hr-HR" sz="2000" dirty="0">
                <a:latin typeface="Arial" panose="020B0604020202020204" pitchFamily="34" charset="0"/>
                <a:cs typeface="Arial" panose="020B0604020202020204" pitchFamily="34" charset="0"/>
              </a:rPr>
              <a:t>stupanj </a:t>
            </a:r>
            <a:r>
              <a:rPr lang="hr-HR" sz="2000" dirty="0" smtClean="0">
                <a:latin typeface="Arial" panose="020B0604020202020204" pitchFamily="34" charset="0"/>
                <a:cs typeface="Arial" panose="020B0604020202020204" pitchFamily="34" charset="0"/>
              </a:rPr>
              <a:t>razvoja dostiže u 14</a:t>
            </a:r>
            <a:r>
              <a:rPr lang="hr-HR" sz="2000" dirty="0">
                <a:latin typeface="Arial" panose="020B0604020202020204" pitchFamily="34" charset="0"/>
                <a:cs typeface="Arial" panose="020B0604020202020204" pitchFamily="34" charset="0"/>
              </a:rPr>
              <a:t>. i 15. </a:t>
            </a:r>
            <a:r>
              <a:rPr lang="hr-HR" sz="2000" dirty="0" smtClean="0">
                <a:latin typeface="Arial" panose="020B0604020202020204" pitchFamily="34" charset="0"/>
                <a:cs typeface="Arial" panose="020B0604020202020204" pitchFamily="34" charset="0"/>
              </a:rPr>
              <a:t>stoljeću.</a:t>
            </a:r>
          </a:p>
          <a:p>
            <a:pPr marL="342900" indent="-342900" algn="just">
              <a:buClr>
                <a:schemeClr val="accent2">
                  <a:lumMod val="75000"/>
                </a:schemeClr>
              </a:buClr>
              <a:buFont typeface="Wingdings" pitchFamily="2" charset="2"/>
              <a:buChar char="Ø"/>
            </a:pPr>
            <a:r>
              <a:rPr lang="hr-HR" sz="2000" dirty="0" smtClean="0">
                <a:latin typeface="Arial" panose="020B0604020202020204" pitchFamily="34" charset="0"/>
                <a:cs typeface="Arial" panose="020B0604020202020204" pitchFamily="34" charset="0"/>
              </a:rPr>
              <a:t>Zbog velikog </a:t>
            </a:r>
            <a:r>
              <a:rPr lang="hr-HR" sz="2000" dirty="0">
                <a:latin typeface="Arial" panose="020B0604020202020204" pitchFamily="34" charset="0"/>
                <a:cs typeface="Arial" panose="020B0604020202020204" pitchFamily="34" charset="0"/>
              </a:rPr>
              <a:t>napretka u književnosti, arhitekturi, kiparstvu i dramskoj umjetnosti smatran je „slavenskom </a:t>
            </a:r>
            <a:r>
              <a:rPr lang="hr-HR" sz="2000" dirty="0" smtClean="0">
                <a:latin typeface="Arial" panose="020B0604020202020204" pitchFamily="34" charset="0"/>
                <a:cs typeface="Arial" panose="020B0604020202020204" pitchFamily="34" charset="0"/>
              </a:rPr>
              <a:t>Atenom.“</a:t>
            </a:r>
            <a:endParaRPr lang="hr-HR" sz="2000" b="1" dirty="0" smtClean="0">
              <a:latin typeface="Arial" panose="020B0604020202020204" pitchFamily="34" charset="0"/>
              <a:cs typeface="Arial" panose="020B0604020202020204" pitchFamily="34" charset="0"/>
            </a:endParaRPr>
          </a:p>
          <a:p>
            <a:pPr marL="342900" indent="-342900">
              <a:buClr>
                <a:schemeClr val="accent2">
                  <a:lumMod val="75000"/>
                </a:schemeClr>
              </a:buClr>
              <a:buFont typeface="Wingdings" pitchFamily="2" charset="2"/>
              <a:buChar char="Ø"/>
            </a:pPr>
            <a:r>
              <a:rPr lang="en-US" sz="2000" b="1" dirty="0" smtClean="0">
                <a:latin typeface="Arial" panose="020B0604020202020204" pitchFamily="34" charset="0"/>
                <a:cs typeface="Arial" panose="020B0604020202020204" pitchFamily="34" charset="0"/>
              </a:rPr>
              <a:t>Od  </a:t>
            </a:r>
            <a:r>
              <a:rPr lang="en-US" sz="2000" b="1" dirty="0">
                <a:latin typeface="Arial" panose="020B0604020202020204" pitchFamily="34" charset="0"/>
                <a:cs typeface="Arial" panose="020B0604020202020204" pitchFamily="34" charset="0"/>
              </a:rPr>
              <a:t>1979.godine </a:t>
            </a:r>
            <a:r>
              <a:rPr lang="en-US" sz="2000" b="1" dirty="0" err="1">
                <a:latin typeface="Arial" panose="020B0604020202020204" pitchFamily="34" charset="0"/>
                <a:cs typeface="Arial" panose="020B0604020202020204" pitchFamily="34" charset="0"/>
              </a:rPr>
              <a:t>upisan</a:t>
            </a:r>
            <a:r>
              <a:rPr lang="en-US" sz="2000" b="1" dirty="0">
                <a:latin typeface="Arial" panose="020B0604020202020204" pitchFamily="34" charset="0"/>
                <a:cs typeface="Arial" panose="020B0604020202020204" pitchFamily="34" charset="0"/>
              </a:rPr>
              <a:t> </a:t>
            </a:r>
            <a:r>
              <a:rPr lang="en-US" sz="2000" b="1" dirty="0" smtClean="0">
                <a:latin typeface="Arial" panose="020B0604020202020204" pitchFamily="34" charset="0"/>
                <a:cs typeface="Arial" panose="020B0604020202020204" pitchFamily="34" charset="0"/>
              </a:rPr>
              <a:t>j</a:t>
            </a:r>
            <a:r>
              <a:rPr lang="hr-HR" sz="2000" b="1" dirty="0" smtClean="0">
                <a:latin typeface="Arial" panose="020B0604020202020204" pitchFamily="34" charset="0"/>
                <a:cs typeface="Arial" panose="020B0604020202020204" pitchFamily="34" charset="0"/>
              </a:rPr>
              <a:t>e na </a:t>
            </a:r>
            <a:r>
              <a:rPr lang="en-US" sz="2000" b="1" dirty="0" smtClean="0">
                <a:latin typeface="Arial" panose="020B0604020202020204" pitchFamily="34" charset="0"/>
                <a:cs typeface="Arial" panose="020B0604020202020204" pitchFamily="34" charset="0"/>
              </a:rPr>
              <a:t> UNESCO-v</a:t>
            </a:r>
            <a:r>
              <a:rPr lang="hr-HR" sz="2000" b="1" dirty="0" smtClean="0">
                <a:latin typeface="Arial" panose="020B0604020202020204" pitchFamily="34" charset="0"/>
                <a:cs typeface="Arial" panose="020B0604020202020204" pitchFamily="34" charset="0"/>
              </a:rPr>
              <a:t>u listu s</a:t>
            </a:r>
            <a:r>
              <a:rPr lang="en-US" sz="2000" b="1" dirty="0" err="1" smtClean="0">
                <a:latin typeface="Arial" panose="020B0604020202020204" pitchFamily="34" charset="0"/>
                <a:cs typeface="Arial" panose="020B0604020202020204" pitchFamily="34" charset="0"/>
              </a:rPr>
              <a:t>vjetsk</a:t>
            </a:r>
            <a:r>
              <a:rPr lang="hr-HR" sz="2000" b="1" dirty="0" smtClean="0">
                <a:latin typeface="Arial" panose="020B0604020202020204" pitchFamily="34" charset="0"/>
                <a:cs typeface="Arial" panose="020B0604020202020204" pitchFamily="34" charset="0"/>
              </a:rPr>
              <a:t>e</a:t>
            </a:r>
            <a:r>
              <a:rPr lang="en-US" sz="2000" b="1" dirty="0" smtClean="0">
                <a:latin typeface="Arial" panose="020B0604020202020204" pitchFamily="34" charset="0"/>
                <a:cs typeface="Arial" panose="020B0604020202020204" pitchFamily="34" charset="0"/>
              </a:rPr>
              <a:t> </a:t>
            </a:r>
            <a:r>
              <a:rPr lang="en-US" sz="2000" b="1" dirty="0" err="1" smtClean="0">
                <a:latin typeface="Arial" panose="020B0604020202020204" pitchFamily="34" charset="0"/>
                <a:cs typeface="Arial" panose="020B0604020202020204" pitchFamily="34" charset="0"/>
              </a:rPr>
              <a:t>baštin</a:t>
            </a:r>
            <a:r>
              <a:rPr lang="hr-HR" sz="2000" b="1" dirty="0" smtClean="0">
                <a:latin typeface="Arial" panose="020B0604020202020204" pitchFamily="34" charset="0"/>
                <a:cs typeface="Arial" panose="020B0604020202020204" pitchFamily="34" charset="0"/>
              </a:rPr>
              <a:t>e.</a:t>
            </a:r>
            <a:endParaRPr lang="hr-HR" sz="2000" dirty="0">
              <a:latin typeface="Arial" panose="020B0604020202020204" pitchFamily="34" charset="0"/>
              <a:cs typeface="Arial" panose="020B0604020202020204" pitchFamily="34" charset="0"/>
            </a:endParaRPr>
          </a:p>
        </p:txBody>
      </p:sp>
      <p:sp>
        <p:nvSpPr>
          <p:cNvPr id="8" name="Pravokutnik 7"/>
          <p:cNvSpPr/>
          <p:nvPr/>
        </p:nvSpPr>
        <p:spPr>
          <a:xfrm>
            <a:off x="9044200" y="5118100"/>
            <a:ext cx="2919200" cy="939800"/>
          </a:xfrm>
          <a:prstGeom prst="rect">
            <a:avLst/>
          </a:prstGeom>
        </p:spPr>
        <p:txBody>
          <a:bodyPr wrap="square">
            <a:spAutoFit/>
          </a:bodyPr>
          <a:lstStyle/>
          <a:p>
            <a:r>
              <a:rPr lang="hr-HR" dirty="0">
                <a:hlinkClick r:id="rId5"/>
              </a:rPr>
              <a:t>Sveti Vlaho - zaštitnik Dubrovnika | </a:t>
            </a:r>
            <a:r>
              <a:rPr lang="hr-HR" dirty="0" err="1" smtClean="0">
                <a:hlinkClick r:id="rId5"/>
              </a:rPr>
              <a:t>Laudato</a:t>
            </a:r>
            <a:r>
              <a:rPr lang="hr-HR" dirty="0" smtClean="0"/>
              <a:t> (pristupljeno 2.3.2022.)</a:t>
            </a:r>
            <a:endParaRPr lang="hr-HR" dirty="0"/>
          </a:p>
        </p:txBody>
      </p:sp>
      <p:sp>
        <p:nvSpPr>
          <p:cNvPr id="10" name="Pravokutnik 9"/>
          <p:cNvSpPr/>
          <p:nvPr/>
        </p:nvSpPr>
        <p:spPr>
          <a:xfrm rot="10800000" flipV="1">
            <a:off x="9044200" y="3924185"/>
            <a:ext cx="2754100" cy="369332"/>
          </a:xfrm>
          <a:prstGeom prst="rect">
            <a:avLst/>
          </a:prstGeom>
        </p:spPr>
        <p:txBody>
          <a:bodyPr wrap="square">
            <a:spAutoFit/>
          </a:bodyPr>
          <a:lstStyle/>
          <a:p>
            <a:r>
              <a:rPr lang="hr-HR" dirty="0">
                <a:hlinkClick r:id="rId6"/>
              </a:rPr>
              <a:t>https://</a:t>
            </a:r>
            <a:r>
              <a:rPr lang="hr-HR" dirty="0" smtClean="0">
                <a:hlinkClick r:id="rId6"/>
              </a:rPr>
              <a:t>bit.ly/3D5WJH</a:t>
            </a:r>
          </a:p>
        </p:txBody>
      </p:sp>
    </p:spTree>
    <p:extLst>
      <p:ext uri="{BB962C8B-B14F-4D97-AF65-F5344CB8AC3E}">
        <p14:creationId xmlns:p14="http://schemas.microsoft.com/office/powerpoint/2010/main" val="238417867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79270" y="378822"/>
            <a:ext cx="7641770" cy="600891"/>
          </a:xfrm>
        </p:spPr>
        <p:txBody>
          <a:bodyPr>
            <a:normAutofit/>
          </a:bodyPr>
          <a:lstStyle/>
          <a:p>
            <a:pPr algn="ctr"/>
            <a:r>
              <a:rPr lang="hr-HR" sz="2800" b="1" dirty="0" smtClean="0">
                <a:latin typeface="Arial" panose="020B0604020202020204" pitchFamily="34" charset="0"/>
                <a:cs typeface="Arial" panose="020B0604020202020204" pitchFamily="34" charset="0"/>
              </a:rPr>
              <a:t>STARA JEZGRA GRADA TROGIRA</a:t>
            </a:r>
            <a:endParaRPr lang="hr-HR" sz="2800" b="1" dirty="0">
              <a:latin typeface="Arial" panose="020B0604020202020204" pitchFamily="34" charset="0"/>
              <a:cs typeface="Arial" panose="020B0604020202020204" pitchFamily="34" charset="0"/>
            </a:endParaRPr>
          </a:p>
        </p:txBody>
      </p:sp>
      <p:pic>
        <p:nvPicPr>
          <p:cNvPr id="5" name="Picture 2" descr="G:\Baština fotografije\DSC03291.JPG"/>
          <p:cNvPicPr>
            <a:picLocks noChangeAspect="1" noChangeArrowheads="1"/>
          </p:cNvPicPr>
          <p:nvPr/>
        </p:nvPicPr>
        <p:blipFill>
          <a:blip r:embed="rId2" cstate="print"/>
          <a:srcRect/>
          <a:stretch>
            <a:fillRect/>
          </a:stretch>
        </p:blipFill>
        <p:spPr bwMode="auto">
          <a:xfrm>
            <a:off x="324378" y="1384662"/>
            <a:ext cx="3716554" cy="4955406"/>
          </a:xfrm>
          <a:prstGeom prst="rect">
            <a:avLst/>
          </a:prstGeom>
          <a:ln>
            <a:noFill/>
          </a:ln>
          <a:effectLst>
            <a:softEdge rad="112500"/>
          </a:effectLst>
        </p:spPr>
      </p:pic>
      <p:pic>
        <p:nvPicPr>
          <p:cNvPr id="8" name="Rezervirano mjesto sadržaja 7"/>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8770167" y="320517"/>
            <a:ext cx="3212826" cy="2409619"/>
          </a:xfrm>
          <a:prstGeom prst="rect">
            <a:avLst/>
          </a:prstGeom>
          <a:ln>
            <a:noFill/>
          </a:ln>
          <a:effectLst>
            <a:softEdge rad="112500"/>
          </a:effectLst>
        </p:spPr>
      </p:pic>
      <p:sp>
        <p:nvSpPr>
          <p:cNvPr id="7" name="TekstniOkvir 6"/>
          <p:cNvSpPr txBox="1"/>
          <p:nvPr/>
        </p:nvSpPr>
        <p:spPr>
          <a:xfrm>
            <a:off x="4062548" y="1436914"/>
            <a:ext cx="4598125" cy="4093428"/>
          </a:xfrm>
          <a:prstGeom prst="rect">
            <a:avLst/>
          </a:prstGeom>
          <a:noFill/>
        </p:spPr>
        <p:txBody>
          <a:bodyPr wrap="square" rtlCol="0">
            <a:spAutoFit/>
          </a:bodyPr>
          <a:lstStyle/>
          <a:p>
            <a:pPr>
              <a:buClr>
                <a:schemeClr val="accent1">
                  <a:lumMod val="75000"/>
                </a:schemeClr>
              </a:buClr>
              <a:buFont typeface="Wingdings" pitchFamily="2" charset="2"/>
              <a:buChar char="Ø"/>
            </a:pPr>
            <a:r>
              <a:rPr lang="hr-HR" sz="2000" dirty="0" smtClean="0">
                <a:latin typeface="Arial" pitchFamily="34" charset="0"/>
                <a:cs typeface="Arial" pitchFamily="34" charset="0"/>
              </a:rPr>
              <a:t> Grad Trogir osnovali su grčki kolonisti s otoka Visa u 3. st. prije Krista.</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 Smatra se najbolje očuvanim romaničko-gotičkim gradom u srednjoj Europi.</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Trogirska katedrala poznata je po portalu koji je izradio </a:t>
            </a:r>
            <a:r>
              <a:rPr lang="hr-HR" sz="2000" b="1" dirty="0" err="1" smtClean="0">
                <a:latin typeface="Arial" pitchFamily="34" charset="0"/>
                <a:cs typeface="Arial" pitchFamily="34" charset="0"/>
              </a:rPr>
              <a:t>1240</a:t>
            </a:r>
            <a:r>
              <a:rPr lang="hr-HR" sz="2000" b="1" dirty="0" smtClean="0">
                <a:latin typeface="Arial" pitchFamily="34" charset="0"/>
                <a:cs typeface="Arial" pitchFamily="34" charset="0"/>
              </a:rPr>
              <a:t>.</a:t>
            </a:r>
            <a:r>
              <a:rPr lang="hr-HR" sz="2000" dirty="0" smtClean="0">
                <a:latin typeface="Arial" pitchFamily="34" charset="0"/>
                <a:cs typeface="Arial" pitchFamily="34" charset="0"/>
              </a:rPr>
              <a:t> majstor Radovan.</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 Na katedrali su uočljivi stilovi od romanike do baroka.</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 U Trogiru je </a:t>
            </a:r>
            <a:r>
              <a:rPr lang="hr-HR" sz="2000" b="1" dirty="0" err="1" smtClean="0">
                <a:latin typeface="Arial" pitchFamily="34" charset="0"/>
                <a:cs typeface="Arial" pitchFamily="34" charset="0"/>
              </a:rPr>
              <a:t>1271</a:t>
            </a:r>
            <a:r>
              <a:rPr lang="hr-HR" sz="2000" b="1" dirty="0" smtClean="0">
                <a:latin typeface="Arial" pitchFamily="34" charset="0"/>
                <a:cs typeface="Arial" pitchFamily="34" charset="0"/>
              </a:rPr>
              <a:t>.</a:t>
            </a:r>
            <a:r>
              <a:rPr lang="hr-HR" sz="2000" dirty="0" smtClean="0">
                <a:latin typeface="Arial" pitchFamily="34" charset="0"/>
                <a:cs typeface="Arial" pitchFamily="34" charset="0"/>
              </a:rPr>
              <a:t> godine otvorena prva ljekarna u Europi.</a:t>
            </a:r>
            <a:endParaRPr lang="hr-HR" sz="2000" dirty="0">
              <a:latin typeface="Arial" pitchFamily="34" charset="0"/>
              <a:cs typeface="Arial" pitchFamily="34" charset="0"/>
            </a:endParaRPr>
          </a:p>
        </p:txBody>
      </p:sp>
      <p:sp>
        <p:nvSpPr>
          <p:cNvPr id="9" name="Pravokutnik 8"/>
          <p:cNvSpPr/>
          <p:nvPr/>
        </p:nvSpPr>
        <p:spPr>
          <a:xfrm>
            <a:off x="4023361" y="6061167"/>
            <a:ext cx="4362994" cy="646331"/>
          </a:xfrm>
          <a:prstGeom prst="rect">
            <a:avLst/>
          </a:prstGeom>
        </p:spPr>
        <p:txBody>
          <a:bodyPr wrap="square">
            <a:spAutoFit/>
          </a:bodyPr>
          <a:lstStyle/>
          <a:p>
            <a:r>
              <a:rPr lang="hr-HR" dirty="0" smtClean="0">
                <a:hlinkClick r:id="rId4"/>
              </a:rPr>
              <a:t>http://www.bib.irb.hr/535878</a:t>
            </a:r>
            <a:r>
              <a:rPr lang="hr-HR" dirty="0" smtClean="0"/>
              <a:t> </a:t>
            </a:r>
            <a:br>
              <a:rPr lang="hr-HR" dirty="0" smtClean="0"/>
            </a:br>
            <a:r>
              <a:rPr lang="hr-HR" dirty="0" smtClean="0"/>
              <a:t>(pristupljeno 10.3.2022.)</a:t>
            </a:r>
            <a:endParaRPr lang="hr-HR" dirty="0"/>
          </a:p>
        </p:txBody>
      </p:sp>
      <p:sp>
        <p:nvSpPr>
          <p:cNvPr id="10" name="Pravokutnik 9"/>
          <p:cNvSpPr/>
          <p:nvPr/>
        </p:nvSpPr>
        <p:spPr>
          <a:xfrm rot="10800000" flipV="1">
            <a:off x="8691972" y="5528660"/>
            <a:ext cx="3260540" cy="369332"/>
          </a:xfrm>
          <a:prstGeom prst="rect">
            <a:avLst/>
          </a:prstGeom>
        </p:spPr>
        <p:txBody>
          <a:bodyPr wrap="square">
            <a:spAutoFit/>
          </a:bodyPr>
          <a:lstStyle/>
          <a:p>
            <a:endParaRPr lang="hr-HR" dirty="0"/>
          </a:p>
        </p:txBody>
      </p:sp>
      <p:pic>
        <p:nvPicPr>
          <p:cNvPr id="1026" name="Picture 2" descr="F:\ŠK. GOD. 2021. 2022\UNESCO Hrvatska\trogirska ljekarna.jpg"/>
          <p:cNvPicPr>
            <a:picLocks noChangeAspect="1" noChangeArrowheads="1"/>
          </p:cNvPicPr>
          <p:nvPr/>
        </p:nvPicPr>
        <p:blipFill>
          <a:blip r:embed="rId5"/>
          <a:srcRect/>
          <a:stretch>
            <a:fillRect/>
          </a:stretch>
        </p:blipFill>
        <p:spPr bwMode="auto">
          <a:xfrm>
            <a:off x="8691972" y="2913017"/>
            <a:ext cx="3295514" cy="1851660"/>
          </a:xfrm>
          <a:prstGeom prst="rect">
            <a:avLst/>
          </a:prstGeom>
          <a:ln>
            <a:noFill/>
          </a:ln>
          <a:effectLst>
            <a:softEdge rad="112500"/>
          </a:effectLst>
        </p:spPr>
      </p:pic>
      <p:sp>
        <p:nvSpPr>
          <p:cNvPr id="3" name="Pravokutnik 2">
            <a:hlinkClick r:id="rId6"/>
          </p:cNvPr>
          <p:cNvSpPr/>
          <p:nvPr/>
        </p:nvSpPr>
        <p:spPr>
          <a:xfrm rot="10800000" flipV="1">
            <a:off x="8770166" y="4930984"/>
            <a:ext cx="3212825" cy="369332"/>
          </a:xfrm>
          <a:prstGeom prst="rect">
            <a:avLst/>
          </a:prstGeom>
        </p:spPr>
        <p:txBody>
          <a:bodyPr wrap="square">
            <a:spAutoFit/>
          </a:bodyPr>
          <a:lstStyle/>
          <a:p>
            <a:endParaRPr lang="hr-HR" dirty="0"/>
          </a:p>
        </p:txBody>
      </p:sp>
      <p:sp>
        <p:nvSpPr>
          <p:cNvPr id="4" name="Pravokutnik 3"/>
          <p:cNvSpPr/>
          <p:nvPr/>
        </p:nvSpPr>
        <p:spPr>
          <a:xfrm rot="10800000" flipH="1" flipV="1">
            <a:off x="8770166" y="4930984"/>
            <a:ext cx="2990032" cy="378842"/>
          </a:xfrm>
          <a:prstGeom prst="rect">
            <a:avLst/>
          </a:prstGeom>
        </p:spPr>
        <p:txBody>
          <a:bodyPr wrap="square">
            <a:spAutoFit/>
          </a:bodyPr>
          <a:lstStyle/>
          <a:p>
            <a:r>
              <a:rPr lang="hr-HR" dirty="0">
                <a:latin typeface="Arial" panose="020B0604020202020204" pitchFamily="34" charset="0"/>
                <a:cs typeface="Arial" panose="020B0604020202020204" pitchFamily="34" charset="0"/>
                <a:hlinkClick r:id="rId6"/>
              </a:rPr>
              <a:t>https://bit.ly/3tvKl0w</a:t>
            </a:r>
            <a:endParaRPr lang="hr-HR"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038995"/>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927463" y="261258"/>
            <a:ext cx="8817428" cy="548640"/>
          </a:xfrm>
        </p:spPr>
        <p:txBody>
          <a:bodyPr>
            <a:noAutofit/>
          </a:bodyPr>
          <a:lstStyle/>
          <a:p>
            <a:pPr algn="ctr"/>
            <a:r>
              <a:rPr lang="hr-HR" sz="2800" b="1" dirty="0" smtClean="0">
                <a:latin typeface="Arial" panose="020B0604020202020204" pitchFamily="34" charset="0"/>
                <a:cs typeface="Arial" panose="020B0604020202020204" pitchFamily="34" charset="0"/>
              </a:rPr>
              <a:t>EUFRAZIJEVA BAZILIKA U POREČU</a:t>
            </a:r>
            <a:endParaRPr lang="hr-HR" sz="2800" b="1" dirty="0">
              <a:latin typeface="Arial" panose="020B0604020202020204" pitchFamily="34" charset="0"/>
              <a:cs typeface="Arial" panose="020B0604020202020204" pitchFamily="34" charset="0"/>
            </a:endParaRPr>
          </a:p>
        </p:txBody>
      </p:sp>
      <p:sp>
        <p:nvSpPr>
          <p:cNvPr id="9" name="Pravokutnik 8"/>
          <p:cNvSpPr/>
          <p:nvPr/>
        </p:nvSpPr>
        <p:spPr>
          <a:xfrm rot="10800000" flipV="1">
            <a:off x="6790930" y="4919295"/>
            <a:ext cx="5120639" cy="923330"/>
          </a:xfrm>
          <a:prstGeom prst="rect">
            <a:avLst/>
          </a:prstGeom>
        </p:spPr>
        <p:txBody>
          <a:bodyPr wrap="square">
            <a:spAutoFit/>
          </a:bodyPr>
          <a:lstStyle/>
          <a:p>
            <a:r>
              <a:rPr lang="hr-HR" dirty="0" smtClean="0">
                <a:hlinkClick r:id="rId2"/>
              </a:rPr>
              <a:t>http://old.skolskiportal.hr/</a:t>
            </a:r>
            <a:r>
              <a:rPr lang="hr-HR" dirty="0" err="1" smtClean="0">
                <a:hlinkClick r:id="rId2"/>
              </a:rPr>
              <a:t>clanak</a:t>
            </a:r>
            <a:r>
              <a:rPr lang="hr-HR" dirty="0" smtClean="0">
                <a:hlinkClick r:id="rId2"/>
              </a:rPr>
              <a:t>/</a:t>
            </a:r>
            <a:r>
              <a:rPr lang="hr-HR" dirty="0" err="1" smtClean="0">
                <a:hlinkClick r:id="rId2"/>
              </a:rPr>
              <a:t>549</a:t>
            </a:r>
            <a:r>
              <a:rPr lang="hr-HR" dirty="0" smtClean="0">
                <a:hlinkClick r:id="rId2"/>
              </a:rPr>
              <a:t>-sedamnaest-</a:t>
            </a:r>
            <a:r>
              <a:rPr lang="hr-HR" dirty="0" err="1" smtClean="0">
                <a:hlinkClick r:id="rId2"/>
              </a:rPr>
              <a:t>stoljeca</a:t>
            </a:r>
            <a:r>
              <a:rPr lang="hr-HR" dirty="0" smtClean="0">
                <a:hlinkClick r:id="rId2"/>
              </a:rPr>
              <a:t>-eufrazijeve-bazilike/ </a:t>
            </a:r>
            <a:r>
              <a:rPr lang="hr-HR" dirty="0" err="1" smtClean="0"/>
              <a:t>pristupljeno</a:t>
            </a:r>
            <a:r>
              <a:rPr lang="hr-HR" dirty="0" smtClean="0"/>
              <a:t> 10.3.2022.)</a:t>
            </a:r>
            <a:endParaRPr lang="hr-HR" dirty="0"/>
          </a:p>
        </p:txBody>
      </p:sp>
      <p:pic>
        <p:nvPicPr>
          <p:cNvPr id="2053" name="Picture 5" descr="F:\ŠK. GOD. 2021. 2022\UNESCO Hrvatska\BAZILIKA.jpg"/>
          <p:cNvPicPr>
            <a:picLocks noChangeAspect="1" noChangeArrowheads="1"/>
          </p:cNvPicPr>
          <p:nvPr/>
        </p:nvPicPr>
        <p:blipFill>
          <a:blip r:embed="rId3"/>
          <a:srcRect/>
          <a:stretch>
            <a:fillRect/>
          </a:stretch>
        </p:blipFill>
        <p:spPr bwMode="auto">
          <a:xfrm>
            <a:off x="6818812" y="2447255"/>
            <a:ext cx="5105456" cy="2375099"/>
          </a:xfrm>
          <a:prstGeom prst="rect">
            <a:avLst/>
          </a:prstGeom>
          <a:ln>
            <a:noFill/>
          </a:ln>
          <a:effectLst>
            <a:softEdge rad="112500"/>
          </a:effectLst>
        </p:spPr>
      </p:pic>
      <p:sp>
        <p:nvSpPr>
          <p:cNvPr id="11" name="TekstniOkvir 10"/>
          <p:cNvSpPr txBox="1"/>
          <p:nvPr/>
        </p:nvSpPr>
        <p:spPr>
          <a:xfrm>
            <a:off x="613954" y="3931921"/>
            <a:ext cx="5734594" cy="2246769"/>
          </a:xfrm>
          <a:prstGeom prst="rect">
            <a:avLst/>
          </a:prstGeom>
          <a:noFill/>
        </p:spPr>
        <p:txBody>
          <a:bodyPr wrap="square" rtlCol="0">
            <a:spAutoFit/>
          </a:bodyPr>
          <a:lstStyle/>
          <a:p>
            <a:pPr>
              <a:buClr>
                <a:schemeClr val="accent1">
                  <a:lumMod val="75000"/>
                </a:schemeClr>
              </a:buClr>
              <a:buFont typeface="Wingdings" pitchFamily="2" charset="2"/>
              <a:buChar char="Ø"/>
            </a:pPr>
            <a:r>
              <a:rPr lang="hr-HR" sz="2000" dirty="0" smtClean="0">
                <a:latin typeface="Arial" pitchFamily="34" charset="0"/>
                <a:cs typeface="Arial" pitchFamily="34" charset="0"/>
              </a:rPr>
              <a:t> Crkveni sklop Eufrazijeve bazilike počeo se graditi u 4. stoljeću.</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 Baziliku je izgradio biskup Eufrazije u 6. stoljeću.</a:t>
            </a:r>
          </a:p>
          <a:p>
            <a:pPr>
              <a:buClr>
                <a:schemeClr val="accent1">
                  <a:lumMod val="75000"/>
                </a:schemeClr>
              </a:buClr>
              <a:buFont typeface="Wingdings" pitchFamily="2" charset="2"/>
              <a:buChar char="Ø"/>
            </a:pPr>
            <a:r>
              <a:rPr lang="hr-HR" sz="2000" dirty="0" smtClean="0">
                <a:latin typeface="Arial" pitchFamily="34" charset="0"/>
                <a:cs typeface="Arial" pitchFamily="34" charset="0"/>
              </a:rPr>
              <a:t> Predstavlja spoj ranokršćanske i bizantske umjetnosti , obiluje zlatnim mozaicima i skulpturama.</a:t>
            </a:r>
          </a:p>
        </p:txBody>
      </p:sp>
      <p:sp>
        <p:nvSpPr>
          <p:cNvPr id="12" name="Pravokutnik 11"/>
          <p:cNvSpPr/>
          <p:nvPr/>
        </p:nvSpPr>
        <p:spPr>
          <a:xfrm>
            <a:off x="6779623" y="875211"/>
            <a:ext cx="5251267" cy="1600438"/>
          </a:xfrm>
          <a:prstGeom prst="rect">
            <a:avLst/>
          </a:prstGeom>
        </p:spPr>
        <p:txBody>
          <a:bodyPr wrap="square">
            <a:spAutoFit/>
          </a:bodyPr>
          <a:lstStyle/>
          <a:p>
            <a:r>
              <a:rPr lang="hr-HR" sz="2000" dirty="0" smtClean="0">
                <a:latin typeface="Arial" pitchFamily="34" charset="0"/>
                <a:cs typeface="Arial" pitchFamily="34" charset="0"/>
              </a:rPr>
              <a:t>Glavni objekt čini trobrodna bazilika uz koju je prostrano dvorište (atrij), na čijoj se zapadnoj strani nalazi osmerostrana krstionica (baptisterij).</a:t>
            </a:r>
            <a:r>
              <a:rPr lang="hr-HR" dirty="0" smtClean="0"/>
              <a:t/>
            </a:r>
            <a:br>
              <a:rPr lang="hr-HR" dirty="0" smtClean="0"/>
            </a:br>
            <a:endParaRPr lang="hr-HR" dirty="0"/>
          </a:p>
        </p:txBody>
      </p:sp>
      <p:pic>
        <p:nvPicPr>
          <p:cNvPr id="2054" name="Picture 6" descr="F:\ŠK. GOD. 2021. 2022\UNESCO Hrvatska\mozaik.jpg"/>
          <p:cNvPicPr>
            <a:picLocks noChangeAspect="1" noChangeArrowheads="1"/>
          </p:cNvPicPr>
          <p:nvPr/>
        </p:nvPicPr>
        <p:blipFill>
          <a:blip r:embed="rId4"/>
          <a:srcRect/>
          <a:stretch>
            <a:fillRect/>
          </a:stretch>
        </p:blipFill>
        <p:spPr bwMode="auto">
          <a:xfrm>
            <a:off x="483326" y="836023"/>
            <a:ext cx="6263142" cy="2983245"/>
          </a:xfrm>
          <a:prstGeom prst="rect">
            <a:avLst/>
          </a:prstGeom>
          <a:ln>
            <a:noFill/>
          </a:ln>
          <a:effectLst>
            <a:softEdge rad="112500"/>
          </a:effectLst>
        </p:spPr>
      </p:pic>
    </p:spTree>
    <p:extLst>
      <p:ext uri="{BB962C8B-B14F-4D97-AF65-F5344CB8AC3E}">
        <p14:creationId xmlns:p14="http://schemas.microsoft.com/office/powerpoint/2010/main" val="1486556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31519" y="209006"/>
            <a:ext cx="9379131" cy="457200"/>
          </a:xfrm>
        </p:spPr>
        <p:txBody>
          <a:bodyPr>
            <a:noAutofit/>
          </a:bodyPr>
          <a:lstStyle/>
          <a:p>
            <a:pPr algn="ctr"/>
            <a:r>
              <a:rPr lang="hr-HR" sz="2800" b="1" dirty="0" smtClean="0">
                <a:latin typeface="Arial" pitchFamily="34" charset="0"/>
                <a:cs typeface="Arial" pitchFamily="34" charset="0"/>
              </a:rPr>
              <a:t>KATEDRALA SV. JAKOVA U ŠIBENIKU</a:t>
            </a:r>
            <a:endParaRPr lang="hr-HR" sz="2800" b="1" dirty="0">
              <a:latin typeface="Arial" pitchFamily="34" charset="0"/>
              <a:cs typeface="Arial" pitchFamily="34" charset="0"/>
            </a:endParaRPr>
          </a:p>
        </p:txBody>
      </p:sp>
      <p:pic>
        <p:nvPicPr>
          <p:cNvPr id="3074" name="Picture 2" descr="F:\ŠK. GOD. 2021. 2022\UNESCO Hrvatska\Baština fotografije\DSC03307.JPG"/>
          <p:cNvPicPr>
            <a:picLocks noGrp="1" noChangeAspect="1" noChangeArrowheads="1"/>
          </p:cNvPicPr>
          <p:nvPr>
            <p:ph idx="1"/>
          </p:nvPr>
        </p:nvPicPr>
        <p:blipFill>
          <a:blip r:embed="rId2" cstate="print"/>
          <a:srcRect/>
          <a:stretch>
            <a:fillRect/>
          </a:stretch>
        </p:blipFill>
        <p:spPr bwMode="auto">
          <a:xfrm rot="5400000">
            <a:off x="36471" y="1250093"/>
            <a:ext cx="4949599" cy="4147583"/>
          </a:xfrm>
          <a:prstGeom prst="rect">
            <a:avLst/>
          </a:prstGeom>
          <a:ln>
            <a:noFill/>
          </a:ln>
          <a:effectLst>
            <a:softEdge rad="112500"/>
          </a:effectLst>
        </p:spPr>
      </p:pic>
      <p:pic>
        <p:nvPicPr>
          <p:cNvPr id="3075" name="Picture 3" descr="F:\ŠK. GOD. 2021. 2022\UNESCO Hrvatska\Baština fotografije\DSC03309.JPG"/>
          <p:cNvPicPr>
            <a:picLocks noChangeAspect="1" noChangeArrowheads="1"/>
          </p:cNvPicPr>
          <p:nvPr/>
        </p:nvPicPr>
        <p:blipFill>
          <a:blip r:embed="rId3" cstate="print"/>
          <a:srcRect/>
          <a:stretch>
            <a:fillRect/>
          </a:stretch>
        </p:blipFill>
        <p:spPr bwMode="auto">
          <a:xfrm rot="5400000">
            <a:off x="9189590" y="1700218"/>
            <a:ext cx="3082832" cy="2530102"/>
          </a:xfrm>
          <a:prstGeom prst="rect">
            <a:avLst/>
          </a:prstGeom>
          <a:ln>
            <a:noFill/>
          </a:ln>
          <a:effectLst>
            <a:softEdge rad="112500"/>
          </a:effectLst>
        </p:spPr>
      </p:pic>
      <p:sp>
        <p:nvSpPr>
          <p:cNvPr id="26626" name="AutoShape 2" descr="file:///F:/%C5%A0K.%20GOD.%202021.%202022/UNESCO%20Hrvatska/katedrala%20sv%20Jakova%20%C5%A1ibenik.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26628" name="AutoShape 4" descr="file:///F:/%C5%A0K.%20GOD.%202021.%202022/UNESCO%20Hrvatska/katedrala%20sv%20Jakova%20%C5%A1ibenik.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26630" name="AutoShape 6" descr="file:///F:/%C5%A0K.%20GOD.%202021.%202022/UNESCO%20Hrvatska/katedrala%20sv%20Jakova%20%C5%A1ibenik.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26632" name="AutoShape 8" descr="file:///F:/%C5%A0K.%20GOD.%202021.%202022/UNESCO%20Hrvatska/katedrala%20sv%20Jakova%20%C5%A1ibenik.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9" name="TekstniOkvir 8"/>
          <p:cNvSpPr txBox="1"/>
          <p:nvPr/>
        </p:nvSpPr>
        <p:spPr>
          <a:xfrm>
            <a:off x="4794068" y="888274"/>
            <a:ext cx="4467498" cy="7263527"/>
          </a:xfrm>
          <a:prstGeom prst="rect">
            <a:avLst/>
          </a:prstGeom>
          <a:noFill/>
        </p:spPr>
        <p:txBody>
          <a:bodyPr wrap="square" rtlCol="0">
            <a:spAutoFit/>
          </a:bodyPr>
          <a:lstStyle/>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Ideja o gradnji katedrale pojavila se </a:t>
            </a:r>
            <a:r>
              <a:rPr lang="hr-HR" sz="2000" dirty="0" err="1" smtClean="0">
                <a:latin typeface="Arial" pitchFamily="34" charset="0"/>
                <a:cs typeface="Arial" pitchFamily="34" charset="0"/>
              </a:rPr>
              <a:t>1291</a:t>
            </a:r>
            <a:r>
              <a:rPr lang="hr-HR" sz="2000" dirty="0" smtClean="0">
                <a:latin typeface="Arial" pitchFamily="34" charset="0"/>
                <a:cs typeface="Arial" pitchFamily="34" charset="0"/>
              </a:rPr>
              <a:t>. god. Kada je Šibenik dobio naslov grada i svoju biskupiju.</a:t>
            </a:r>
          </a:p>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Konačna odluka o gradnji donesena je </a:t>
            </a:r>
            <a:r>
              <a:rPr lang="hr-HR" sz="2000" dirty="0" err="1" smtClean="0">
                <a:latin typeface="Arial" pitchFamily="34" charset="0"/>
                <a:cs typeface="Arial" pitchFamily="34" charset="0"/>
              </a:rPr>
              <a:t>1402</a:t>
            </a:r>
            <a:r>
              <a:rPr lang="hr-HR" sz="2000" dirty="0" smtClean="0">
                <a:latin typeface="Arial" pitchFamily="34" charset="0"/>
                <a:cs typeface="Arial" pitchFamily="34" charset="0"/>
              </a:rPr>
              <a:t>., a gradnja započinje </a:t>
            </a:r>
            <a:r>
              <a:rPr lang="hr-HR" sz="2000" dirty="0" err="1" smtClean="0">
                <a:latin typeface="Arial" pitchFamily="34" charset="0"/>
                <a:cs typeface="Arial" pitchFamily="34" charset="0"/>
              </a:rPr>
              <a:t>1431</a:t>
            </a:r>
            <a:r>
              <a:rPr lang="hr-HR" sz="2000" dirty="0" smtClean="0">
                <a:latin typeface="Arial" pitchFamily="34" charset="0"/>
                <a:cs typeface="Arial" pitchFamily="34" charset="0"/>
              </a:rPr>
              <a:t>. godine do </a:t>
            </a:r>
            <a:r>
              <a:rPr lang="hr-HR" sz="2000" dirty="0" err="1" smtClean="0">
                <a:latin typeface="Arial" pitchFamily="34" charset="0"/>
                <a:cs typeface="Arial" pitchFamily="34" charset="0"/>
              </a:rPr>
              <a:t>1536</a:t>
            </a:r>
            <a:r>
              <a:rPr lang="hr-HR" sz="2000" dirty="0" smtClean="0">
                <a:latin typeface="Arial" pitchFamily="34" charset="0"/>
                <a:cs typeface="Arial" pitchFamily="34" charset="0"/>
              </a:rPr>
              <a:t>. god.</a:t>
            </a:r>
          </a:p>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Najveći pečat izgradnje katedrale dao je Juraj Dalmatinac, a nakon njegove smrti Nikola Firentinac.</a:t>
            </a:r>
          </a:p>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Na katedrali su prisutna tri stila gradnje: gotički, gotičko-renesansni i renesansni stil gradnje.</a:t>
            </a:r>
          </a:p>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Juraj Dalmatinac, uklesao  je 71 ljudsku  i tri lavlje glave u apsidu katedrale.</a:t>
            </a:r>
          </a:p>
          <a:p>
            <a:pPr algn="just">
              <a:buClr>
                <a:schemeClr val="accent1">
                  <a:lumMod val="75000"/>
                </a:schemeClr>
              </a:buClr>
              <a:buFont typeface="Wingdings" pitchFamily="2" charset="2"/>
              <a:buChar char="Ø"/>
            </a:pPr>
            <a:r>
              <a:rPr lang="hr-HR" sz="2000" dirty="0" smtClean="0">
                <a:latin typeface="Arial" pitchFamily="34" charset="0"/>
                <a:cs typeface="Arial" pitchFamily="34" charset="0"/>
              </a:rPr>
              <a:t> Uvrštena je na popis </a:t>
            </a:r>
            <a:r>
              <a:rPr lang="hr-HR" sz="2000" b="1" dirty="0" smtClean="0">
                <a:latin typeface="Arial" pitchFamily="34" charset="0"/>
                <a:cs typeface="Arial" pitchFamily="34" charset="0"/>
              </a:rPr>
              <a:t>UNESCO-ve baštine </a:t>
            </a:r>
            <a:r>
              <a:rPr lang="hr-HR" sz="2000" b="1" dirty="0" err="1" smtClean="0">
                <a:latin typeface="Arial" pitchFamily="34" charset="0"/>
                <a:cs typeface="Arial" pitchFamily="34" charset="0"/>
              </a:rPr>
              <a:t>2000</a:t>
            </a:r>
            <a:r>
              <a:rPr lang="hr-HR" sz="2000" b="1" dirty="0" smtClean="0">
                <a:latin typeface="Arial" pitchFamily="34" charset="0"/>
                <a:cs typeface="Arial" pitchFamily="34" charset="0"/>
              </a:rPr>
              <a:t>. godine.</a:t>
            </a:r>
          </a:p>
          <a:p>
            <a:endParaRPr lang="hr-HR" dirty="0" smtClean="0"/>
          </a:p>
          <a:p>
            <a:endParaRPr lang="hr-HR" dirty="0" smtClean="0"/>
          </a:p>
          <a:p>
            <a:endParaRPr lang="hr-HR" dirty="0" smtClean="0"/>
          </a:p>
          <a:p>
            <a:endParaRPr lang="hr-HR" dirty="0" smtClean="0"/>
          </a:p>
          <a:p>
            <a:endParaRPr lang="hr-HR" dirty="0" smtClean="0"/>
          </a:p>
          <a:p>
            <a:endParaRPr lang="hr-HR" dirty="0" smtClean="0"/>
          </a:p>
          <a:p>
            <a:endParaRPr lang="hr-HR" dirty="0" smtClean="0"/>
          </a:p>
        </p:txBody>
      </p:sp>
      <p:sp>
        <p:nvSpPr>
          <p:cNvPr id="11" name="Pravokutnik 10"/>
          <p:cNvSpPr/>
          <p:nvPr/>
        </p:nvSpPr>
        <p:spPr>
          <a:xfrm>
            <a:off x="365760" y="5904410"/>
            <a:ext cx="4245430" cy="923330"/>
          </a:xfrm>
          <a:prstGeom prst="rect">
            <a:avLst/>
          </a:prstGeom>
        </p:spPr>
        <p:txBody>
          <a:bodyPr wrap="square">
            <a:spAutoFit/>
          </a:bodyPr>
          <a:lstStyle/>
          <a:p>
            <a:r>
              <a:rPr lang="hr-HR" dirty="0" smtClean="0">
                <a:hlinkClick r:id="rId4"/>
              </a:rPr>
              <a:t>http://</a:t>
            </a:r>
            <a:r>
              <a:rPr lang="hr-HR" dirty="0" err="1" smtClean="0">
                <a:hlinkClick r:id="rId4"/>
              </a:rPr>
              <a:t>www.sibenska</a:t>
            </a:r>
            <a:r>
              <a:rPr lang="hr-HR" dirty="0" smtClean="0">
                <a:hlinkClick r:id="rId4"/>
              </a:rPr>
              <a:t>-</a:t>
            </a:r>
            <a:r>
              <a:rPr lang="hr-HR" dirty="0" err="1" smtClean="0">
                <a:hlinkClick r:id="rId4"/>
              </a:rPr>
              <a:t>biskupija.hr</a:t>
            </a:r>
            <a:r>
              <a:rPr lang="hr-HR" dirty="0" smtClean="0">
                <a:hlinkClick r:id="rId4"/>
              </a:rPr>
              <a:t>/katedrala-svetog-jakova</a:t>
            </a:r>
            <a:r>
              <a:rPr lang="hr-HR" dirty="0" smtClean="0"/>
              <a:t>/ (</a:t>
            </a:r>
            <a:r>
              <a:rPr lang="hr-HR" dirty="0" err="1" smtClean="0"/>
              <a:t>pristupljeno</a:t>
            </a:r>
            <a:r>
              <a:rPr lang="hr-HR" dirty="0" smtClean="0"/>
              <a:t> 10.3.2022.)</a:t>
            </a:r>
            <a:endParaRPr lang="hr-HR" dirty="0"/>
          </a:p>
        </p:txBody>
      </p:sp>
    </p:spTree>
    <p:extLst>
      <p:ext uri="{BB962C8B-B14F-4D97-AF65-F5344CB8AC3E}">
        <p14:creationId xmlns:p14="http://schemas.microsoft.com/office/powerpoint/2010/main" val="273097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06286" y="235133"/>
            <a:ext cx="8739051" cy="613954"/>
          </a:xfrm>
        </p:spPr>
        <p:txBody>
          <a:bodyPr>
            <a:normAutofit/>
          </a:bodyPr>
          <a:lstStyle/>
          <a:p>
            <a:pPr algn="ctr"/>
            <a:r>
              <a:rPr lang="hr-HR" sz="2800" b="1" dirty="0" smtClean="0">
                <a:latin typeface="Arial" pitchFamily="34" charset="0"/>
                <a:cs typeface="Arial" pitchFamily="34" charset="0"/>
              </a:rPr>
              <a:t>STAROGRADSKO POLJE NA HVARU</a:t>
            </a:r>
            <a:endParaRPr lang="hr-HR" sz="2800" b="1" dirty="0">
              <a:latin typeface="Arial" pitchFamily="34" charset="0"/>
              <a:cs typeface="Arial" pitchFamily="34" charset="0"/>
            </a:endParaRPr>
          </a:p>
        </p:txBody>
      </p:sp>
      <p:sp>
        <p:nvSpPr>
          <p:cNvPr id="3" name="Rezervirano mjesto sadržaja 2"/>
          <p:cNvSpPr>
            <a:spLocks noGrp="1"/>
          </p:cNvSpPr>
          <p:nvPr>
            <p:ph idx="1"/>
          </p:nvPr>
        </p:nvSpPr>
        <p:spPr>
          <a:xfrm>
            <a:off x="705394" y="875211"/>
            <a:ext cx="6309361" cy="3971109"/>
          </a:xfrm>
        </p:spPr>
        <p:txBody>
          <a:bodyPr>
            <a:noAutofit/>
          </a:bodyPr>
          <a:lstStyle/>
          <a:p>
            <a:pPr algn="just">
              <a:buFont typeface="Wingdings" pitchFamily="2" charset="2"/>
              <a:buChar char="Ø"/>
            </a:pPr>
            <a:r>
              <a:rPr lang="hr-HR" sz="2000" dirty="0" smtClean="0">
                <a:latin typeface="Arial" pitchFamily="34" charset="0"/>
                <a:cs typeface="Arial" pitchFamily="34" charset="0"/>
              </a:rPr>
              <a:t>Starogradsko polje na Hvaru predstavlja najbolje očuvani sistem podjele zemljišta od grčke kolonizacije.</a:t>
            </a:r>
          </a:p>
          <a:p>
            <a:pPr algn="just">
              <a:buFont typeface="Wingdings" pitchFamily="2" charset="2"/>
              <a:buChar char="Ø"/>
            </a:pPr>
            <a:r>
              <a:rPr lang="hr-HR" sz="2000" dirty="0" smtClean="0">
                <a:latin typeface="Arial" pitchFamily="34" charset="0"/>
                <a:cs typeface="Arial" pitchFamily="34" charset="0"/>
              </a:rPr>
              <a:t>Grci su kolonizirali </a:t>
            </a:r>
            <a:r>
              <a:rPr lang="hr-HR" sz="2000" dirty="0" err="1" smtClean="0">
                <a:latin typeface="Arial" pitchFamily="34" charset="0"/>
                <a:cs typeface="Arial" pitchFamily="34" charset="0"/>
              </a:rPr>
              <a:t>384</a:t>
            </a:r>
            <a:r>
              <a:rPr lang="hr-HR" sz="2000" dirty="0" smtClean="0">
                <a:latin typeface="Arial" pitchFamily="34" charset="0"/>
                <a:cs typeface="Arial" pitchFamily="34" charset="0"/>
              </a:rPr>
              <a:t>. godine prije Krista jadranski otok Hvar i osnovali naselje </a:t>
            </a:r>
            <a:r>
              <a:rPr lang="hr-HR" sz="2000" dirty="0" err="1" smtClean="0">
                <a:latin typeface="Arial" pitchFamily="34" charset="0"/>
                <a:cs typeface="Arial" pitchFamily="34" charset="0"/>
              </a:rPr>
              <a:t>Pharos</a:t>
            </a:r>
            <a:r>
              <a:rPr lang="hr-HR" sz="2000" dirty="0" smtClean="0">
                <a:latin typeface="Arial" pitchFamily="34" charset="0"/>
                <a:cs typeface="Arial" pitchFamily="34" charset="0"/>
              </a:rPr>
              <a:t>.</a:t>
            </a:r>
          </a:p>
          <a:p>
            <a:pPr algn="just">
              <a:buFont typeface="Wingdings" pitchFamily="2" charset="2"/>
              <a:buChar char="Ø"/>
            </a:pPr>
            <a:r>
              <a:rPr lang="hr-HR" sz="2000" dirty="0" smtClean="0">
                <a:latin typeface="Arial" pitchFamily="34" charset="0"/>
                <a:cs typeface="Arial" pitchFamily="34" charset="0"/>
              </a:rPr>
              <a:t> Sastoji se od 75 parcela </a:t>
            </a:r>
            <a:r>
              <a:rPr lang="hr-HR" sz="2000" dirty="0" err="1" smtClean="0">
                <a:latin typeface="Arial" pitchFamily="34" charset="0"/>
                <a:cs typeface="Arial" pitchFamily="34" charset="0"/>
              </a:rPr>
              <a:t>tkz</a:t>
            </a:r>
            <a:r>
              <a:rPr lang="hr-HR" sz="2000" dirty="0" smtClean="0">
                <a:latin typeface="Arial" pitchFamily="34" charset="0"/>
                <a:cs typeface="Arial" pitchFamily="34" charset="0"/>
              </a:rPr>
              <a:t>. hora.</a:t>
            </a:r>
          </a:p>
          <a:p>
            <a:pPr algn="just">
              <a:buFont typeface="Wingdings" pitchFamily="2" charset="2"/>
              <a:buChar char="Ø"/>
            </a:pPr>
            <a:r>
              <a:rPr lang="hr-HR" sz="2000" dirty="0" smtClean="0">
                <a:latin typeface="Arial" pitchFamily="34" charset="0"/>
                <a:cs typeface="Arial" pitchFamily="34" charset="0"/>
              </a:rPr>
              <a:t>Na tim parcelama se i danas uzgajaju izvorne mediteranske kulture vinove loze, maslina i lavanda.</a:t>
            </a:r>
          </a:p>
          <a:p>
            <a:pPr algn="just">
              <a:buFont typeface="Wingdings" pitchFamily="2" charset="2"/>
              <a:buChar char="Ø"/>
            </a:pPr>
            <a:r>
              <a:rPr lang="hr-HR" sz="2000" dirty="0" smtClean="0">
                <a:latin typeface="Arial" pitchFamily="34" charset="0"/>
                <a:cs typeface="Arial" pitchFamily="34" charset="0"/>
              </a:rPr>
              <a:t>Starogradsko polje na UNESCO-v popis kulturne baštine upisano </a:t>
            </a:r>
            <a:r>
              <a:rPr lang="hr-HR" sz="2000" b="1" dirty="0" smtClean="0">
                <a:latin typeface="Arial" pitchFamily="34" charset="0"/>
                <a:cs typeface="Arial" pitchFamily="34" charset="0"/>
              </a:rPr>
              <a:t>je 2008. godine.</a:t>
            </a:r>
          </a:p>
          <a:p>
            <a:endParaRPr lang="hr-HR" sz="2000" dirty="0" smtClean="0">
              <a:latin typeface="Arial" pitchFamily="34" charset="0"/>
              <a:cs typeface="Arial" pitchFamily="34" charset="0"/>
            </a:endParaRPr>
          </a:p>
          <a:p>
            <a:endParaRPr lang="hr-HR" sz="2000" dirty="0" smtClean="0">
              <a:latin typeface="Arial" pitchFamily="34" charset="0"/>
              <a:cs typeface="Arial" pitchFamily="34" charset="0"/>
            </a:endParaRPr>
          </a:p>
        </p:txBody>
      </p:sp>
      <p:pic>
        <p:nvPicPr>
          <p:cNvPr id="25601" name="Picture 1" descr="F:\ŠK. GOD. 2021. 2022\UNESCO Hrvatska\Baština fotografije\DSC03306.JPG"/>
          <p:cNvPicPr>
            <a:picLocks noChangeAspect="1" noChangeArrowheads="1"/>
          </p:cNvPicPr>
          <p:nvPr/>
        </p:nvPicPr>
        <p:blipFill>
          <a:blip r:embed="rId2" cstate="print"/>
          <a:srcRect/>
          <a:stretch>
            <a:fillRect/>
          </a:stretch>
        </p:blipFill>
        <p:spPr bwMode="auto">
          <a:xfrm>
            <a:off x="2299063" y="4792150"/>
            <a:ext cx="3500846" cy="1896033"/>
          </a:xfrm>
          <a:prstGeom prst="rect">
            <a:avLst/>
          </a:prstGeom>
          <a:ln>
            <a:noFill/>
          </a:ln>
          <a:effectLst>
            <a:softEdge rad="112500"/>
          </a:effectLst>
        </p:spPr>
      </p:pic>
      <p:pic>
        <p:nvPicPr>
          <p:cNvPr id="25602" name="Picture 2" descr="F:\ŠK. GOD. 2021. 2022\UNESCO Hrvatska\Baština fotografije\DSC03305.JPG"/>
          <p:cNvPicPr>
            <a:picLocks noChangeAspect="1" noChangeArrowheads="1"/>
          </p:cNvPicPr>
          <p:nvPr/>
        </p:nvPicPr>
        <p:blipFill>
          <a:blip r:embed="rId3" cstate="print"/>
          <a:srcRect/>
          <a:stretch>
            <a:fillRect/>
          </a:stretch>
        </p:blipFill>
        <p:spPr bwMode="auto">
          <a:xfrm>
            <a:off x="7045042" y="1319349"/>
            <a:ext cx="4911827" cy="3788228"/>
          </a:xfrm>
          <a:prstGeom prst="rect">
            <a:avLst/>
          </a:prstGeom>
          <a:ln>
            <a:noFill/>
          </a:ln>
          <a:effectLst>
            <a:softEdge rad="112500"/>
          </a:effectLst>
        </p:spPr>
      </p:pic>
      <p:sp>
        <p:nvSpPr>
          <p:cNvPr id="6" name="Pravokutnik 5"/>
          <p:cNvSpPr/>
          <p:nvPr/>
        </p:nvSpPr>
        <p:spPr>
          <a:xfrm>
            <a:off x="6453051" y="5212080"/>
            <a:ext cx="5473338" cy="646331"/>
          </a:xfrm>
          <a:prstGeom prst="rect">
            <a:avLst/>
          </a:prstGeom>
        </p:spPr>
        <p:txBody>
          <a:bodyPr wrap="square">
            <a:spAutoFit/>
          </a:bodyPr>
          <a:lstStyle/>
          <a:p>
            <a:r>
              <a:rPr lang="hr-HR" dirty="0" smtClean="0">
                <a:hlinkClick r:id="rId4"/>
              </a:rPr>
              <a:t>http://stari-</a:t>
            </a:r>
            <a:r>
              <a:rPr lang="hr-HR" dirty="0" err="1" smtClean="0">
                <a:hlinkClick r:id="rId4"/>
              </a:rPr>
              <a:t>grad.eu</a:t>
            </a:r>
            <a:r>
              <a:rPr lang="hr-HR" dirty="0" smtClean="0">
                <a:hlinkClick r:id="rId4"/>
              </a:rPr>
              <a:t>/hr/hvar-otok-unesco/stari-grad-i-starogradsko-polje </a:t>
            </a:r>
            <a:r>
              <a:rPr lang="hr-HR" dirty="0" smtClean="0"/>
              <a:t>(</a:t>
            </a:r>
            <a:r>
              <a:rPr lang="hr-HR" dirty="0" err="1" smtClean="0"/>
              <a:t>pristupljeno</a:t>
            </a:r>
            <a:r>
              <a:rPr lang="hr-HR" dirty="0" smtClean="0"/>
              <a:t> 10.3.2022.)</a:t>
            </a:r>
            <a:endParaRPr lang="hr-HR" dirty="0"/>
          </a:p>
        </p:txBody>
      </p:sp>
    </p:spTree>
    <p:extLst>
      <p:ext uri="{BB962C8B-B14F-4D97-AF65-F5344CB8AC3E}">
        <p14:creationId xmlns:p14="http://schemas.microsoft.com/office/powerpoint/2010/main" val="1983389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70709" y="222069"/>
            <a:ext cx="4911634" cy="587828"/>
          </a:xfrm>
        </p:spPr>
        <p:txBody>
          <a:bodyPr>
            <a:normAutofit/>
          </a:bodyPr>
          <a:lstStyle/>
          <a:p>
            <a:pPr algn="ctr"/>
            <a:r>
              <a:rPr lang="hr-HR" sz="2800" b="1" dirty="0" smtClean="0">
                <a:latin typeface="Arial" pitchFamily="34" charset="0"/>
                <a:cs typeface="Arial" pitchFamily="34" charset="0"/>
              </a:rPr>
              <a:t>STEĆCI</a:t>
            </a:r>
            <a:endParaRPr lang="hr-HR" sz="2800" b="1" dirty="0">
              <a:latin typeface="Arial" pitchFamily="34" charset="0"/>
              <a:cs typeface="Arial" pitchFamily="34" charset="0"/>
            </a:endParaRPr>
          </a:p>
        </p:txBody>
      </p:sp>
      <p:sp>
        <p:nvSpPr>
          <p:cNvPr id="3" name="Rezervirano mjesto sadržaja 2"/>
          <p:cNvSpPr>
            <a:spLocks noGrp="1"/>
          </p:cNvSpPr>
          <p:nvPr>
            <p:ph idx="1"/>
          </p:nvPr>
        </p:nvSpPr>
        <p:spPr>
          <a:xfrm>
            <a:off x="561703" y="940526"/>
            <a:ext cx="5408023" cy="5316584"/>
          </a:xfrm>
        </p:spPr>
        <p:txBody>
          <a:bodyPr>
            <a:noAutofit/>
          </a:bodyPr>
          <a:lstStyle/>
          <a:p>
            <a:pPr algn="just">
              <a:buFont typeface="Wingdings" pitchFamily="2" charset="2"/>
              <a:buChar char="Ø"/>
            </a:pPr>
            <a:r>
              <a:rPr lang="hr-HR" sz="2000" dirty="0" smtClean="0">
                <a:latin typeface="Arial" pitchFamily="34" charset="0"/>
                <a:cs typeface="Arial" pitchFamily="34" charset="0"/>
              </a:rPr>
              <a:t>Vrsta srednjovjekovnog nadgrobnog spomenika nastalog od </a:t>
            </a:r>
            <a:r>
              <a:rPr lang="hr-HR" sz="2000" dirty="0" err="1" smtClean="0">
                <a:latin typeface="Arial" pitchFamily="34" charset="0"/>
                <a:cs typeface="Arial" pitchFamily="34" charset="0"/>
              </a:rPr>
              <a:t>12</a:t>
            </a:r>
            <a:r>
              <a:rPr lang="hr-HR" sz="2000" dirty="0" smtClean="0">
                <a:latin typeface="Arial" pitchFamily="34" charset="0"/>
                <a:cs typeface="Arial" pitchFamily="34" charset="0"/>
              </a:rPr>
              <a:t>. do 16. stoljeća</a:t>
            </a:r>
          </a:p>
          <a:p>
            <a:pPr algn="just">
              <a:buFont typeface="Wingdings" pitchFamily="2" charset="2"/>
              <a:buChar char="Ø"/>
            </a:pPr>
            <a:r>
              <a:rPr lang="hr-HR" sz="2000" dirty="0" smtClean="0">
                <a:latin typeface="Arial" pitchFamily="34" charset="0"/>
                <a:cs typeface="Arial" pitchFamily="34" charset="0"/>
              </a:rPr>
              <a:t>(</a:t>
            </a:r>
            <a:r>
              <a:rPr lang="hr-HR" sz="2000" dirty="0" err="1" smtClean="0">
                <a:latin typeface="Arial" pitchFamily="34" charset="0"/>
                <a:cs typeface="Arial" pitchFamily="34" charset="0"/>
              </a:rPr>
              <a:t>stojećak</a:t>
            </a:r>
            <a:r>
              <a:rPr lang="hr-HR" sz="2000" dirty="0" smtClean="0">
                <a:latin typeface="Arial" pitchFamily="34" charset="0"/>
                <a:cs typeface="Arial" pitchFamily="34" charset="0"/>
              </a:rPr>
              <a:t> = kamen koji stoji)</a:t>
            </a:r>
          </a:p>
          <a:p>
            <a:pPr algn="just">
              <a:buFont typeface="Wingdings" pitchFamily="2" charset="2"/>
              <a:buChar char="Ø"/>
            </a:pPr>
            <a:r>
              <a:rPr lang="hr-HR" sz="2000" dirty="0" smtClean="0">
                <a:latin typeface="Arial" pitchFamily="34" charset="0"/>
                <a:cs typeface="Arial" pitchFamily="34" charset="0"/>
              </a:rPr>
              <a:t>Prikazivali su tadašnji način života, ukrašeni su srednjovjekovnim simbolima s vjerskim i (križ, ljiljan, polumjesec, prsten) profanim (ples, lov, viteški turniri) simbolima.</a:t>
            </a:r>
          </a:p>
          <a:p>
            <a:pPr algn="just">
              <a:buFont typeface="Wingdings" pitchFamily="2" charset="2"/>
              <a:buChar char="Ø"/>
            </a:pPr>
            <a:r>
              <a:rPr lang="hr-HR" sz="2000" dirty="0" smtClean="0">
                <a:latin typeface="Arial" pitchFamily="34" charset="0"/>
                <a:cs typeface="Arial" pitchFamily="34" charset="0"/>
              </a:rPr>
              <a:t>Najveće očuvano nalazište stećaka u Hrvatskoj je lokalitet </a:t>
            </a:r>
            <a:r>
              <a:rPr lang="hr-HR" sz="2000" dirty="0" err="1" smtClean="0">
                <a:latin typeface="Arial" pitchFamily="34" charset="0"/>
                <a:cs typeface="Arial" pitchFamily="34" charset="0"/>
              </a:rPr>
              <a:t>Crljivica</a:t>
            </a:r>
            <a:r>
              <a:rPr lang="hr-HR" sz="2000" dirty="0" smtClean="0">
                <a:latin typeface="Arial" pitchFamily="34" charset="0"/>
                <a:cs typeface="Arial" pitchFamily="34" charset="0"/>
              </a:rPr>
              <a:t> - Cista Velika, koji se nalazi uz samu magistralnu cestu Trilj-Imotski u dužini od </a:t>
            </a:r>
            <a:r>
              <a:rPr lang="hr-HR" sz="2000" dirty="0" err="1" smtClean="0">
                <a:latin typeface="Arial" pitchFamily="34" charset="0"/>
                <a:cs typeface="Arial" pitchFamily="34" charset="0"/>
              </a:rPr>
              <a:t>200</a:t>
            </a:r>
            <a:r>
              <a:rPr lang="hr-HR" sz="2000" dirty="0" smtClean="0">
                <a:latin typeface="Arial" pitchFamily="34" charset="0"/>
                <a:cs typeface="Arial" pitchFamily="34" charset="0"/>
              </a:rPr>
              <a:t> m.</a:t>
            </a:r>
          </a:p>
          <a:p>
            <a:pPr algn="just">
              <a:spcBef>
                <a:spcPts val="0"/>
              </a:spcBef>
              <a:buFont typeface="Wingdings" pitchFamily="2" charset="2"/>
              <a:buChar char="Ø"/>
            </a:pPr>
            <a:r>
              <a:rPr lang="hr-HR" sz="2000" dirty="0" smtClean="0">
                <a:latin typeface="Arial" pitchFamily="34" charset="0"/>
                <a:cs typeface="Arial" pitchFamily="34" charset="0"/>
              </a:rPr>
              <a:t>Na popisu UNESCO-ve baštine nalazi se od </a:t>
            </a:r>
            <a:r>
              <a:rPr lang="hr-HR" sz="2000" b="1" dirty="0" err="1" smtClean="0">
                <a:latin typeface="Arial" pitchFamily="34" charset="0"/>
                <a:cs typeface="Arial" pitchFamily="34" charset="0"/>
              </a:rPr>
              <a:t>2016</a:t>
            </a:r>
            <a:r>
              <a:rPr lang="hr-HR" sz="2000" b="1" dirty="0" smtClean="0">
                <a:latin typeface="Arial" pitchFamily="34" charset="0"/>
                <a:cs typeface="Arial" pitchFamily="34" charset="0"/>
              </a:rPr>
              <a:t>. godine.</a:t>
            </a:r>
          </a:p>
          <a:p>
            <a:pPr algn="just">
              <a:spcBef>
                <a:spcPts val="0"/>
              </a:spcBef>
              <a:buFont typeface="Wingdings" pitchFamily="2" charset="2"/>
              <a:buChar char="Ø"/>
            </a:pPr>
            <a:endParaRPr lang="hr-HR" sz="2000" b="1" dirty="0" smtClean="0">
              <a:latin typeface="Arial" pitchFamily="34" charset="0"/>
              <a:cs typeface="Arial" pitchFamily="34" charset="0"/>
            </a:endParaRPr>
          </a:p>
          <a:p>
            <a:pPr algn="just">
              <a:spcBef>
                <a:spcPts val="0"/>
              </a:spcBef>
              <a:buFont typeface="Wingdings" pitchFamily="2" charset="2"/>
              <a:buChar char="Ø"/>
            </a:pPr>
            <a:r>
              <a:rPr lang="hr-HR" b="1" dirty="0" smtClean="0">
                <a:latin typeface="Arial" pitchFamily="34" charset="0"/>
                <a:cs typeface="Arial" pitchFamily="34" charset="0"/>
                <a:hlinkClick r:id="rId2"/>
              </a:rPr>
              <a:t>http://nova-</a:t>
            </a:r>
            <a:r>
              <a:rPr lang="hr-HR" b="1" dirty="0" err="1" smtClean="0">
                <a:latin typeface="Arial" pitchFamily="34" charset="0"/>
                <a:cs typeface="Arial" pitchFamily="34" charset="0"/>
                <a:hlinkClick r:id="rId2"/>
              </a:rPr>
              <a:t>akropola.com</a:t>
            </a:r>
            <a:r>
              <a:rPr lang="hr-HR" b="1" dirty="0" smtClean="0">
                <a:latin typeface="Arial" pitchFamily="34" charset="0"/>
                <a:cs typeface="Arial" pitchFamily="34" charset="0"/>
                <a:hlinkClick r:id="rId2"/>
              </a:rPr>
              <a:t>/kulture-i-civilizacije/tragom-</a:t>
            </a:r>
            <a:r>
              <a:rPr lang="hr-HR" b="1" dirty="0" err="1" smtClean="0">
                <a:latin typeface="Arial" pitchFamily="34" charset="0"/>
                <a:cs typeface="Arial" pitchFamily="34" charset="0"/>
                <a:hlinkClick r:id="rId2"/>
              </a:rPr>
              <a:t>proslosti</a:t>
            </a:r>
            <a:r>
              <a:rPr lang="hr-HR" b="1" dirty="0" smtClean="0">
                <a:latin typeface="Arial" pitchFamily="34" charset="0"/>
                <a:cs typeface="Arial" pitchFamily="34" charset="0"/>
                <a:hlinkClick r:id="rId2"/>
              </a:rPr>
              <a:t>/</a:t>
            </a:r>
            <a:r>
              <a:rPr lang="hr-HR" b="1" dirty="0" err="1" smtClean="0">
                <a:latin typeface="Arial" pitchFamily="34" charset="0"/>
                <a:cs typeface="Arial" pitchFamily="34" charset="0"/>
                <a:hlinkClick r:id="rId2"/>
              </a:rPr>
              <a:t>stecci</a:t>
            </a:r>
            <a:r>
              <a:rPr lang="hr-HR" b="1" dirty="0" smtClean="0">
                <a:latin typeface="Arial" pitchFamily="34" charset="0"/>
                <a:cs typeface="Arial" pitchFamily="34" charset="0"/>
              </a:rPr>
              <a:t>/ (</a:t>
            </a:r>
            <a:r>
              <a:rPr lang="hr-HR" b="1" dirty="0" err="1" smtClean="0">
                <a:latin typeface="Arial" pitchFamily="34" charset="0"/>
                <a:cs typeface="Arial" pitchFamily="34" charset="0"/>
              </a:rPr>
              <a:t>pristupljeno</a:t>
            </a:r>
            <a:r>
              <a:rPr lang="hr-HR" b="1" dirty="0" smtClean="0">
                <a:latin typeface="Arial" pitchFamily="34" charset="0"/>
                <a:cs typeface="Arial" pitchFamily="34" charset="0"/>
              </a:rPr>
              <a:t> 10.3.2022.)</a:t>
            </a:r>
          </a:p>
        </p:txBody>
      </p:sp>
      <p:pic>
        <p:nvPicPr>
          <p:cNvPr id="24577" name="Picture 1" descr="F:\ŠK. GOD. 2021. 2022\UNESCO Hrvatska\Baština fotografije\Stećci 3.jpg"/>
          <p:cNvPicPr>
            <a:picLocks noChangeAspect="1" noChangeArrowheads="1"/>
          </p:cNvPicPr>
          <p:nvPr/>
        </p:nvPicPr>
        <p:blipFill>
          <a:blip r:embed="rId3"/>
          <a:srcRect/>
          <a:stretch>
            <a:fillRect/>
          </a:stretch>
        </p:blipFill>
        <p:spPr bwMode="auto">
          <a:xfrm>
            <a:off x="6021977" y="195942"/>
            <a:ext cx="5996818" cy="2629893"/>
          </a:xfrm>
          <a:prstGeom prst="rect">
            <a:avLst/>
          </a:prstGeom>
          <a:noFill/>
        </p:spPr>
      </p:pic>
      <p:pic>
        <p:nvPicPr>
          <p:cNvPr id="24578" name="Picture 2" descr="F:\ŠK. GOD. 2021. 2022\UNESCO Hrvatska\Baština fotografije\Stećci 1.jpg"/>
          <p:cNvPicPr>
            <a:picLocks noChangeAspect="1" noChangeArrowheads="1"/>
          </p:cNvPicPr>
          <p:nvPr/>
        </p:nvPicPr>
        <p:blipFill>
          <a:blip r:embed="rId4"/>
          <a:srcRect/>
          <a:stretch>
            <a:fillRect/>
          </a:stretch>
        </p:blipFill>
        <p:spPr bwMode="auto">
          <a:xfrm>
            <a:off x="7010399" y="3104153"/>
            <a:ext cx="4572000" cy="3548063"/>
          </a:xfrm>
          <a:prstGeom prst="rect">
            <a:avLst/>
          </a:prstGeom>
          <a:noFill/>
        </p:spPr>
      </p:pic>
    </p:spTree>
    <p:extLst>
      <p:ext uri="{BB962C8B-B14F-4D97-AF65-F5344CB8AC3E}">
        <p14:creationId xmlns:p14="http://schemas.microsoft.com/office/powerpoint/2010/main" val="295085668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B504BE9C-DD60-4B60-85AC-13F288E604B1}"/>
              </a:ext>
            </a:extLst>
          </p:cNvPr>
          <p:cNvSpPr>
            <a:spLocks noGrp="1"/>
          </p:cNvSpPr>
          <p:nvPr>
            <p:ph type="title"/>
          </p:nvPr>
        </p:nvSpPr>
        <p:spPr>
          <a:xfrm>
            <a:off x="846396" y="232826"/>
            <a:ext cx="10381898" cy="1219455"/>
          </a:xfrm>
        </p:spPr>
        <p:txBody>
          <a:bodyPr anchor="b">
            <a:normAutofit fontScale="90000"/>
          </a:bodyPr>
          <a:lstStyle/>
          <a:p>
            <a:r>
              <a:rPr lang="hr-HR" sz="2000" dirty="0" smtClean="0">
                <a:latin typeface="Arial"/>
                <a:cs typeface="Arial"/>
              </a:rPr>
              <a:t/>
            </a:r>
            <a:br>
              <a:rPr lang="hr-HR" sz="2000"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r>
              <a:rPr lang="hr-HR" sz="2200" b="1" dirty="0" smtClean="0">
                <a:latin typeface="Arial"/>
                <a:cs typeface="Arial"/>
              </a:rPr>
              <a:t/>
            </a:r>
            <a:br>
              <a:rPr lang="hr-HR" sz="2200" b="1" dirty="0" smtClean="0">
                <a:latin typeface="Arial"/>
                <a:cs typeface="Arial"/>
              </a:rPr>
            </a:br>
            <a:endParaRPr lang="hr-HR" sz="2000" b="1" dirty="0">
              <a:latin typeface="Arial" panose="020B0604020202020204" pitchFamily="34" charset="0"/>
              <a:cs typeface="Arial" panose="020B0604020202020204" pitchFamily="34" charset="0"/>
            </a:endParaRPr>
          </a:p>
        </p:txBody>
      </p:sp>
      <p:sp>
        <p:nvSpPr>
          <p:cNvPr id="3" name="Rezervirano mjesto sadržaja 2">
            <a:extLst>
              <a:ext uri="{FF2B5EF4-FFF2-40B4-BE49-F238E27FC236}">
                <a16:creationId xmlns:a16="http://schemas.microsoft.com/office/drawing/2014/main" id="{10ED5051-F9D1-411E-9019-4A0B1A3A2808}"/>
              </a:ext>
            </a:extLst>
          </p:cNvPr>
          <p:cNvSpPr>
            <a:spLocks noGrp="1"/>
          </p:cNvSpPr>
          <p:nvPr>
            <p:ph sz="half" idx="1"/>
          </p:nvPr>
        </p:nvSpPr>
        <p:spPr>
          <a:xfrm>
            <a:off x="403411" y="1237130"/>
            <a:ext cx="2965141" cy="5215922"/>
          </a:xfrm>
        </p:spPr>
        <p:txBody>
          <a:bodyPr vert="horz" lIns="91440" tIns="45720" rIns="91440" bIns="45720" rtlCol="0" anchor="t">
            <a:normAutofit fontScale="40000" lnSpcReduction="20000"/>
          </a:bodyPr>
          <a:lstStyle/>
          <a:p>
            <a:pPr>
              <a:buFont typeface="Wingdings" pitchFamily="2" charset="2"/>
              <a:buChar char="Ø"/>
            </a:pPr>
            <a:r>
              <a:rPr lang="hr-HR" sz="4900" dirty="0" smtClean="0">
                <a:latin typeface="Arial"/>
                <a:cs typeface="Arial"/>
              </a:rPr>
              <a:t>Procesija “Za </a:t>
            </a:r>
            <a:r>
              <a:rPr lang="hr-HR" sz="4900" dirty="0" err="1" smtClean="0">
                <a:latin typeface="Arial"/>
                <a:cs typeface="Arial"/>
              </a:rPr>
              <a:t>Križen</a:t>
            </a:r>
            <a:r>
              <a:rPr lang="hr-HR" sz="4900" dirty="0" smtClean="0">
                <a:latin typeface="Arial"/>
                <a:cs typeface="Arial"/>
              </a:rPr>
              <a:t>”</a:t>
            </a:r>
          </a:p>
          <a:p>
            <a:pPr>
              <a:buFont typeface="Wingdings" pitchFamily="2" charset="2"/>
              <a:buChar char="Ø"/>
            </a:pPr>
            <a:r>
              <a:rPr lang="hr-HR" sz="4900" dirty="0" smtClean="0">
                <a:latin typeface="Arial"/>
                <a:cs typeface="Arial"/>
              </a:rPr>
              <a:t>Bećarac</a:t>
            </a:r>
          </a:p>
          <a:p>
            <a:pPr>
              <a:buFont typeface="Wingdings" pitchFamily="2" charset="2"/>
              <a:buChar char="Ø"/>
            </a:pPr>
            <a:r>
              <a:rPr lang="hr-HR" sz="4900" dirty="0" smtClean="0">
                <a:latin typeface="Arial"/>
                <a:cs typeface="Arial"/>
              </a:rPr>
              <a:t>Umijeće medičarstva</a:t>
            </a:r>
          </a:p>
          <a:p>
            <a:pPr>
              <a:buFont typeface="Wingdings" pitchFamily="2" charset="2"/>
              <a:buChar char="Ø"/>
            </a:pPr>
            <a:r>
              <a:rPr lang="hr-HR" sz="4900" dirty="0" smtClean="0">
                <a:latin typeface="Arial"/>
                <a:cs typeface="Arial"/>
              </a:rPr>
              <a:t>Ojkanje         </a:t>
            </a:r>
          </a:p>
          <a:p>
            <a:pPr>
              <a:buFont typeface="Wingdings" pitchFamily="2" charset="2"/>
              <a:buChar char="Ø"/>
            </a:pPr>
            <a:r>
              <a:rPr lang="hr-HR" sz="4900" dirty="0" smtClean="0">
                <a:latin typeface="Arial"/>
                <a:cs typeface="Arial"/>
              </a:rPr>
              <a:t>Nijemo kolo Dalmatinske zagore    </a:t>
            </a:r>
          </a:p>
          <a:p>
            <a:pPr>
              <a:buFont typeface="Wingdings" pitchFamily="2" charset="2"/>
              <a:buChar char="Ø"/>
            </a:pPr>
            <a:r>
              <a:rPr lang="hr-HR" sz="4900" dirty="0" smtClean="0">
                <a:latin typeface="Arial"/>
                <a:cs typeface="Arial"/>
              </a:rPr>
              <a:t>Pokladni ophod zvončara</a:t>
            </a:r>
          </a:p>
          <a:p>
            <a:pPr>
              <a:buFont typeface="Wingdings" pitchFamily="2" charset="2"/>
              <a:buChar char="Ø"/>
            </a:pPr>
            <a:r>
              <a:rPr lang="hr-HR" sz="4900" dirty="0" smtClean="0">
                <a:latin typeface="Arial"/>
                <a:cs typeface="Arial"/>
              </a:rPr>
              <a:t>Klapsko pjevanje</a:t>
            </a:r>
          </a:p>
          <a:p>
            <a:pPr>
              <a:buFont typeface="Wingdings" pitchFamily="2" charset="2"/>
              <a:buChar char="Ø"/>
            </a:pPr>
            <a:r>
              <a:rPr lang="hr-HR" sz="4900" dirty="0" smtClean="0">
                <a:latin typeface="Arial"/>
                <a:cs typeface="Arial"/>
              </a:rPr>
              <a:t>Sinjska alka</a:t>
            </a:r>
          </a:p>
          <a:p>
            <a:pPr>
              <a:buFont typeface="Wingdings" pitchFamily="2" charset="2"/>
              <a:buChar char="Ø"/>
            </a:pPr>
            <a:r>
              <a:rPr lang="hr-HR" sz="4900" dirty="0" smtClean="0">
                <a:latin typeface="Arial"/>
                <a:cs typeface="Arial"/>
              </a:rPr>
              <a:t>Festa sv. Vlaha</a:t>
            </a:r>
          </a:p>
          <a:p>
            <a:pPr>
              <a:buFont typeface="Wingdings" pitchFamily="2" charset="2"/>
              <a:buChar char="Ø"/>
            </a:pPr>
            <a:r>
              <a:rPr lang="hr-HR" sz="4900" dirty="0" smtClean="0">
                <a:latin typeface="Arial"/>
                <a:cs typeface="Arial"/>
              </a:rPr>
              <a:t>Godišnji proljetni ophod kraljice ili Ljelje iz Gorjana</a:t>
            </a:r>
          </a:p>
          <a:p>
            <a:endParaRPr lang="hr-HR" sz="2000" dirty="0">
              <a:latin typeface="Arial"/>
              <a:cs typeface="Arial"/>
            </a:endParaRPr>
          </a:p>
        </p:txBody>
      </p:sp>
      <p:sp>
        <p:nvSpPr>
          <p:cNvPr id="9" name="Rezervirano mjesto sadržaja 8"/>
          <p:cNvSpPr>
            <a:spLocks noGrp="1"/>
          </p:cNvSpPr>
          <p:nvPr>
            <p:ph sz="half" idx="2"/>
          </p:nvPr>
        </p:nvSpPr>
        <p:spPr>
          <a:xfrm>
            <a:off x="8041342" y="1385047"/>
            <a:ext cx="3939988" cy="4693024"/>
          </a:xfrm>
        </p:spPr>
        <p:txBody>
          <a:bodyPr>
            <a:noAutofit/>
          </a:bodyPr>
          <a:lstStyle/>
          <a:p>
            <a:pPr>
              <a:spcBef>
                <a:spcPts val="0"/>
              </a:spcBef>
              <a:buFont typeface="Wingdings" pitchFamily="2" charset="2"/>
              <a:buChar char="Ø"/>
            </a:pPr>
            <a:r>
              <a:rPr lang="hr-HR" sz="2000" dirty="0" smtClean="0">
                <a:latin typeface="Arial" pitchFamily="34" charset="0"/>
                <a:cs typeface="Arial" pitchFamily="34" charset="0"/>
              </a:rPr>
              <a:t>Umijeće hrvatskih čipkara</a:t>
            </a:r>
          </a:p>
          <a:p>
            <a:pPr>
              <a:spcBef>
                <a:spcPts val="0"/>
              </a:spcBef>
              <a:buFont typeface="Wingdings" pitchFamily="2" charset="2"/>
              <a:buChar char="Ø"/>
            </a:pPr>
            <a:r>
              <a:rPr lang="hr-HR" sz="2000" dirty="0" smtClean="0">
                <a:latin typeface="Arial" pitchFamily="34" charset="0"/>
                <a:cs typeface="Arial" pitchFamily="34" charset="0"/>
              </a:rPr>
              <a:t>Dvoglasje tijesnih intervala Istre i Hrvatskog primorja</a:t>
            </a:r>
          </a:p>
          <a:p>
            <a:pPr>
              <a:spcBef>
                <a:spcPts val="0"/>
              </a:spcBef>
              <a:buFont typeface="Wingdings" pitchFamily="2" charset="2"/>
              <a:buChar char="Ø"/>
            </a:pPr>
            <a:r>
              <a:rPr lang="hr-HR" sz="2000" dirty="0" smtClean="0">
                <a:latin typeface="Arial" pitchFamily="34" charset="0"/>
                <a:cs typeface="Arial" pitchFamily="34" charset="0"/>
              </a:rPr>
              <a:t>Umijeće izrade drvenih tradicijskih dječjih igračaka s područja Hrvatskoga zagorja</a:t>
            </a:r>
          </a:p>
          <a:p>
            <a:pPr>
              <a:spcBef>
                <a:spcPts val="0"/>
              </a:spcBef>
              <a:buFont typeface="Wingdings" pitchFamily="2" charset="2"/>
              <a:buChar char="Ø"/>
            </a:pPr>
            <a:r>
              <a:rPr lang="hr-HR" sz="2000" dirty="0" smtClean="0">
                <a:latin typeface="Arial" pitchFamily="34" charset="0"/>
                <a:cs typeface="Arial" pitchFamily="34" charset="0"/>
              </a:rPr>
              <a:t>Mediteranska prehrana na hrvatskom Jadranu, obali, otocima i dijelom zaleđa</a:t>
            </a:r>
          </a:p>
          <a:p>
            <a:pPr marL="0" indent="0">
              <a:spcBef>
                <a:spcPts val="0"/>
              </a:spcBef>
              <a:buFont typeface="Wingdings" pitchFamily="2" charset="2"/>
              <a:buChar char="Ø"/>
            </a:pPr>
            <a:r>
              <a:rPr lang="hr-HR" sz="2000" dirty="0" smtClean="0">
                <a:latin typeface="Arial" pitchFamily="34" charset="0"/>
                <a:cs typeface="Arial" pitchFamily="34" charset="0"/>
              </a:rPr>
              <a:t>  Eko muzej Batana u  Rovinju </a:t>
            </a:r>
          </a:p>
          <a:p>
            <a:pPr marL="0">
              <a:buFont typeface="Wingdings" pitchFamily="2" charset="2"/>
              <a:buChar char="Ø"/>
            </a:pPr>
            <a:r>
              <a:rPr lang="hr-HR" sz="2000" dirty="0" smtClean="0">
                <a:latin typeface="Arial" pitchFamily="34" charset="0"/>
                <a:cs typeface="Arial" pitchFamily="34" charset="0"/>
              </a:rPr>
              <a:t>Međimurska popevka</a:t>
            </a:r>
          </a:p>
          <a:p>
            <a:pPr marL="0">
              <a:buFont typeface="Wingdings" pitchFamily="2" charset="2"/>
              <a:buChar char="Ø"/>
            </a:pPr>
            <a:r>
              <a:rPr lang="hr-HR" sz="2000" dirty="0" smtClean="0">
                <a:latin typeface="Arial" pitchFamily="34" charset="0"/>
                <a:cs typeface="Arial" pitchFamily="34" charset="0"/>
              </a:rPr>
              <a:t>Umijeće suhozidne gradnje				</a:t>
            </a:r>
          </a:p>
          <a:p>
            <a:pPr marL="3200400" lvl="7" indent="0">
              <a:buNone/>
            </a:pPr>
            <a:endParaRPr lang="hr-HR" sz="2000" dirty="0"/>
          </a:p>
        </p:txBody>
      </p:sp>
      <p:sp>
        <p:nvSpPr>
          <p:cNvPr id="4" name="TekstniOkvir 3">
            <a:extLst>
              <a:ext uri="{FF2B5EF4-FFF2-40B4-BE49-F238E27FC236}">
                <a16:creationId xmlns:a16="http://schemas.microsoft.com/office/drawing/2014/main" id="{9E32494B-DC17-4A2D-B9A0-D90791177491}"/>
              </a:ext>
            </a:extLst>
          </p:cNvPr>
          <p:cNvSpPr txBox="1"/>
          <p:nvPr/>
        </p:nvSpPr>
        <p:spPr>
          <a:xfrm>
            <a:off x="12090400" y="-892908"/>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US" dirty="0">
              <a:solidFill>
                <a:srgbClr val="424242"/>
              </a:solidFill>
              <a:latin typeface="Lucida Grande"/>
            </a:endParaRPr>
          </a:p>
        </p:txBody>
      </p:sp>
      <p:pic>
        <p:nvPicPr>
          <p:cNvPr id="5" name="Slika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6097" y="2489487"/>
            <a:ext cx="4758010" cy="2394759"/>
          </a:xfrm>
          <a:prstGeom prst="rect">
            <a:avLst/>
          </a:prstGeom>
        </p:spPr>
      </p:pic>
      <p:sp>
        <p:nvSpPr>
          <p:cNvPr id="6" name="TekstniOkvir 5"/>
          <p:cNvSpPr txBox="1"/>
          <p:nvPr/>
        </p:nvSpPr>
        <p:spPr>
          <a:xfrm>
            <a:off x="1815353" y="295836"/>
            <a:ext cx="7664824" cy="954107"/>
          </a:xfrm>
          <a:prstGeom prst="rect">
            <a:avLst/>
          </a:prstGeom>
          <a:noFill/>
        </p:spPr>
        <p:txBody>
          <a:bodyPr wrap="square" rtlCol="0">
            <a:spAutoFit/>
          </a:bodyPr>
          <a:lstStyle/>
          <a:p>
            <a:pPr algn="ctr"/>
            <a:r>
              <a:rPr lang="hr-HR" sz="2800" b="1" dirty="0" smtClean="0">
                <a:solidFill>
                  <a:schemeClr val="accent2">
                    <a:lumMod val="60000"/>
                    <a:lumOff val="40000"/>
                  </a:schemeClr>
                </a:solidFill>
                <a:latin typeface="Arial" pitchFamily="34" charset="0"/>
                <a:cs typeface="Arial" pitchFamily="34" charset="0"/>
              </a:rPr>
              <a:t> </a:t>
            </a:r>
            <a:r>
              <a:rPr lang="hr-HR" sz="2800" b="1" dirty="0" smtClean="0">
                <a:solidFill>
                  <a:schemeClr val="accent1"/>
                </a:solidFill>
                <a:latin typeface="Arial" pitchFamily="34" charset="0"/>
                <a:cs typeface="Arial" pitchFamily="34" charset="0"/>
              </a:rPr>
              <a:t>BISERI NEMATERIJALNE BAŠTINE NA POPISU UNESCO-a:</a:t>
            </a:r>
            <a:endParaRPr lang="hr-HR" sz="2800" b="1" dirty="0">
              <a:solidFill>
                <a:schemeClr val="accent1"/>
              </a:solidFill>
              <a:latin typeface="Arial" pitchFamily="34" charset="0"/>
              <a:cs typeface="Arial" pitchFamily="34" charset="0"/>
            </a:endParaRPr>
          </a:p>
        </p:txBody>
      </p:sp>
    </p:spTree>
    <p:extLst>
      <p:ext uri="{BB962C8B-B14F-4D97-AF65-F5344CB8AC3E}">
        <p14:creationId xmlns:p14="http://schemas.microsoft.com/office/powerpoint/2010/main" val="30890021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rot="10800000" flipV="1">
            <a:off x="1423849" y="352698"/>
            <a:ext cx="8634550" cy="613954"/>
          </a:xfrm>
        </p:spPr>
        <p:txBody>
          <a:bodyPr>
            <a:normAutofit/>
          </a:bodyPr>
          <a:lstStyle/>
          <a:p>
            <a:pPr algn="ctr"/>
            <a:r>
              <a:rPr lang="hr-HR" sz="2800" b="1" dirty="0" smtClean="0">
                <a:latin typeface="Arial" panose="020B0604020202020204" pitchFamily="34" charset="0"/>
                <a:cs typeface="Arial" panose="020B0604020202020204" pitchFamily="34" charset="0"/>
              </a:rPr>
              <a:t>PROCESIJA </a:t>
            </a:r>
            <a:r>
              <a:rPr lang="hr-HR" sz="2800" b="1" i="1" dirty="0" smtClean="0">
                <a:latin typeface="Arial" panose="020B0604020202020204" pitchFamily="34" charset="0"/>
                <a:cs typeface="Arial" panose="020B0604020202020204" pitchFamily="34" charset="0"/>
              </a:rPr>
              <a:t>“ZA </a:t>
            </a:r>
            <a:r>
              <a:rPr lang="hr-HR" sz="2800" b="1" i="1" dirty="0" err="1" smtClean="0">
                <a:latin typeface="Arial" panose="020B0604020202020204" pitchFamily="34" charset="0"/>
                <a:cs typeface="Arial" panose="020B0604020202020204" pitchFamily="34" charset="0"/>
              </a:rPr>
              <a:t>KRIŽEN</a:t>
            </a:r>
            <a:r>
              <a:rPr lang="hr-HR" sz="2800" b="1" i="1" dirty="0" smtClean="0">
                <a:latin typeface="Arial" panose="020B0604020202020204" pitchFamily="34" charset="0"/>
                <a:cs typeface="Arial" panose="020B0604020202020204" pitchFamily="34" charset="0"/>
              </a:rPr>
              <a:t>” </a:t>
            </a:r>
            <a:r>
              <a:rPr lang="hr-HR" sz="2800" b="1" dirty="0" smtClean="0">
                <a:latin typeface="Arial" panose="020B0604020202020204" pitchFamily="34" charset="0"/>
                <a:cs typeface="Arial" panose="020B0604020202020204" pitchFamily="34" charset="0"/>
              </a:rPr>
              <a:t>NA OTOKU HVARU</a:t>
            </a:r>
            <a:endParaRPr lang="hr-HR" sz="2800" b="1" dirty="0">
              <a:latin typeface="Arial" panose="020B0604020202020204" pitchFamily="34" charset="0"/>
              <a:cs typeface="Arial" panose="020B0604020202020204" pitchFamily="34" charset="0"/>
            </a:endParaRPr>
          </a:p>
        </p:txBody>
      </p:sp>
      <p:pic>
        <p:nvPicPr>
          <p:cNvPr id="5" name="Slika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12" y="1071154"/>
            <a:ext cx="6073229" cy="3795767"/>
          </a:xfrm>
          <a:prstGeom prst="rect">
            <a:avLst/>
          </a:prstGeom>
          <a:ln>
            <a:noFill/>
          </a:ln>
          <a:effectLst>
            <a:softEdge rad="112500"/>
          </a:effectLst>
        </p:spPr>
      </p:pic>
      <p:pic>
        <p:nvPicPr>
          <p:cNvPr id="6" name="Slika 4" descr="Slika na kojoj se prikazuje osoba, plesač, sport, noć&#10;&#10;Opis je automatski generiran">
            <a:extLst>
              <a:ext uri="{FF2B5EF4-FFF2-40B4-BE49-F238E27FC236}">
                <a16:creationId xmlns:a16="http://schemas.microsoft.com/office/drawing/2014/main" id="{652C0BA7-BC77-4C93-B5C1-DF62CDFFCE18}"/>
              </a:ext>
            </a:extLst>
          </p:cNvPr>
          <p:cNvPicPr>
            <a:picLocks noChangeAspect="1"/>
          </p:cNvPicPr>
          <p:nvPr/>
        </p:nvPicPr>
        <p:blipFill>
          <a:blip r:embed="rId3"/>
          <a:stretch>
            <a:fillRect/>
          </a:stretch>
        </p:blipFill>
        <p:spPr>
          <a:xfrm>
            <a:off x="7633688" y="1702845"/>
            <a:ext cx="4005317" cy="3360018"/>
          </a:xfrm>
          <a:prstGeom prst="rect">
            <a:avLst/>
          </a:prstGeom>
          <a:ln>
            <a:noFill/>
          </a:ln>
          <a:effectLst>
            <a:softEdge rad="112500"/>
          </a:effectLst>
        </p:spPr>
      </p:pic>
      <p:sp>
        <p:nvSpPr>
          <p:cNvPr id="7" name="TekstniOkvir 6"/>
          <p:cNvSpPr txBox="1"/>
          <p:nvPr/>
        </p:nvSpPr>
        <p:spPr>
          <a:xfrm>
            <a:off x="801512" y="5170311"/>
            <a:ext cx="6491110" cy="1323439"/>
          </a:xfrm>
          <a:prstGeom prst="rect">
            <a:avLst/>
          </a:prstGeom>
          <a:noFill/>
        </p:spPr>
        <p:txBody>
          <a:bodyPr wrap="square" rtlCol="0">
            <a:spAutoFit/>
          </a:bodyPr>
          <a:lstStyle/>
          <a:p>
            <a:pPr marL="342900" indent="-342900">
              <a:buClr>
                <a:schemeClr val="accent2"/>
              </a:buClr>
              <a:buFont typeface="Wingdings" pitchFamily="2" charset="2"/>
              <a:buChar char="Ø"/>
            </a:pPr>
            <a:r>
              <a:rPr lang="hr-HR" sz="2000" dirty="0" smtClean="0">
                <a:latin typeface="Arial" panose="020B0604020202020204" pitchFamily="34" charset="0"/>
                <a:cs typeface="Arial" panose="020B0604020202020204" pitchFamily="34" charset="0"/>
              </a:rPr>
              <a:t>Procesija “</a:t>
            </a:r>
            <a:r>
              <a:rPr lang="hr-HR" sz="2000" i="1" dirty="0" smtClean="0">
                <a:latin typeface="Arial" panose="020B0604020202020204" pitchFamily="34" charset="0"/>
                <a:cs typeface="Arial" panose="020B0604020202020204" pitchFamily="34" charset="0"/>
              </a:rPr>
              <a:t>Za </a:t>
            </a:r>
            <a:r>
              <a:rPr lang="hr-HR" sz="2000" i="1" dirty="0" err="1" smtClean="0">
                <a:latin typeface="Arial" panose="020B0604020202020204" pitchFamily="34" charset="0"/>
                <a:cs typeface="Arial" panose="020B0604020202020204" pitchFamily="34" charset="0"/>
              </a:rPr>
              <a:t>Križen</a:t>
            </a:r>
            <a:r>
              <a:rPr lang="hr-HR" sz="2000" i="1" dirty="0" smtClean="0">
                <a:latin typeface="Arial" panose="020B0604020202020204" pitchFamily="34" charset="0"/>
                <a:cs typeface="Arial" panose="020B0604020202020204" pitchFamily="34" charset="0"/>
              </a:rPr>
              <a:t>”</a:t>
            </a:r>
            <a:r>
              <a:rPr lang="hr-HR" sz="2000" dirty="0" smtClean="0">
                <a:latin typeface="Arial" panose="020B0604020202020204" pitchFamily="34" charset="0"/>
                <a:cs typeface="Arial" panose="020B0604020202020204" pitchFamily="34" charset="0"/>
              </a:rPr>
              <a:t> je tradicionalna procesija središnjeg dijela otoka Hvara.</a:t>
            </a:r>
          </a:p>
          <a:p>
            <a:pPr marL="342900" indent="-342900">
              <a:buClr>
                <a:schemeClr val="accent2"/>
              </a:buClr>
              <a:buFont typeface="Wingdings" pitchFamily="2" charset="2"/>
              <a:buChar char="Ø"/>
            </a:pPr>
            <a:r>
              <a:rPr lang="hr-HR" sz="2000" dirty="0" smtClean="0">
                <a:latin typeface="Arial" panose="020B0604020202020204" pitchFamily="34" charset="0"/>
                <a:cs typeface="Arial" panose="020B0604020202020204" pitchFamily="34" charset="0"/>
              </a:rPr>
              <a:t>Na UNESCO-vom popisu nematerijalne baštine od </a:t>
            </a:r>
            <a:r>
              <a:rPr lang="hr-HR" sz="2000" b="1" dirty="0" smtClean="0">
                <a:latin typeface="Arial" panose="020B0604020202020204" pitchFamily="34" charset="0"/>
                <a:cs typeface="Arial" panose="020B0604020202020204" pitchFamily="34" charset="0"/>
              </a:rPr>
              <a:t>2009</a:t>
            </a:r>
            <a:r>
              <a:rPr lang="hr-HR" sz="2000" dirty="0" smtClean="0">
                <a:latin typeface="Arial" panose="020B0604020202020204" pitchFamily="34" charset="0"/>
                <a:cs typeface="Arial" panose="020B0604020202020204" pitchFamily="34" charset="0"/>
              </a:rPr>
              <a:t>. godine. </a:t>
            </a:r>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185386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632200" y="355599"/>
            <a:ext cx="4635500" cy="584201"/>
          </a:xfrm>
        </p:spPr>
        <p:txBody>
          <a:bodyPr>
            <a:normAutofit/>
          </a:bodyPr>
          <a:lstStyle/>
          <a:p>
            <a:r>
              <a:rPr lang="hr-HR" sz="3100" b="1" dirty="0" smtClean="0">
                <a:latin typeface="Arial" panose="020B0604020202020204" pitchFamily="34" charset="0"/>
                <a:cs typeface="Arial" panose="020B0604020202020204" pitchFamily="34" charset="0"/>
              </a:rPr>
              <a:t>KULTURNA</a:t>
            </a:r>
            <a:r>
              <a:rPr lang="hr-HR" sz="2800" b="1" dirty="0" smtClean="0">
                <a:latin typeface="Arial" panose="020B0604020202020204" pitchFamily="34" charset="0"/>
                <a:cs typeface="Arial" panose="020B0604020202020204" pitchFamily="34" charset="0"/>
              </a:rPr>
              <a:t> </a:t>
            </a:r>
            <a:r>
              <a:rPr lang="hr-HR" sz="3100" b="1" dirty="0" smtClean="0">
                <a:latin typeface="Arial" panose="020B0604020202020204" pitchFamily="34" charset="0"/>
                <a:cs typeface="Arial" panose="020B0604020202020204" pitchFamily="34" charset="0"/>
              </a:rPr>
              <a:t>BAŠTINA</a:t>
            </a:r>
            <a:endParaRPr lang="hr-HR" sz="3100" b="1" dirty="0">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a:xfrm>
            <a:off x="838200" y="939800"/>
            <a:ext cx="10668000" cy="5156201"/>
          </a:xfrm>
        </p:spPr>
        <p:txBody>
          <a:bodyPr>
            <a:normAutofit/>
          </a:bodyPr>
          <a:lstStyle/>
          <a:p>
            <a:endParaRPr lang="hr-HR" sz="2000" b="1" dirty="0" smtClean="0">
              <a:latin typeface="Arial" pitchFamily="34" charset="0"/>
              <a:cs typeface="Arial" pitchFamily="34" charset="0"/>
            </a:endParaRPr>
          </a:p>
          <a:p>
            <a:pPr>
              <a:buFont typeface="Wingdings" pitchFamily="2" charset="2"/>
              <a:buChar char="Ø"/>
            </a:pPr>
            <a:r>
              <a:rPr lang="hr-HR" sz="2000" b="1" dirty="0" smtClean="0">
                <a:latin typeface="Arial" pitchFamily="34" charset="0"/>
                <a:cs typeface="Arial" pitchFamily="34" charset="0"/>
              </a:rPr>
              <a:t>Pojam:</a:t>
            </a:r>
            <a:r>
              <a:rPr lang="hr-HR" sz="2000" dirty="0" smtClean="0">
                <a:latin typeface="Arial" pitchFamily="34" charset="0"/>
                <a:cs typeface="Arial" pitchFamily="34" charset="0"/>
              </a:rPr>
              <a:t> potječe od naziva “očevina” ili “djedovina”, a označava ukupno kulturno nasljeđe ili kulturna dobra.</a:t>
            </a:r>
          </a:p>
          <a:p>
            <a:pPr marL="0" indent="0">
              <a:buNone/>
            </a:pPr>
            <a:r>
              <a:rPr lang="hr-HR" sz="2000" dirty="0" smtClean="0">
                <a:latin typeface="Arial" pitchFamily="34" charset="0"/>
                <a:cs typeface="Arial" pitchFamily="34" charset="0"/>
              </a:rPr>
              <a:t>     </a:t>
            </a:r>
          </a:p>
          <a:p>
            <a:pPr marL="0" indent="0" algn="ctr">
              <a:buNone/>
            </a:pPr>
            <a:r>
              <a:rPr lang="hr-HR" sz="2000" dirty="0" smtClean="0">
                <a:latin typeface="Arial" pitchFamily="34" charset="0"/>
                <a:cs typeface="Arial" pitchFamily="34" charset="0"/>
              </a:rPr>
              <a:t>      Kulturnu baštinu možemo definirati: </a:t>
            </a:r>
          </a:p>
          <a:p>
            <a:pPr algn="just">
              <a:buNone/>
            </a:pPr>
            <a:r>
              <a:rPr lang="hr-HR" sz="2000" b="1" dirty="0" smtClean="0">
                <a:latin typeface="Arial" pitchFamily="34" charset="0"/>
                <a:cs typeface="Arial" pitchFamily="34" charset="0"/>
              </a:rPr>
              <a:t>   „kao dostignuća što su nam preci ostavili u jeziku i književnosti, graditeljstvu i likovnim umjetnostima, uključujući narodnu umjetnost, u glazbi, kazalištu, filmu, znanosti i u drugim područjima koja zajedno čine ukupnost kulture.“ (</a:t>
            </a:r>
            <a:r>
              <a:rPr lang="hr-HR" sz="2000" dirty="0" smtClean="0">
                <a:latin typeface="Arial" pitchFamily="34" charset="0"/>
                <a:cs typeface="Arial" pitchFamily="34" charset="0"/>
              </a:rPr>
              <a:t>Marasović, 2001:9)</a:t>
            </a:r>
          </a:p>
          <a:p>
            <a:pPr algn="just">
              <a:buNone/>
            </a:pPr>
            <a:r>
              <a:rPr lang="hr-HR" sz="2000" dirty="0" smtClean="0">
                <a:solidFill>
                  <a:srgbClr val="FF0000"/>
                </a:solidFill>
                <a:latin typeface="Arial" panose="020B0604020202020204" pitchFamily="34" charset="0"/>
                <a:cs typeface="Arial" panose="020B0604020202020204" pitchFamily="34" charset="0"/>
              </a:rPr>
              <a:t>     </a:t>
            </a:r>
            <a:r>
              <a:rPr lang="hr-HR" sz="2000" dirty="0" smtClean="0">
                <a:solidFill>
                  <a:schemeClr val="tx1"/>
                </a:solidFill>
                <a:latin typeface="Arial" panose="020B0604020202020204" pitchFamily="34" charset="0"/>
                <a:cs typeface="Arial" panose="020B0604020202020204" pitchFamily="34" charset="0"/>
              </a:rPr>
              <a:t>Organizacija </a:t>
            </a:r>
            <a:r>
              <a:rPr lang="hr-HR" sz="2000" dirty="0">
                <a:solidFill>
                  <a:schemeClr val="tx1"/>
                </a:solidFill>
                <a:latin typeface="Arial" panose="020B0604020202020204" pitchFamily="34" charset="0"/>
                <a:cs typeface="Arial" panose="020B0604020202020204" pitchFamily="34" charset="0"/>
              </a:rPr>
              <a:t>Ujedinjenih naroda za obrazovanje, znanost i kulturu </a:t>
            </a:r>
            <a:r>
              <a:rPr lang="hr-HR" sz="2000" b="1" dirty="0">
                <a:solidFill>
                  <a:schemeClr val="tx1"/>
                </a:solidFill>
                <a:latin typeface="Arial" panose="020B0604020202020204" pitchFamily="34" charset="0"/>
                <a:cs typeface="Arial" panose="020B0604020202020204" pitchFamily="34" charset="0"/>
              </a:rPr>
              <a:t>(UNESCO) </a:t>
            </a:r>
            <a:r>
              <a:rPr lang="hr-HR" sz="2000" dirty="0">
                <a:solidFill>
                  <a:schemeClr val="tx1"/>
                </a:solidFill>
                <a:latin typeface="Arial" panose="020B0604020202020204" pitchFamily="34" charset="0"/>
                <a:cs typeface="Arial" panose="020B0604020202020204" pitchFamily="34" charset="0"/>
              </a:rPr>
              <a:t>16.10.1972. godine usvojila je Konvenciju za zaštitu svjetske kulturne i prirodne </a:t>
            </a:r>
            <a:r>
              <a:rPr lang="hr-HR" sz="2000" dirty="0" smtClean="0">
                <a:solidFill>
                  <a:schemeClr val="tx1"/>
                </a:solidFill>
                <a:latin typeface="Arial" panose="020B0604020202020204" pitchFamily="34" charset="0"/>
                <a:cs typeface="Arial" panose="020B0604020202020204" pitchFamily="34" charset="0"/>
              </a:rPr>
              <a:t>baštine. Tim </a:t>
            </a:r>
            <a:r>
              <a:rPr lang="hr-HR" sz="2000" dirty="0">
                <a:solidFill>
                  <a:schemeClr val="tx1"/>
                </a:solidFill>
                <a:latin typeface="Arial" panose="020B0604020202020204" pitchFamily="34" charset="0"/>
                <a:cs typeface="Arial" panose="020B0604020202020204" pitchFamily="34" charset="0"/>
              </a:rPr>
              <a:t>popisom obuhvatila je </a:t>
            </a:r>
            <a:r>
              <a:rPr lang="hr-HR" sz="2000" b="1" dirty="0" smtClean="0">
                <a:solidFill>
                  <a:schemeClr val="tx1"/>
                </a:solidFill>
                <a:latin typeface="Arial" panose="020B0604020202020204" pitchFamily="34" charset="0"/>
                <a:cs typeface="Arial" panose="020B0604020202020204" pitchFamily="34" charset="0"/>
              </a:rPr>
              <a:t>1052</a:t>
            </a:r>
            <a:r>
              <a:rPr lang="hr-HR" sz="2000" dirty="0" smtClean="0">
                <a:solidFill>
                  <a:schemeClr val="tx1"/>
                </a:solidFill>
                <a:latin typeface="Arial" panose="020B0604020202020204" pitchFamily="34" charset="0"/>
                <a:cs typeface="Arial" panose="020B0604020202020204" pitchFamily="34" charset="0"/>
              </a:rPr>
              <a:t> </a:t>
            </a:r>
            <a:r>
              <a:rPr lang="hr-HR" sz="2000" dirty="0">
                <a:solidFill>
                  <a:schemeClr val="tx1"/>
                </a:solidFill>
                <a:latin typeface="Arial" panose="020B0604020202020204" pitchFamily="34" charset="0"/>
                <a:cs typeface="Arial" panose="020B0604020202020204" pitchFamily="34" charset="0"/>
              </a:rPr>
              <a:t>dobara diljem svijeta.</a:t>
            </a:r>
          </a:p>
          <a:p>
            <a:pPr algn="just">
              <a:buNone/>
            </a:pPr>
            <a:endParaRPr lang="hr-HR" sz="2000" dirty="0">
              <a:solidFill>
                <a:schemeClr val="tx1"/>
              </a:solidFill>
              <a:latin typeface="Arial" panose="020B0604020202020204" pitchFamily="34" charset="0"/>
              <a:cs typeface="Arial" panose="020B0604020202020204" pitchFamily="34" charset="0"/>
            </a:endParaRPr>
          </a:p>
          <a:p>
            <a:pPr algn="just">
              <a:buNone/>
            </a:pPr>
            <a:endParaRPr lang="hr-HR" sz="2000" b="1"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2209800" y="406400"/>
            <a:ext cx="5940778" cy="564444"/>
          </a:xfrm>
        </p:spPr>
        <p:txBody>
          <a:bodyPr>
            <a:normAutofit/>
          </a:bodyPr>
          <a:lstStyle/>
          <a:p>
            <a:pPr algn="ctr"/>
            <a:r>
              <a:rPr lang="hr-HR" sz="2800" b="1" dirty="0" smtClean="0">
                <a:latin typeface="Arial" panose="020B0604020202020204" pitchFamily="34" charset="0"/>
                <a:cs typeface="Arial" panose="020B0604020202020204" pitchFamily="34" charset="0"/>
              </a:rPr>
              <a:t>BEĆARAC</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20006" y="970844"/>
            <a:ext cx="5567734" cy="3883378"/>
          </a:xfrm>
          <a:prstGeom prst="rect">
            <a:avLst/>
          </a:prstGeom>
          <a:ln>
            <a:noFill/>
          </a:ln>
          <a:effectLst>
            <a:softEdge rad="112500"/>
          </a:effectLst>
        </p:spPr>
      </p:pic>
      <p:pic>
        <p:nvPicPr>
          <p:cNvPr id="5" name="Slika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45164" y="1772930"/>
            <a:ext cx="4108389" cy="3081292"/>
          </a:xfrm>
          <a:prstGeom prst="rect">
            <a:avLst/>
          </a:prstGeom>
          <a:ln>
            <a:noFill/>
          </a:ln>
          <a:effectLst>
            <a:softEdge rad="112500"/>
          </a:effectLst>
        </p:spPr>
      </p:pic>
      <p:sp>
        <p:nvSpPr>
          <p:cNvPr id="3" name="TekstniOkvir 2"/>
          <p:cNvSpPr txBox="1"/>
          <p:nvPr/>
        </p:nvSpPr>
        <p:spPr>
          <a:xfrm>
            <a:off x="1806222" y="4955823"/>
            <a:ext cx="6716889" cy="1600438"/>
          </a:xfrm>
          <a:prstGeom prst="rect">
            <a:avLst/>
          </a:prstGeom>
          <a:noFill/>
        </p:spPr>
        <p:txBody>
          <a:bodyPr wrap="square" rtlCol="0">
            <a:spAutoFit/>
          </a:bodyPr>
          <a:lstStyle/>
          <a:p>
            <a:pPr marL="342900" indent="-342900">
              <a:buClr>
                <a:schemeClr val="accent2"/>
              </a:buClr>
              <a:buFont typeface="Wingdings" pitchFamily="2" charset="2"/>
              <a:buChar char="Ø"/>
            </a:pPr>
            <a:r>
              <a:rPr lang="hr-HR" sz="2000" dirty="0" smtClean="0">
                <a:latin typeface="Arial" panose="020B0604020202020204" pitchFamily="34" charset="0"/>
                <a:cs typeface="Arial" panose="020B0604020202020204" pitchFamily="34" charset="0"/>
              </a:rPr>
              <a:t>Vokalno-instrumentalni napjev s područja Slavonije, Baranje i Srijema.</a:t>
            </a:r>
          </a:p>
          <a:p>
            <a:pPr marL="342900" indent="-342900" algn="just" defTabSz="896938">
              <a:buClr>
                <a:schemeClr val="accent2"/>
              </a:buClr>
              <a:buFont typeface="Wingdings" pitchFamily="2" charset="2"/>
              <a:buChar char="Ø"/>
            </a:pPr>
            <a:r>
              <a:rPr lang="hr-HR" sz="2000" dirty="0" smtClean="0">
                <a:latin typeface="Arial" panose="020B0604020202020204" pitchFamily="34" charset="0"/>
                <a:cs typeface="Arial" panose="020B0604020202020204" pitchFamily="34" charset="0"/>
              </a:rPr>
              <a:t>Na UNESCOV-om popisu nematerijalne baštine od </a:t>
            </a:r>
            <a:r>
              <a:rPr lang="hr-HR" sz="2000" b="1" dirty="0" smtClean="0">
                <a:latin typeface="Arial" panose="020B0604020202020204" pitchFamily="34" charset="0"/>
                <a:cs typeface="Arial" panose="020B0604020202020204" pitchFamily="34" charset="0"/>
              </a:rPr>
              <a:t>2011. </a:t>
            </a:r>
            <a:r>
              <a:rPr lang="hr-HR" sz="2000" dirty="0" smtClean="0">
                <a:latin typeface="Arial" panose="020B0604020202020204" pitchFamily="34" charset="0"/>
                <a:cs typeface="Arial" panose="020B0604020202020204" pitchFamily="34" charset="0"/>
              </a:rPr>
              <a:t>godine</a:t>
            </a:r>
            <a:r>
              <a:rPr lang="hr-HR" sz="2000" dirty="0">
                <a:latin typeface="Arial" panose="020B0604020202020204" pitchFamily="34" charset="0"/>
                <a:cs typeface="Arial" panose="020B0604020202020204" pitchFamily="34" charset="0"/>
              </a:rPr>
              <a:t>.</a:t>
            </a:r>
          </a:p>
          <a:p>
            <a:endParaRPr lang="hr-HR" dirty="0"/>
          </a:p>
        </p:txBody>
      </p:sp>
    </p:spTree>
    <p:extLst>
      <p:ext uri="{BB962C8B-B14F-4D97-AF65-F5344CB8AC3E}">
        <p14:creationId xmlns:p14="http://schemas.microsoft.com/office/powerpoint/2010/main" val="10661472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587828" y="222069"/>
            <a:ext cx="9496697" cy="757646"/>
          </a:xfrm>
        </p:spPr>
        <p:txBody>
          <a:bodyPr>
            <a:noAutofit/>
          </a:bodyPr>
          <a:lstStyle/>
          <a:p>
            <a:pPr algn="ctr"/>
            <a:r>
              <a:rPr lang="hr-HR" sz="2800" b="1" dirty="0" smtClean="0">
                <a:latin typeface="Arial" panose="020B0604020202020204" pitchFamily="34" charset="0"/>
                <a:ea typeface="Cambria"/>
                <a:cs typeface="Arial" panose="020B0604020202020204" pitchFamily="34" charset="0"/>
              </a:rPr>
              <a:t>MEDIČARSKI OBRT </a:t>
            </a:r>
            <a:r>
              <a:rPr lang="hr-HR" sz="2800" b="1" dirty="0">
                <a:latin typeface="Arial" panose="020B0604020202020204" pitchFamily="34" charset="0"/>
                <a:ea typeface="Cambria"/>
                <a:cs typeface="Arial" panose="020B0604020202020204" pitchFamily="34" charset="0"/>
              </a:rPr>
              <a:t>NA PODRUČJU SJEVERNE HRVATSKE</a:t>
            </a:r>
            <a:endParaRPr lang="hr-HR" sz="2800" b="1" dirty="0"/>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91462" y="1346985"/>
            <a:ext cx="5542845" cy="4156179"/>
          </a:xfrm>
          <a:prstGeom prst="rect">
            <a:avLst/>
          </a:prstGeom>
          <a:ln>
            <a:noFill/>
          </a:ln>
          <a:effectLst>
            <a:softEdge rad="112500"/>
          </a:effectLst>
        </p:spPr>
      </p:pic>
      <p:pic>
        <p:nvPicPr>
          <p:cNvPr id="3" name="Slika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85450" y="1420647"/>
            <a:ext cx="3115233" cy="3835484"/>
          </a:xfrm>
          <a:prstGeom prst="rect">
            <a:avLst/>
          </a:prstGeom>
          <a:ln>
            <a:noFill/>
          </a:ln>
          <a:effectLst>
            <a:softEdge rad="112500"/>
          </a:effectLst>
        </p:spPr>
      </p:pic>
      <p:sp>
        <p:nvSpPr>
          <p:cNvPr id="5" name="TekstniOkvir 4"/>
          <p:cNvSpPr txBox="1"/>
          <p:nvPr/>
        </p:nvSpPr>
        <p:spPr>
          <a:xfrm>
            <a:off x="901337" y="5551714"/>
            <a:ext cx="7589520" cy="923330"/>
          </a:xfrm>
          <a:prstGeom prst="rect">
            <a:avLst/>
          </a:prstGeom>
          <a:noFill/>
        </p:spPr>
        <p:txBody>
          <a:bodyPr wrap="square" rtlCol="0">
            <a:spAutoFit/>
          </a:bodyPr>
          <a:lstStyle/>
          <a:p>
            <a:pPr marL="285750" indent="-285750">
              <a:lnSpc>
                <a:spcPct val="90000"/>
              </a:lnSpc>
              <a:buClr>
                <a:schemeClr val="accent2">
                  <a:lumMod val="75000"/>
                </a:schemeClr>
              </a:buClr>
              <a:buFont typeface="Wingdings" pitchFamily="2" charset="2"/>
              <a:buChar char="Ø"/>
            </a:pPr>
            <a:r>
              <a:rPr lang="hr-HR" sz="2000" dirty="0" smtClean="0">
                <a:latin typeface="Arial" panose="020B0604020202020204" pitchFamily="34" charset="0"/>
                <a:cs typeface="Arial" panose="020B0604020202020204" pitchFamily="34" charset="0"/>
              </a:rPr>
              <a:t>Izrađuju </a:t>
            </a:r>
            <a:r>
              <a:rPr lang="hr-HR" sz="2000" dirty="0">
                <a:latin typeface="Arial" panose="020B0604020202020204" pitchFamily="34" charset="0"/>
                <a:cs typeface="Arial" panose="020B0604020202020204" pitchFamily="34" charset="0"/>
              </a:rPr>
              <a:t>se: medenjaci, svijeće, zavjetne figure i </a:t>
            </a:r>
            <a:r>
              <a:rPr lang="hr-HR" sz="2000" dirty="0" smtClean="0">
                <a:latin typeface="Arial" panose="020B0604020202020204" pitchFamily="34" charset="0"/>
                <a:cs typeface="Arial" panose="020B0604020202020204" pitchFamily="34" charset="0"/>
              </a:rPr>
              <a:t>licitari…</a:t>
            </a:r>
          </a:p>
          <a:p>
            <a:pPr marL="285750" indent="-285750">
              <a:lnSpc>
                <a:spcPct val="90000"/>
              </a:lnSpc>
              <a:buClr>
                <a:schemeClr val="accent2">
                  <a:lumMod val="75000"/>
                </a:schemeClr>
              </a:buClr>
              <a:buFont typeface="Wingdings" pitchFamily="2" charset="2"/>
              <a:buChar char="Ø"/>
            </a:pPr>
            <a:r>
              <a:rPr lang="hr-HR" sz="2000" dirty="0" smtClean="0">
                <a:latin typeface="Arial" panose="020B0604020202020204" pitchFamily="34" charset="0"/>
                <a:cs typeface="Arial" panose="020B0604020202020204" pitchFamily="34" charset="0"/>
              </a:rPr>
              <a:t>Od </a:t>
            </a:r>
            <a:r>
              <a:rPr lang="hr-HR" sz="2000" b="1" dirty="0" smtClean="0">
                <a:latin typeface="Arial" panose="020B0604020202020204" pitchFamily="34" charset="0"/>
                <a:cs typeface="Arial" panose="020B0604020202020204" pitchFamily="34" charset="0"/>
              </a:rPr>
              <a:t>2010.</a:t>
            </a:r>
            <a:r>
              <a:rPr lang="hr-HR" sz="2000" dirty="0" smtClean="0">
                <a:latin typeface="Arial" panose="020B0604020202020204" pitchFamily="34" charset="0"/>
                <a:cs typeface="Arial" panose="020B0604020202020204" pitchFamily="34" charset="0"/>
              </a:rPr>
              <a:t> nalazi se na UNESCO-vom popisu </a:t>
            </a:r>
            <a:r>
              <a:rPr lang="hr-HR" sz="2000" dirty="0">
                <a:latin typeface="Arial" panose="020B0604020202020204" pitchFamily="34" charset="0"/>
                <a:cs typeface="Arial" panose="020B0604020202020204" pitchFamily="34" charset="0"/>
              </a:rPr>
              <a:t>nematerijalne svjetske </a:t>
            </a:r>
            <a:r>
              <a:rPr lang="hr-HR" sz="2000" dirty="0" smtClean="0">
                <a:latin typeface="Arial" panose="020B0604020202020204" pitchFamily="34" charset="0"/>
                <a:cs typeface="Arial" panose="020B0604020202020204" pitchFamily="34" charset="0"/>
              </a:rPr>
              <a:t>baštine.</a:t>
            </a:r>
            <a:endParaRPr lang="hr-HR" sz="2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6033358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0399" y="355600"/>
            <a:ext cx="7516950" cy="597989"/>
          </a:xfrm>
        </p:spPr>
        <p:txBody>
          <a:bodyPr>
            <a:noAutofit/>
          </a:bodyPr>
          <a:lstStyle/>
          <a:p>
            <a:pPr algn="ctr"/>
            <a:r>
              <a:rPr lang="hr-HR" sz="2800" b="1" dirty="0" smtClean="0">
                <a:latin typeface="Arial" panose="020B0604020202020204" pitchFamily="34" charset="0"/>
                <a:cs typeface="Arial" panose="020B0604020202020204" pitchFamily="34" charset="0"/>
              </a:rPr>
              <a:t>GLAZBENI IZRIČAJ OJKANJE</a:t>
            </a:r>
            <a:r>
              <a:rPr lang="hr-HR" sz="2800" b="1" dirty="0">
                <a:latin typeface="Arial" panose="020B0604020202020204" pitchFamily="34" charset="0"/>
                <a:cs typeface="Arial" panose="020B0604020202020204" pitchFamily="34" charset="0"/>
              </a:rPr>
              <a:t/>
            </a:r>
            <a:br>
              <a:rPr lang="hr-HR" sz="2800" b="1" dirty="0">
                <a:latin typeface="Arial" panose="020B0604020202020204" pitchFamily="34" charset="0"/>
                <a:cs typeface="Arial" panose="020B0604020202020204" pitchFamily="34" charset="0"/>
              </a:rPr>
            </a:b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4682" y="1028767"/>
            <a:ext cx="7297324" cy="4104745"/>
          </a:xfrm>
          <a:prstGeom prst="rect">
            <a:avLst/>
          </a:prstGeom>
          <a:ln>
            <a:noFill/>
          </a:ln>
          <a:effectLst>
            <a:softEdge rad="112500"/>
          </a:effectLst>
        </p:spPr>
      </p:pic>
      <p:sp>
        <p:nvSpPr>
          <p:cNvPr id="3" name="Pravokutnik 2"/>
          <p:cNvSpPr/>
          <p:nvPr/>
        </p:nvSpPr>
        <p:spPr>
          <a:xfrm>
            <a:off x="112889" y="5159638"/>
            <a:ext cx="7481711" cy="369332"/>
          </a:xfrm>
          <a:prstGeom prst="rect">
            <a:avLst/>
          </a:prstGeom>
        </p:spPr>
        <p:txBody>
          <a:bodyPr wrap="square">
            <a:spAutoFit/>
          </a:bodyPr>
          <a:lstStyle/>
          <a:p>
            <a:pPr algn="ctr"/>
            <a:r>
              <a:rPr lang="hr-HR" dirty="0">
                <a:hlinkClick r:id="rId3"/>
              </a:rPr>
              <a:t>https://bit.ly/314PuRm</a:t>
            </a:r>
            <a:endParaRPr lang="hr-HR" dirty="0"/>
          </a:p>
        </p:txBody>
      </p:sp>
      <p:pic>
        <p:nvPicPr>
          <p:cNvPr id="5" name="Slika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7480" y="1474652"/>
            <a:ext cx="4202289" cy="2811253"/>
          </a:xfrm>
          <a:prstGeom prst="rect">
            <a:avLst/>
          </a:prstGeom>
          <a:ln>
            <a:noFill/>
          </a:ln>
          <a:effectLst>
            <a:softEdge rad="112500"/>
          </a:effectLst>
        </p:spPr>
      </p:pic>
      <p:sp>
        <p:nvSpPr>
          <p:cNvPr id="6" name="Pravokutnik 5"/>
          <p:cNvSpPr/>
          <p:nvPr/>
        </p:nvSpPr>
        <p:spPr>
          <a:xfrm rot="10800000" flipV="1">
            <a:off x="7955279" y="4448268"/>
            <a:ext cx="3751297" cy="369332"/>
          </a:xfrm>
          <a:prstGeom prst="rect">
            <a:avLst/>
          </a:prstGeom>
        </p:spPr>
        <p:txBody>
          <a:bodyPr wrap="square">
            <a:spAutoFit/>
          </a:bodyPr>
          <a:lstStyle/>
          <a:p>
            <a:pPr algn="ctr"/>
            <a:r>
              <a:rPr lang="hr-HR" dirty="0">
                <a:hlinkClick r:id="rId5"/>
              </a:rPr>
              <a:t>https://bit.ly/3n8bp1h</a:t>
            </a:r>
            <a:endParaRPr lang="hr-HR" dirty="0"/>
          </a:p>
        </p:txBody>
      </p:sp>
      <p:sp>
        <p:nvSpPr>
          <p:cNvPr id="7" name="TekstniOkvir 6"/>
          <p:cNvSpPr txBox="1"/>
          <p:nvPr/>
        </p:nvSpPr>
        <p:spPr>
          <a:xfrm>
            <a:off x="888274" y="5486400"/>
            <a:ext cx="6605120" cy="1015663"/>
          </a:xfrm>
          <a:prstGeom prst="rect">
            <a:avLst/>
          </a:prstGeom>
          <a:noFill/>
        </p:spPr>
        <p:txBody>
          <a:bodyPr wrap="square" rtlCol="0">
            <a:spAutoFit/>
          </a:bodyPr>
          <a:lstStyle/>
          <a:p>
            <a:pPr marL="285750" indent="-285750">
              <a:buClr>
                <a:schemeClr val="accent2"/>
              </a:buClr>
              <a:buFont typeface="Wingdings" pitchFamily="2" charset="2"/>
              <a:buChar char="Ø"/>
            </a:pPr>
            <a:r>
              <a:rPr lang="hr-HR" sz="2000" dirty="0" smtClean="0">
                <a:latin typeface="Arial"/>
                <a:cs typeface="Arial"/>
              </a:rPr>
              <a:t>Predstavlja najstariju </a:t>
            </a:r>
            <a:r>
              <a:rPr lang="hr-HR" sz="2000" dirty="0">
                <a:latin typeface="Arial"/>
                <a:cs typeface="Arial"/>
              </a:rPr>
              <a:t>vrsta pjevanja u </a:t>
            </a:r>
            <a:r>
              <a:rPr lang="hr-HR" sz="2000" dirty="0" smtClean="0">
                <a:latin typeface="Arial"/>
                <a:cs typeface="Arial"/>
              </a:rPr>
              <a:t>Hrvatskoj.</a:t>
            </a:r>
            <a:endParaRPr lang="hr-HR" sz="2000" dirty="0">
              <a:latin typeface="Arial"/>
              <a:cs typeface="Arial"/>
            </a:endParaRPr>
          </a:p>
          <a:p>
            <a:pPr marL="285750" indent="-285750">
              <a:buClr>
                <a:schemeClr val="accent2"/>
              </a:buClr>
              <a:buFont typeface="Wingdings" pitchFamily="2" charset="2"/>
              <a:buChar char="Ø"/>
            </a:pPr>
            <a:r>
              <a:rPr lang="hr-HR" sz="2000" dirty="0">
                <a:latin typeface="Arial"/>
                <a:cs typeface="Arial"/>
              </a:rPr>
              <a:t>Godine 2010. ojkanje je  upisano na popis UNESCO-ve ugrožene nematerijalne svjetske </a:t>
            </a:r>
            <a:r>
              <a:rPr lang="hr-HR" sz="2000" dirty="0" smtClean="0">
                <a:latin typeface="Arial"/>
                <a:cs typeface="Arial"/>
              </a:rPr>
              <a:t>baštine.</a:t>
            </a:r>
            <a:endParaRPr lang="hr-HR" sz="2000" dirty="0">
              <a:latin typeface="Arial"/>
              <a:cs typeface="Arial"/>
            </a:endParaRPr>
          </a:p>
        </p:txBody>
      </p:sp>
    </p:spTree>
    <p:extLst>
      <p:ext uri="{BB962C8B-B14F-4D97-AF65-F5344CB8AC3E}">
        <p14:creationId xmlns:p14="http://schemas.microsoft.com/office/powerpoint/2010/main" val="175542090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CBC3A67F-EC65-4DEC-B252-DC4EA55352CB}"/>
              </a:ext>
            </a:extLst>
          </p:cNvPr>
          <p:cNvSpPr>
            <a:spLocks noGrp="1"/>
          </p:cNvSpPr>
          <p:nvPr>
            <p:ph type="title"/>
          </p:nvPr>
        </p:nvSpPr>
        <p:spPr>
          <a:xfrm>
            <a:off x="0" y="372532"/>
            <a:ext cx="10591801" cy="699911"/>
          </a:xfrm>
        </p:spPr>
        <p:txBody>
          <a:bodyPr>
            <a:noAutofit/>
          </a:bodyPr>
          <a:lstStyle/>
          <a:p>
            <a:pPr algn="ctr"/>
            <a:r>
              <a:rPr lang="hr-HR" sz="2800" dirty="0" smtClean="0">
                <a:latin typeface="Arial" panose="020B0604020202020204" pitchFamily="34" charset="0"/>
                <a:cs typeface="Arial" panose="020B0604020202020204" pitchFamily="34" charset="0"/>
              </a:rPr>
              <a:t> </a:t>
            </a:r>
            <a:r>
              <a:rPr lang="hr-HR" sz="2800" b="1" dirty="0" smtClean="0">
                <a:latin typeface="Arial" panose="020B0604020202020204" pitchFamily="34" charset="0"/>
                <a:cs typeface="Arial" panose="020B0604020202020204" pitchFamily="34" charset="0"/>
              </a:rPr>
              <a:t>POKLADNI OPHOD ZVONČARA KASTAVŠTINE</a:t>
            </a:r>
            <a:endParaRPr lang="hr-HR" sz="2800" b="1" dirty="0">
              <a:latin typeface="Arial" panose="020B0604020202020204" pitchFamily="34" charset="0"/>
              <a:cs typeface="Arial" panose="020B0604020202020204" pitchFamily="34" charset="0"/>
            </a:endParaRPr>
          </a:p>
        </p:txBody>
      </p:sp>
      <p:pic>
        <p:nvPicPr>
          <p:cNvPr id="5" name="Rezervirano mjesto sadržaja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530578" y="970937"/>
            <a:ext cx="6841065" cy="5558656"/>
          </a:xfrm>
          <a:prstGeom prst="rect">
            <a:avLst/>
          </a:prstGeom>
          <a:ln>
            <a:noFill/>
          </a:ln>
          <a:effectLst>
            <a:softEdge rad="112500"/>
          </a:effectLst>
        </p:spPr>
      </p:pic>
      <p:sp>
        <p:nvSpPr>
          <p:cNvPr id="2" name="Pravokutnik 1"/>
          <p:cNvSpPr/>
          <p:nvPr/>
        </p:nvSpPr>
        <p:spPr>
          <a:xfrm>
            <a:off x="7473243" y="970938"/>
            <a:ext cx="4222046" cy="3360920"/>
          </a:xfrm>
          <a:prstGeom prst="rect">
            <a:avLst/>
          </a:prstGeom>
        </p:spPr>
        <p:txBody>
          <a:bodyPr wrap="square">
            <a:spAutoFit/>
          </a:bodyPr>
          <a:lstStyle/>
          <a:p>
            <a:pPr marL="285750" indent="-285750">
              <a:lnSpc>
                <a:spcPct val="90000"/>
              </a:lnSpc>
              <a:buClr>
                <a:schemeClr val="accent2"/>
              </a:buClr>
              <a:buFont typeface="Wingdings" pitchFamily="2" charset="2"/>
              <a:buChar char="Ø"/>
            </a:pPr>
            <a:r>
              <a:rPr lang="hr-HR" sz="2000" dirty="0">
                <a:latin typeface="Arial"/>
                <a:cs typeface="Arial"/>
              </a:rPr>
              <a:t>U Kastavštini u vrijeme poklada desetak skupina muškaraca obilazi svoja i susjedna </a:t>
            </a:r>
            <a:r>
              <a:rPr lang="hr-HR" sz="2000" dirty="0" smtClean="0">
                <a:latin typeface="Arial"/>
                <a:cs typeface="Arial"/>
              </a:rPr>
              <a:t>sela.</a:t>
            </a:r>
            <a:endParaRPr lang="hr-HR" sz="2000" dirty="0">
              <a:latin typeface="Arial"/>
              <a:cs typeface="Arial"/>
            </a:endParaRPr>
          </a:p>
          <a:p>
            <a:pPr marL="285750" indent="-285750">
              <a:lnSpc>
                <a:spcPct val="90000"/>
              </a:lnSpc>
              <a:buClr>
                <a:schemeClr val="accent2"/>
              </a:buClr>
              <a:buFont typeface="Wingdings" pitchFamily="2" charset="2"/>
              <a:buChar char="Ø"/>
            </a:pPr>
            <a:r>
              <a:rPr lang="hr-HR" sz="2000" dirty="0" smtClean="0">
                <a:latin typeface="Arial"/>
                <a:cs typeface="Arial"/>
              </a:rPr>
              <a:t>Osim što dolaze iz Kastavštine dolaze i iz </a:t>
            </a:r>
            <a:r>
              <a:rPr lang="hr-HR" sz="2000" dirty="0">
                <a:latin typeface="Arial"/>
                <a:cs typeface="Arial"/>
              </a:rPr>
              <a:t>mnogih drugih mjesta: </a:t>
            </a:r>
            <a:r>
              <a:rPr lang="hr-HR" sz="2000" dirty="0">
                <a:latin typeface="Arial"/>
                <a:ea typeface="+mj-lt"/>
                <a:cs typeface="+mj-lt"/>
              </a:rPr>
              <a:t>Brega, Brguda, Mučića, Muna</a:t>
            </a:r>
            <a:r>
              <a:rPr lang="hr-HR" sz="2000" dirty="0" smtClean="0">
                <a:latin typeface="Arial"/>
                <a:ea typeface="+mj-lt"/>
                <a:cs typeface="+mj-lt"/>
              </a:rPr>
              <a:t>...</a:t>
            </a:r>
          </a:p>
          <a:p>
            <a:pPr marL="285750" indent="-285750">
              <a:lnSpc>
                <a:spcPct val="90000"/>
              </a:lnSpc>
              <a:buClr>
                <a:schemeClr val="accent2"/>
              </a:buClr>
              <a:buFont typeface="Wingdings" pitchFamily="2" charset="2"/>
              <a:buChar char="Ø"/>
            </a:pPr>
            <a:r>
              <a:rPr lang="hr-HR" sz="2000" dirty="0">
                <a:latin typeface="Arial"/>
              </a:rPr>
              <a:t>Godine 2009. dodani su na UNESCO-v popis nematerijalne kulturne baštine. </a:t>
            </a:r>
          </a:p>
          <a:p>
            <a:pPr>
              <a:lnSpc>
                <a:spcPct val="90000"/>
              </a:lnSpc>
            </a:pPr>
            <a:endParaRPr lang="hr-HR" dirty="0"/>
          </a:p>
          <a:p>
            <a:pPr>
              <a:lnSpc>
                <a:spcPct val="90000"/>
              </a:lnSpc>
            </a:pPr>
            <a:endParaRPr lang="hr-HR" dirty="0">
              <a:latin typeface="Arial"/>
              <a:ea typeface="+mj-lt"/>
              <a:cs typeface="+mj-lt"/>
            </a:endParaRPr>
          </a:p>
        </p:txBody>
      </p:sp>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85747" y="3836433"/>
            <a:ext cx="2902816" cy="2156178"/>
          </a:xfrm>
          <a:prstGeom prst="rect">
            <a:avLst/>
          </a:prstGeom>
        </p:spPr>
      </p:pic>
      <p:sp>
        <p:nvSpPr>
          <p:cNvPr id="7" name="Pravokutnik 6"/>
          <p:cNvSpPr/>
          <p:nvPr/>
        </p:nvSpPr>
        <p:spPr>
          <a:xfrm flipH="1">
            <a:off x="8007531" y="6061166"/>
            <a:ext cx="3033002" cy="369332"/>
          </a:xfrm>
          <a:prstGeom prst="rect">
            <a:avLst/>
          </a:prstGeom>
        </p:spPr>
        <p:txBody>
          <a:bodyPr wrap="square">
            <a:spAutoFit/>
          </a:bodyPr>
          <a:lstStyle/>
          <a:p>
            <a:pPr algn="ctr"/>
            <a:r>
              <a:rPr lang="hr-HR" dirty="0">
                <a:hlinkClick r:id="rId4"/>
              </a:rPr>
              <a:t>https://bit.ly/2Z9C59S</a:t>
            </a:r>
            <a:endParaRPr lang="hr-HR" dirty="0"/>
          </a:p>
        </p:txBody>
      </p:sp>
    </p:spTree>
    <p:extLst>
      <p:ext uri="{BB962C8B-B14F-4D97-AF65-F5344CB8AC3E}">
        <p14:creationId xmlns:p14="http://schemas.microsoft.com/office/powerpoint/2010/main" val="158830951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08A6E75B-6780-490A-B73A-47AA7F023BCA}"/>
              </a:ext>
            </a:extLst>
          </p:cNvPr>
          <p:cNvSpPr>
            <a:spLocks noGrp="1"/>
          </p:cNvSpPr>
          <p:nvPr>
            <p:ph type="title"/>
          </p:nvPr>
        </p:nvSpPr>
        <p:spPr>
          <a:xfrm>
            <a:off x="1371600" y="685800"/>
            <a:ext cx="6426200" cy="393700"/>
          </a:xfrm>
        </p:spPr>
        <p:txBody>
          <a:bodyPr>
            <a:noAutofit/>
          </a:bodyPr>
          <a:lstStyle/>
          <a:p>
            <a:pPr algn="ctr"/>
            <a:r>
              <a:rPr lang="hr-HR" sz="2800" b="1" dirty="0" smtClean="0">
                <a:latin typeface="Arial" panose="020B0604020202020204" pitchFamily="34" charset="0"/>
                <a:cs typeface="Arial" panose="020B0604020202020204" pitchFamily="34" charset="0"/>
              </a:rPr>
              <a:t>KLAPSKO </a:t>
            </a:r>
            <a:r>
              <a:rPr lang="hr-HR" sz="2800" b="1" dirty="0">
                <a:latin typeface="Arial" panose="020B0604020202020204" pitchFamily="34" charset="0"/>
                <a:cs typeface="Arial" panose="020B0604020202020204" pitchFamily="34" charset="0"/>
              </a:rPr>
              <a:t>PJEVANJE</a:t>
            </a:r>
          </a:p>
        </p:txBody>
      </p:sp>
      <p:pic>
        <p:nvPicPr>
          <p:cNvPr id="5" name="Rezervirano mjesto sadržaja 4" descr="Slika na kojoj se prikazuje zgrada, osoba, na otvorenom, poziranje&#10;&#10;Opis je automatski generiran">
            <a:extLst>
              <a:ext uri="{FF2B5EF4-FFF2-40B4-BE49-F238E27FC236}">
                <a16:creationId xmlns:a16="http://schemas.microsoft.com/office/drawing/2014/main" id="{3E17F546-849C-4F3B-BBC0-D98D6503CF93}"/>
              </a:ext>
            </a:extLst>
          </p:cNvPr>
          <p:cNvPicPr>
            <a:picLocks noGrp="1" noChangeAspect="1"/>
          </p:cNvPicPr>
          <p:nvPr>
            <p:ph idx="1"/>
          </p:nvPr>
        </p:nvPicPr>
        <p:blipFill>
          <a:blip r:embed="rId2"/>
          <a:stretch>
            <a:fillRect/>
          </a:stretch>
        </p:blipFill>
        <p:spPr>
          <a:xfrm>
            <a:off x="279503" y="1625602"/>
            <a:ext cx="6659577" cy="4459109"/>
          </a:xfrm>
          <a:prstGeom prst="rect">
            <a:avLst/>
          </a:prstGeom>
          <a:ln>
            <a:noFill/>
          </a:ln>
          <a:effectLst>
            <a:softEdge rad="112500"/>
          </a:effectLst>
        </p:spPr>
      </p:pic>
      <p:sp>
        <p:nvSpPr>
          <p:cNvPr id="2" name="Pravokutnik 1"/>
          <p:cNvSpPr/>
          <p:nvPr/>
        </p:nvSpPr>
        <p:spPr>
          <a:xfrm>
            <a:off x="7111999" y="1174044"/>
            <a:ext cx="4560711" cy="4958280"/>
          </a:xfrm>
          <a:prstGeom prst="rect">
            <a:avLst/>
          </a:prstGeom>
        </p:spPr>
        <p:txBody>
          <a:bodyPr wrap="square">
            <a:spAutoFit/>
          </a:bodyPr>
          <a:lstStyle/>
          <a:p>
            <a:pPr marL="285750" indent="-285750" algn="just">
              <a:lnSpc>
                <a:spcPct val="150000"/>
              </a:lnSpc>
              <a:buClr>
                <a:schemeClr val="accent2"/>
              </a:buClr>
              <a:buFont typeface="Wingdings" pitchFamily="2" charset="2"/>
              <a:buChar char="Ø"/>
            </a:pPr>
            <a:r>
              <a:rPr lang="hr-HR" sz="2000" dirty="0">
                <a:latin typeface="Arial"/>
                <a:cs typeface="Arial"/>
              </a:rPr>
              <a:t>Tradicionalna hrvatska vokalna glazba, podrijetlom s juga Hrvatske (Dalmacije</a:t>
            </a:r>
            <a:r>
              <a:rPr lang="hr-HR" sz="2000" dirty="0" smtClean="0">
                <a:latin typeface="Arial"/>
                <a:cs typeface="Arial"/>
              </a:rPr>
              <a:t>).</a:t>
            </a:r>
          </a:p>
          <a:p>
            <a:pPr marL="285750" indent="-285750" algn="just">
              <a:lnSpc>
                <a:spcPct val="150000"/>
              </a:lnSpc>
              <a:buClr>
                <a:schemeClr val="accent2"/>
              </a:buClr>
              <a:buFont typeface="Wingdings" pitchFamily="2" charset="2"/>
              <a:buChar char="Ø"/>
            </a:pPr>
            <a:r>
              <a:rPr lang="hr-HR" sz="2000" dirty="0" smtClean="0">
                <a:latin typeface="Arial"/>
                <a:cs typeface="Arial"/>
              </a:rPr>
              <a:t>Izvodi se u urbanim i ruralnim sredinama i pjeva se višeglasno bez pratnje glazbala.</a:t>
            </a:r>
          </a:p>
          <a:p>
            <a:pPr marL="285750" indent="-285750" algn="just">
              <a:lnSpc>
                <a:spcPct val="150000"/>
              </a:lnSpc>
              <a:buClr>
                <a:schemeClr val="accent2"/>
              </a:buClr>
              <a:buFont typeface="Wingdings" pitchFamily="2" charset="2"/>
              <a:buChar char="Ø"/>
            </a:pPr>
            <a:r>
              <a:rPr lang="hr-HR" sz="2000" dirty="0" smtClean="0">
                <a:latin typeface="Arial"/>
                <a:cs typeface="Arial"/>
              </a:rPr>
              <a:t>Od </a:t>
            </a:r>
            <a:r>
              <a:rPr lang="hr-HR" sz="2000" b="1" dirty="0" smtClean="0">
                <a:latin typeface="Arial"/>
                <a:ea typeface="+mj-lt"/>
                <a:cs typeface="+mj-lt"/>
              </a:rPr>
              <a:t>2012</a:t>
            </a:r>
            <a:r>
              <a:rPr lang="hr-HR" sz="2000" b="1" dirty="0">
                <a:latin typeface="Arial"/>
                <a:ea typeface="+mj-lt"/>
                <a:cs typeface="+mj-lt"/>
              </a:rPr>
              <a:t>. </a:t>
            </a:r>
            <a:r>
              <a:rPr lang="hr-HR" sz="2000" dirty="0">
                <a:latin typeface="Arial"/>
                <a:ea typeface="+mj-lt"/>
                <a:cs typeface="+mj-lt"/>
              </a:rPr>
              <a:t>god</a:t>
            </a:r>
            <a:r>
              <a:rPr lang="hr-HR" sz="2000" dirty="0" smtClean="0">
                <a:latin typeface="Arial"/>
                <a:ea typeface="+mj-lt"/>
                <a:cs typeface="+mj-lt"/>
              </a:rPr>
              <a:t>. nalazi se na  UNESCO-vom  popisu nematerijalne </a:t>
            </a:r>
            <a:r>
              <a:rPr lang="hr-HR" sz="2000" dirty="0">
                <a:latin typeface="Arial"/>
                <a:ea typeface="+mj-lt"/>
                <a:cs typeface="+mj-lt"/>
              </a:rPr>
              <a:t>svjetske baštine u </a:t>
            </a:r>
            <a:r>
              <a:rPr lang="hr-HR" sz="2000" dirty="0" smtClean="0">
                <a:latin typeface="Arial"/>
                <a:ea typeface="+mj-lt"/>
                <a:cs typeface="+mj-lt"/>
              </a:rPr>
              <a:t>Europi.</a:t>
            </a:r>
            <a:endParaRPr lang="hr-HR" sz="2000" dirty="0">
              <a:latin typeface="Arial"/>
              <a:ea typeface="+mj-lt"/>
              <a:cs typeface="+mj-lt"/>
            </a:endParaRPr>
          </a:p>
          <a:p>
            <a:pPr marL="285750" indent="-285750">
              <a:lnSpc>
                <a:spcPct val="90000"/>
              </a:lnSpc>
              <a:buClr>
                <a:schemeClr val="accent2"/>
              </a:buClr>
              <a:buFont typeface="Wingdings" pitchFamily="2" charset="2"/>
              <a:buChar char="Ø"/>
            </a:pPr>
            <a:endParaRPr lang="hr-HR" dirty="0">
              <a:latin typeface="Arial"/>
              <a:cs typeface="Arial"/>
            </a:endParaRPr>
          </a:p>
        </p:txBody>
      </p:sp>
    </p:spTree>
    <p:extLst>
      <p:ext uri="{BB962C8B-B14F-4D97-AF65-F5344CB8AC3E}">
        <p14:creationId xmlns:p14="http://schemas.microsoft.com/office/powerpoint/2010/main" val="38018203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8C9ACC2E-0C97-4163-80DF-7C0141D7ACEF}"/>
              </a:ext>
            </a:extLst>
          </p:cNvPr>
          <p:cNvSpPr>
            <a:spLocks noGrp="1"/>
          </p:cNvSpPr>
          <p:nvPr>
            <p:ph type="title"/>
          </p:nvPr>
        </p:nvSpPr>
        <p:spPr>
          <a:xfrm>
            <a:off x="925689" y="135467"/>
            <a:ext cx="8173156" cy="666045"/>
          </a:xfrm>
        </p:spPr>
        <p:txBody>
          <a:bodyPr>
            <a:normAutofit/>
          </a:bodyPr>
          <a:lstStyle/>
          <a:p>
            <a:pPr algn="ctr"/>
            <a:r>
              <a:rPr lang="hr-HR" sz="2800" b="1" dirty="0">
                <a:latin typeface="Arial" panose="020B0604020202020204" pitchFamily="34" charset="0"/>
                <a:cs typeface="Arial" panose="020B0604020202020204" pitchFamily="34" charset="0"/>
              </a:rPr>
              <a:t>SINJSKA </a:t>
            </a:r>
            <a:r>
              <a:rPr lang="hr-HR" sz="2800" b="1" dirty="0" smtClean="0">
                <a:latin typeface="Arial" panose="020B0604020202020204" pitchFamily="34" charset="0"/>
                <a:cs typeface="Arial" panose="020B0604020202020204" pitchFamily="34" charset="0"/>
              </a:rPr>
              <a:t>ALKA</a:t>
            </a:r>
            <a:endParaRPr lang="hr-HR" sz="2800" b="1" dirty="0">
              <a:latin typeface="Arial" panose="020B0604020202020204" pitchFamily="34" charset="0"/>
              <a:cs typeface="Arial" panose="020B0604020202020204" pitchFamily="34" charset="0"/>
            </a:endParaRPr>
          </a:p>
        </p:txBody>
      </p:sp>
      <p:pic>
        <p:nvPicPr>
          <p:cNvPr id="5" name="Rezervirano mjesto sadržaja 4" descr="Slika na kojoj se prikazuje osoba, tlo, na otvorenom, ljudi&#10;&#10;Opis je automatski generiran">
            <a:extLst>
              <a:ext uri="{FF2B5EF4-FFF2-40B4-BE49-F238E27FC236}">
                <a16:creationId xmlns:a16="http://schemas.microsoft.com/office/drawing/2014/main" id="{6F4C8AB2-AB0D-4A60-AF51-587F5AF136E7}"/>
              </a:ext>
            </a:extLst>
          </p:cNvPr>
          <p:cNvPicPr>
            <a:picLocks noGrp="1" noChangeAspect="1"/>
          </p:cNvPicPr>
          <p:nvPr>
            <p:ph idx="1"/>
          </p:nvPr>
        </p:nvPicPr>
        <p:blipFill>
          <a:blip r:embed="rId2"/>
          <a:stretch>
            <a:fillRect/>
          </a:stretch>
        </p:blipFill>
        <p:spPr>
          <a:xfrm>
            <a:off x="2181497" y="688952"/>
            <a:ext cx="5812971" cy="4050837"/>
          </a:xfrm>
          <a:prstGeom prst="rect">
            <a:avLst/>
          </a:prstGeom>
          <a:ln>
            <a:noFill/>
          </a:ln>
          <a:effectLst>
            <a:softEdge rad="112500"/>
          </a:effectLst>
        </p:spPr>
      </p:pic>
      <p:pic>
        <p:nvPicPr>
          <p:cNvPr id="6" name="Slika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98845" y="1408052"/>
            <a:ext cx="2518834" cy="3279732"/>
          </a:xfrm>
          <a:prstGeom prst="rect">
            <a:avLst/>
          </a:prstGeom>
        </p:spPr>
      </p:pic>
      <p:sp>
        <p:nvSpPr>
          <p:cNvPr id="3" name="Pravokutnik 2"/>
          <p:cNvSpPr/>
          <p:nvPr/>
        </p:nvSpPr>
        <p:spPr>
          <a:xfrm rot="10800000" flipV="1">
            <a:off x="8347165" y="4911781"/>
            <a:ext cx="3720655" cy="369332"/>
          </a:xfrm>
          <a:prstGeom prst="rect">
            <a:avLst/>
          </a:prstGeom>
        </p:spPr>
        <p:txBody>
          <a:bodyPr wrap="square">
            <a:spAutoFit/>
          </a:bodyPr>
          <a:lstStyle/>
          <a:p>
            <a:r>
              <a:rPr lang="hr-HR" dirty="0">
                <a:hlinkClick r:id="rId4"/>
              </a:rPr>
              <a:t>https://proleksis.lzmk.hr/5866/</a:t>
            </a:r>
            <a:endParaRPr lang="hr-HR" dirty="0"/>
          </a:p>
        </p:txBody>
      </p:sp>
      <p:sp>
        <p:nvSpPr>
          <p:cNvPr id="7" name="Pravokutnik 6"/>
          <p:cNvSpPr/>
          <p:nvPr/>
        </p:nvSpPr>
        <p:spPr>
          <a:xfrm rot="10800000" flipV="1">
            <a:off x="1319349" y="4689702"/>
            <a:ext cx="7080068" cy="2003625"/>
          </a:xfrm>
          <a:prstGeom prst="rect">
            <a:avLst/>
          </a:prstGeom>
        </p:spPr>
        <p:txBody>
          <a:bodyPr wrap="square">
            <a:spAutoFit/>
          </a:bodyPr>
          <a:lstStyle/>
          <a:p>
            <a:pPr marL="285750" indent="-285750">
              <a:lnSpc>
                <a:spcPct val="90000"/>
              </a:lnSpc>
              <a:buClr>
                <a:schemeClr val="accent2">
                  <a:lumMod val="75000"/>
                </a:schemeClr>
              </a:buClr>
              <a:buFont typeface="Wingdings" pitchFamily="2" charset="2"/>
              <a:buChar char="Ø"/>
            </a:pPr>
            <a:r>
              <a:rPr lang="hr-HR" sz="2000" dirty="0">
                <a:latin typeface="Arial"/>
                <a:ea typeface="+mj-lt"/>
                <a:cs typeface="+mj-lt"/>
              </a:rPr>
              <a:t>Alka je viteško natjecanje Alkara, koje se održava od 1717. godine u prvoj pol. kolovoza u Sinju u spomen pobjede nad Turcima </a:t>
            </a:r>
            <a:r>
              <a:rPr lang="hr-HR" sz="2000" dirty="0" smtClean="0">
                <a:latin typeface="Arial"/>
                <a:ea typeface="+mj-lt"/>
                <a:cs typeface="+mj-lt"/>
              </a:rPr>
              <a:t>1715.</a:t>
            </a:r>
            <a:br>
              <a:rPr lang="hr-HR" sz="2000" dirty="0" smtClean="0">
                <a:latin typeface="Arial"/>
                <a:ea typeface="+mj-lt"/>
                <a:cs typeface="+mj-lt"/>
              </a:rPr>
            </a:br>
            <a:endParaRPr lang="hr-HR" sz="2000" dirty="0" smtClean="0">
              <a:latin typeface="Arial"/>
              <a:ea typeface="+mj-lt"/>
              <a:cs typeface="+mj-lt"/>
            </a:endParaRPr>
          </a:p>
          <a:p>
            <a:pPr marL="285750" indent="-285750">
              <a:lnSpc>
                <a:spcPct val="90000"/>
              </a:lnSpc>
              <a:buClr>
                <a:schemeClr val="accent2">
                  <a:lumMod val="75000"/>
                </a:schemeClr>
              </a:buClr>
              <a:buFont typeface="Wingdings" pitchFamily="2" charset="2"/>
              <a:buChar char="Ø"/>
            </a:pPr>
            <a:r>
              <a:rPr lang="hr-HR" sz="2000" dirty="0" smtClean="0">
                <a:latin typeface="Arial"/>
                <a:cs typeface="Arial"/>
              </a:rPr>
              <a:t>Od </a:t>
            </a:r>
            <a:r>
              <a:rPr lang="hr-HR" sz="2000" b="1" dirty="0" err="1" smtClean="0">
                <a:latin typeface="Arial"/>
                <a:cs typeface="Arial"/>
              </a:rPr>
              <a:t>2010</a:t>
            </a:r>
            <a:r>
              <a:rPr lang="hr-HR" sz="2000" b="1" dirty="0" smtClean="0">
                <a:latin typeface="Arial"/>
                <a:cs typeface="Arial"/>
              </a:rPr>
              <a:t>. </a:t>
            </a:r>
            <a:r>
              <a:rPr lang="hr-HR" sz="2000" dirty="0">
                <a:latin typeface="Arial"/>
                <a:cs typeface="Arial"/>
              </a:rPr>
              <a:t>godine nalazi se na popisu UNESCO-ve nematerijalne </a:t>
            </a:r>
            <a:r>
              <a:rPr lang="hr-HR" sz="2000" dirty="0" smtClean="0">
                <a:latin typeface="Arial"/>
                <a:cs typeface="Arial"/>
              </a:rPr>
              <a:t>baštine.</a:t>
            </a:r>
            <a:endParaRPr lang="hr-HR" sz="2000" dirty="0">
              <a:latin typeface="Arial"/>
              <a:cs typeface="Arial"/>
            </a:endParaRPr>
          </a:p>
          <a:p>
            <a:pPr>
              <a:lnSpc>
                <a:spcPct val="90000"/>
              </a:lnSpc>
            </a:pPr>
            <a:endParaRPr lang="hr-HR" dirty="0">
              <a:latin typeface="Arial"/>
              <a:ea typeface="+mj-lt"/>
              <a:cs typeface="+mj-lt"/>
            </a:endParaRPr>
          </a:p>
        </p:txBody>
      </p:sp>
    </p:spTree>
    <p:extLst>
      <p:ext uri="{BB962C8B-B14F-4D97-AF65-F5344CB8AC3E}">
        <p14:creationId xmlns:p14="http://schemas.microsoft.com/office/powerpoint/2010/main" val="33860960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slov 1">
            <a:extLst>
              <a:ext uri="{FF2B5EF4-FFF2-40B4-BE49-F238E27FC236}">
                <a16:creationId xmlns:a16="http://schemas.microsoft.com/office/drawing/2014/main" id="{716D9800-5543-48F4-AB55-3B0C7F131E89}"/>
              </a:ext>
            </a:extLst>
          </p:cNvPr>
          <p:cNvSpPr>
            <a:spLocks noGrp="1"/>
          </p:cNvSpPr>
          <p:nvPr>
            <p:ph type="title"/>
          </p:nvPr>
        </p:nvSpPr>
        <p:spPr>
          <a:xfrm>
            <a:off x="1638300" y="393700"/>
            <a:ext cx="5898969" cy="403134"/>
          </a:xfrm>
        </p:spPr>
        <p:txBody>
          <a:bodyPr>
            <a:noAutofit/>
          </a:bodyPr>
          <a:lstStyle/>
          <a:p>
            <a:pPr algn="ctr"/>
            <a:r>
              <a:rPr lang="hr-HR" sz="2800" b="1" dirty="0" smtClean="0">
                <a:latin typeface="Arial" panose="020B0604020202020204" pitchFamily="34" charset="0"/>
                <a:cs typeface="Arial" panose="020B0604020202020204" pitchFamily="34" charset="0"/>
              </a:rPr>
              <a:t>FESTA </a:t>
            </a:r>
            <a:r>
              <a:rPr lang="hr-HR" sz="2800" b="1" dirty="0">
                <a:latin typeface="Arial" panose="020B0604020202020204" pitchFamily="34" charset="0"/>
                <a:cs typeface="Arial" panose="020B0604020202020204" pitchFamily="34" charset="0"/>
              </a:rPr>
              <a:t>SVETOG VLAHA</a:t>
            </a:r>
          </a:p>
        </p:txBody>
      </p:sp>
      <p:pic>
        <p:nvPicPr>
          <p:cNvPr id="5" name="Rezervirano mjesto sadržaja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28349" y="1071154"/>
            <a:ext cx="6662286" cy="4980126"/>
          </a:xfrm>
          <a:prstGeom prst="rect">
            <a:avLst/>
          </a:prstGeom>
          <a:ln>
            <a:noFill/>
          </a:ln>
          <a:effectLst>
            <a:softEdge rad="112500"/>
          </a:effectLst>
        </p:spPr>
      </p:pic>
      <p:sp>
        <p:nvSpPr>
          <p:cNvPr id="2" name="Pravokutnik 1"/>
          <p:cNvSpPr/>
          <p:nvPr/>
        </p:nvSpPr>
        <p:spPr>
          <a:xfrm>
            <a:off x="979713" y="6074229"/>
            <a:ext cx="6361613" cy="646331"/>
          </a:xfrm>
          <a:prstGeom prst="rect">
            <a:avLst/>
          </a:prstGeom>
        </p:spPr>
        <p:txBody>
          <a:bodyPr wrap="square">
            <a:spAutoFit/>
          </a:bodyPr>
          <a:lstStyle/>
          <a:p>
            <a:r>
              <a:rPr lang="hr-HR" dirty="0">
                <a:solidFill>
                  <a:schemeClr val="accent2"/>
                </a:solidFill>
                <a:latin typeface="Arial" panose="020B0604020202020204" pitchFamily="34" charset="0"/>
                <a:cs typeface="Arial" panose="020B0604020202020204" pitchFamily="34" charset="0"/>
              </a:rPr>
              <a:t>https://</a:t>
            </a:r>
            <a:r>
              <a:rPr lang="hr-HR" dirty="0" err="1" smtClean="0">
                <a:solidFill>
                  <a:schemeClr val="accent2"/>
                </a:solidFill>
                <a:latin typeface="Arial" panose="020B0604020202020204" pitchFamily="34" charset="0"/>
                <a:cs typeface="Arial" panose="020B0604020202020204" pitchFamily="34" charset="0"/>
              </a:rPr>
              <a:t>tzdubrovnik.hr</a:t>
            </a:r>
            <a:r>
              <a:rPr lang="hr-HR" dirty="0" smtClean="0">
                <a:solidFill>
                  <a:schemeClr val="accent2"/>
                </a:solidFill>
                <a:latin typeface="Arial" panose="020B0604020202020204" pitchFamily="34" charset="0"/>
                <a:cs typeface="Arial" panose="020B0604020202020204" pitchFamily="34" charset="0"/>
              </a:rPr>
              <a:t>/</a:t>
            </a:r>
            <a:r>
              <a:rPr lang="hr-HR" dirty="0" err="1" smtClean="0">
                <a:solidFill>
                  <a:schemeClr val="accent2"/>
                </a:solidFill>
                <a:latin typeface="Arial" panose="020B0604020202020204" pitchFamily="34" charset="0"/>
                <a:cs typeface="Arial" panose="020B0604020202020204" pitchFamily="34" charset="0"/>
              </a:rPr>
              <a:t>get</a:t>
            </a:r>
            <a:r>
              <a:rPr lang="hr-HR" dirty="0" smtClean="0">
                <a:solidFill>
                  <a:schemeClr val="accent2"/>
                </a:solidFill>
                <a:latin typeface="Arial" panose="020B0604020202020204" pitchFamily="34" charset="0"/>
                <a:cs typeface="Arial" panose="020B0604020202020204" pitchFamily="34" charset="0"/>
              </a:rPr>
              <a:t>/</a:t>
            </a:r>
            <a:r>
              <a:rPr lang="hr-HR" dirty="0" err="1" smtClean="0">
                <a:solidFill>
                  <a:schemeClr val="accent2"/>
                </a:solidFill>
                <a:latin typeface="Arial" panose="020B0604020202020204" pitchFamily="34" charset="0"/>
                <a:cs typeface="Arial" panose="020B0604020202020204" pitchFamily="34" charset="0"/>
              </a:rPr>
              <a:t>newsletter</a:t>
            </a:r>
            <a:r>
              <a:rPr lang="hr-HR" dirty="0" smtClean="0">
                <a:solidFill>
                  <a:schemeClr val="accent2"/>
                </a:solidFill>
                <a:latin typeface="Arial" panose="020B0604020202020204" pitchFamily="34" charset="0"/>
                <a:cs typeface="Arial" panose="020B0604020202020204" pitchFamily="34" charset="0"/>
              </a:rPr>
              <a:t>_2/</a:t>
            </a:r>
            <a:r>
              <a:rPr lang="hr-HR" dirty="0" err="1" smtClean="0">
                <a:solidFill>
                  <a:schemeClr val="accent2"/>
                </a:solidFill>
                <a:latin typeface="Arial" panose="020B0604020202020204" pitchFamily="34" charset="0"/>
                <a:cs typeface="Arial" panose="020B0604020202020204" pitchFamily="34" charset="0"/>
              </a:rPr>
              <a:t>62874</a:t>
            </a:r>
            <a:r>
              <a:rPr lang="hr-HR" dirty="0" smtClean="0">
                <a:solidFill>
                  <a:schemeClr val="accent2"/>
                </a:solidFill>
                <a:latin typeface="Arial" panose="020B0604020202020204" pitchFamily="34" charset="0"/>
                <a:cs typeface="Arial" panose="020B0604020202020204" pitchFamily="34" charset="0"/>
              </a:rPr>
              <a:t>/tko_je_bio_sveti_</a:t>
            </a:r>
            <a:r>
              <a:rPr lang="hr-HR" dirty="0" err="1" smtClean="0">
                <a:solidFill>
                  <a:schemeClr val="accent2"/>
                </a:solidFill>
                <a:latin typeface="Arial" panose="020B0604020202020204" pitchFamily="34" charset="0"/>
                <a:cs typeface="Arial" panose="020B0604020202020204" pitchFamily="34" charset="0"/>
              </a:rPr>
              <a:t>vlaho.html</a:t>
            </a:r>
            <a:r>
              <a:rPr lang="hr-HR" dirty="0" smtClean="0">
                <a:solidFill>
                  <a:schemeClr val="accent2"/>
                </a:solidFill>
                <a:latin typeface="Arial" panose="020B0604020202020204" pitchFamily="34" charset="0"/>
                <a:cs typeface="Arial" panose="020B0604020202020204" pitchFamily="34" charset="0"/>
              </a:rPr>
              <a:t> </a:t>
            </a:r>
            <a:r>
              <a:rPr lang="hr-HR" dirty="0" smtClean="0">
                <a:latin typeface="Arial" panose="020B0604020202020204" pitchFamily="34" charset="0"/>
                <a:cs typeface="Arial" panose="020B0604020202020204" pitchFamily="34" charset="0"/>
              </a:rPr>
              <a:t>(</a:t>
            </a:r>
            <a:r>
              <a:rPr lang="hr-HR" dirty="0" err="1" smtClean="0">
                <a:latin typeface="Arial" panose="020B0604020202020204" pitchFamily="34" charset="0"/>
                <a:cs typeface="Arial" panose="020B0604020202020204" pitchFamily="34" charset="0"/>
              </a:rPr>
              <a:t>pristupljeno</a:t>
            </a:r>
            <a:r>
              <a:rPr lang="hr-HR" dirty="0" smtClean="0">
                <a:latin typeface="Arial" panose="020B0604020202020204" pitchFamily="34" charset="0"/>
                <a:cs typeface="Arial" panose="020B0604020202020204" pitchFamily="34" charset="0"/>
              </a:rPr>
              <a:t> 1.3.2022.)</a:t>
            </a:r>
            <a:endParaRPr lang="hr-HR" dirty="0">
              <a:solidFill>
                <a:schemeClr val="accent2"/>
              </a:solidFill>
              <a:latin typeface="Arial" panose="020B0604020202020204" pitchFamily="34" charset="0"/>
              <a:cs typeface="Arial" panose="020B0604020202020204" pitchFamily="34" charset="0"/>
            </a:endParaRPr>
          </a:p>
        </p:txBody>
      </p:sp>
      <p:pic>
        <p:nvPicPr>
          <p:cNvPr id="3" name="Slika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60266" y="280104"/>
            <a:ext cx="4009451" cy="2345529"/>
          </a:xfrm>
          <a:prstGeom prst="rect">
            <a:avLst/>
          </a:prstGeom>
          <a:ln>
            <a:noFill/>
          </a:ln>
          <a:effectLst>
            <a:softEdge rad="112500"/>
          </a:effectLst>
        </p:spPr>
      </p:pic>
      <p:sp>
        <p:nvSpPr>
          <p:cNvPr id="6" name="Pravokutnik 5"/>
          <p:cNvSpPr/>
          <p:nvPr/>
        </p:nvSpPr>
        <p:spPr>
          <a:xfrm>
            <a:off x="7707086" y="2782390"/>
            <a:ext cx="4349446" cy="3693319"/>
          </a:xfrm>
          <a:prstGeom prst="rect">
            <a:avLst/>
          </a:prstGeom>
        </p:spPr>
        <p:txBody>
          <a:bodyPr wrap="square">
            <a:spAutoFit/>
          </a:bodyPr>
          <a:lstStyle/>
          <a:p>
            <a:pPr marL="285750" indent="-285750">
              <a:lnSpc>
                <a:spcPct val="90000"/>
              </a:lnSpc>
              <a:buClr>
                <a:schemeClr val="accent2"/>
              </a:buClr>
              <a:buFont typeface="Wingdings" pitchFamily="2" charset="2"/>
              <a:buChar char="Ø"/>
            </a:pPr>
            <a:r>
              <a:rPr lang="hr-HR" sz="2000" dirty="0" smtClean="0">
                <a:latin typeface="Arial"/>
                <a:ea typeface="+mj-lt"/>
                <a:cs typeface="+mj-lt"/>
              </a:rPr>
              <a:t>Proslava </a:t>
            </a:r>
            <a:r>
              <a:rPr lang="hr-HR" sz="2000" dirty="0">
                <a:latin typeface="Arial"/>
                <a:ea typeface="+mj-lt"/>
                <a:cs typeface="+mj-lt"/>
              </a:rPr>
              <a:t>blagdana sv. Vlaha slavi se 3. veljače i neprekidno traje od 972. godine do </a:t>
            </a:r>
            <a:r>
              <a:rPr lang="hr-HR" sz="2000" dirty="0" smtClean="0">
                <a:latin typeface="Arial"/>
                <a:ea typeface="+mj-lt"/>
                <a:cs typeface="+mj-lt"/>
              </a:rPr>
              <a:t>danas.</a:t>
            </a:r>
            <a:br>
              <a:rPr lang="hr-HR" sz="2000" dirty="0" smtClean="0">
                <a:latin typeface="Arial"/>
                <a:ea typeface="+mj-lt"/>
                <a:cs typeface="+mj-lt"/>
              </a:rPr>
            </a:br>
            <a:endParaRPr lang="hr-HR" sz="2000" dirty="0">
              <a:latin typeface="Arial"/>
              <a:ea typeface="+mj-lt"/>
              <a:cs typeface="+mj-lt"/>
            </a:endParaRPr>
          </a:p>
          <a:p>
            <a:pPr marL="285750" indent="-285750">
              <a:lnSpc>
                <a:spcPct val="90000"/>
              </a:lnSpc>
              <a:buClr>
                <a:schemeClr val="accent2"/>
              </a:buClr>
              <a:buFont typeface="Wingdings" pitchFamily="2" charset="2"/>
              <a:buChar char="Ø"/>
            </a:pPr>
            <a:r>
              <a:rPr lang="hr-HR" sz="2000" dirty="0">
                <a:latin typeface="Arial"/>
                <a:ea typeface="+mj-lt"/>
                <a:cs typeface="+mj-lt"/>
              </a:rPr>
              <a:t>Temelji se na legendi  da je sv. Vlaho spasio Dubrovnik od napada mletačkih osvajača 971. god i postao zaštitnik Dubrovnika</a:t>
            </a:r>
            <a:r>
              <a:rPr lang="hr-HR" sz="2000" dirty="0" smtClean="0">
                <a:latin typeface="Arial"/>
                <a:ea typeface="+mj-lt"/>
                <a:cs typeface="+mj-lt"/>
              </a:rPr>
              <a:t>.</a:t>
            </a:r>
            <a:br>
              <a:rPr lang="hr-HR" sz="2000" dirty="0" smtClean="0">
                <a:latin typeface="Arial"/>
                <a:ea typeface="+mj-lt"/>
                <a:cs typeface="+mj-lt"/>
              </a:rPr>
            </a:br>
            <a:r>
              <a:rPr lang="hr-HR" sz="2000" dirty="0" smtClean="0">
                <a:latin typeface="Arial"/>
                <a:ea typeface="+mj-lt"/>
                <a:cs typeface="+mj-lt"/>
              </a:rPr>
              <a:t/>
            </a:r>
            <a:br>
              <a:rPr lang="hr-HR" sz="2000" dirty="0" smtClean="0">
                <a:latin typeface="Arial"/>
                <a:ea typeface="+mj-lt"/>
                <a:cs typeface="+mj-lt"/>
              </a:rPr>
            </a:br>
            <a:r>
              <a:rPr lang="hr-HR" sz="2000" dirty="0" smtClean="0">
                <a:latin typeface="Arial"/>
                <a:ea typeface="+mj-lt"/>
                <a:cs typeface="+mj-lt"/>
              </a:rPr>
              <a:t>Festa sv. Vlaha uvrštena je na UNESCO-v popis kulturne baštine od </a:t>
            </a:r>
            <a:r>
              <a:rPr lang="hr-HR" sz="2000" b="1" dirty="0" smtClean="0">
                <a:latin typeface="Arial"/>
                <a:ea typeface="+mj-lt"/>
                <a:cs typeface="+mj-lt"/>
              </a:rPr>
              <a:t>2009. </a:t>
            </a:r>
            <a:r>
              <a:rPr lang="hr-HR" sz="2000" dirty="0" smtClean="0">
                <a:latin typeface="Arial"/>
                <a:ea typeface="+mj-lt"/>
                <a:cs typeface="+mj-lt"/>
              </a:rPr>
              <a:t>godine.</a:t>
            </a:r>
          </a:p>
          <a:p>
            <a:pPr marL="285750" indent="-285750">
              <a:lnSpc>
                <a:spcPct val="90000"/>
              </a:lnSpc>
              <a:buFont typeface="Arial" panose="020B0604020202020204" pitchFamily="34" charset="0"/>
              <a:buChar char="•"/>
            </a:pPr>
            <a:endParaRPr lang="hr-HR" sz="2000" dirty="0">
              <a:latin typeface="Arial"/>
              <a:ea typeface="+mj-lt"/>
              <a:cs typeface="+mj-lt"/>
            </a:endParaRPr>
          </a:p>
        </p:txBody>
      </p:sp>
    </p:spTree>
    <p:extLst>
      <p:ext uri="{BB962C8B-B14F-4D97-AF65-F5344CB8AC3E}">
        <p14:creationId xmlns:p14="http://schemas.microsoft.com/office/powerpoint/2010/main" val="26138401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635023" y="292816"/>
            <a:ext cx="5565422" cy="379629"/>
          </a:xfrm>
        </p:spPr>
        <p:txBody>
          <a:bodyPr>
            <a:noAutofit/>
          </a:bodyPr>
          <a:lstStyle/>
          <a:p>
            <a:pPr algn="ctr"/>
            <a:r>
              <a:rPr lang="hr-HR" sz="2800" b="1" dirty="0" smtClean="0">
                <a:latin typeface="Arial" panose="020B0604020202020204" pitchFamily="34" charset="0"/>
                <a:cs typeface="Arial" panose="020B0604020202020204" pitchFamily="34" charset="0"/>
              </a:rPr>
              <a:t>UMIJEĆE IZRADE ČIPKE</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3185" y="1862667"/>
            <a:ext cx="3757502" cy="2733232"/>
          </a:xfrm>
          <a:prstGeom prst="rect">
            <a:avLst/>
          </a:prstGeom>
          <a:ln>
            <a:noFill/>
          </a:ln>
          <a:effectLst>
            <a:softEdge rad="112500"/>
          </a:effectLst>
        </p:spPr>
      </p:pic>
      <p:sp>
        <p:nvSpPr>
          <p:cNvPr id="5" name="TekstniOkvir 4"/>
          <p:cNvSpPr txBox="1"/>
          <p:nvPr/>
        </p:nvSpPr>
        <p:spPr>
          <a:xfrm>
            <a:off x="102049" y="4595900"/>
            <a:ext cx="3731039" cy="430887"/>
          </a:xfrm>
          <a:prstGeom prst="rect">
            <a:avLst/>
          </a:prstGeom>
          <a:noFill/>
        </p:spPr>
        <p:txBody>
          <a:bodyPr wrap="square" rtlCol="0">
            <a:spAutoFit/>
          </a:bodyPr>
          <a:lstStyle/>
          <a:p>
            <a:pPr algn="ctr"/>
            <a:r>
              <a:rPr lang="hr-HR" sz="2200" dirty="0" smtClean="0">
                <a:latin typeface="Arial" panose="020B0604020202020204" pitchFamily="34" charset="0"/>
                <a:cs typeface="Arial" panose="020B0604020202020204" pitchFamily="34" charset="0"/>
              </a:rPr>
              <a:t>PAŠKA ČIPKA</a:t>
            </a:r>
            <a:endParaRPr lang="hr-HR" sz="2200" dirty="0">
              <a:latin typeface="Arial" panose="020B0604020202020204" pitchFamily="34" charset="0"/>
              <a:cs typeface="Arial" panose="020B0604020202020204" pitchFamily="34" charset="0"/>
            </a:endParaRPr>
          </a:p>
        </p:txBody>
      </p:sp>
      <p:pic>
        <p:nvPicPr>
          <p:cNvPr id="6" name="Slik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5689" y="672445"/>
            <a:ext cx="3461454" cy="3049779"/>
          </a:xfrm>
          <a:prstGeom prst="rect">
            <a:avLst/>
          </a:prstGeom>
          <a:ln>
            <a:noFill/>
          </a:ln>
          <a:effectLst>
            <a:softEdge rad="112500"/>
          </a:effectLst>
        </p:spPr>
      </p:pic>
      <p:sp>
        <p:nvSpPr>
          <p:cNvPr id="7" name="TekstniOkvir 6"/>
          <p:cNvSpPr txBox="1"/>
          <p:nvPr/>
        </p:nvSpPr>
        <p:spPr>
          <a:xfrm>
            <a:off x="8748888" y="3917245"/>
            <a:ext cx="2731911" cy="430887"/>
          </a:xfrm>
          <a:prstGeom prst="rect">
            <a:avLst/>
          </a:prstGeom>
          <a:noFill/>
        </p:spPr>
        <p:txBody>
          <a:bodyPr wrap="square" rtlCol="0">
            <a:spAutoFit/>
          </a:bodyPr>
          <a:lstStyle/>
          <a:p>
            <a:pPr algn="ctr"/>
            <a:r>
              <a:rPr lang="hr-HR" sz="2200" dirty="0" smtClean="0">
                <a:latin typeface="Arial" panose="020B0604020202020204" pitchFamily="34" charset="0"/>
                <a:cs typeface="Arial" panose="020B0604020202020204" pitchFamily="34" charset="0"/>
              </a:rPr>
              <a:t>HVARSKA ČIPKA</a:t>
            </a:r>
            <a:endParaRPr lang="hr-HR" sz="2200" dirty="0">
              <a:latin typeface="Arial" panose="020B0604020202020204" pitchFamily="34" charset="0"/>
              <a:cs typeface="Arial" panose="020B0604020202020204" pitchFamily="34" charset="0"/>
            </a:endParaRPr>
          </a:p>
        </p:txBody>
      </p:sp>
      <p:pic>
        <p:nvPicPr>
          <p:cNvPr id="8" name="Slika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81498" y="1862667"/>
            <a:ext cx="3657601" cy="3193867"/>
          </a:xfrm>
          <a:prstGeom prst="rect">
            <a:avLst/>
          </a:prstGeom>
          <a:ln>
            <a:noFill/>
          </a:ln>
          <a:effectLst>
            <a:softEdge rad="112500"/>
          </a:effectLst>
        </p:spPr>
      </p:pic>
      <p:sp>
        <p:nvSpPr>
          <p:cNvPr id="9" name="TekstniOkvir 8"/>
          <p:cNvSpPr txBox="1"/>
          <p:nvPr/>
        </p:nvSpPr>
        <p:spPr>
          <a:xfrm>
            <a:off x="4246034" y="5427598"/>
            <a:ext cx="3785111" cy="430887"/>
          </a:xfrm>
          <a:prstGeom prst="rect">
            <a:avLst/>
          </a:prstGeom>
          <a:noFill/>
        </p:spPr>
        <p:txBody>
          <a:bodyPr wrap="square" rtlCol="0">
            <a:spAutoFit/>
          </a:bodyPr>
          <a:lstStyle/>
          <a:p>
            <a:pPr algn="ctr"/>
            <a:r>
              <a:rPr lang="hr-HR" sz="2200" dirty="0" smtClean="0">
                <a:latin typeface="Arial" panose="020B0604020202020204" pitchFamily="34" charset="0"/>
                <a:cs typeface="Arial" panose="020B0604020202020204" pitchFamily="34" charset="0"/>
              </a:rPr>
              <a:t>LEPOGLAVSKA ČIPKA</a:t>
            </a:r>
            <a:endParaRPr lang="hr-HR" sz="2200" dirty="0">
              <a:latin typeface="Arial" panose="020B0604020202020204" pitchFamily="34" charset="0"/>
              <a:cs typeface="Arial" panose="020B0604020202020204" pitchFamily="34" charset="0"/>
            </a:endParaRPr>
          </a:p>
        </p:txBody>
      </p:sp>
      <p:sp>
        <p:nvSpPr>
          <p:cNvPr id="11" name="Pravokutnik 10"/>
          <p:cNvSpPr/>
          <p:nvPr/>
        </p:nvSpPr>
        <p:spPr>
          <a:xfrm>
            <a:off x="133185" y="672444"/>
            <a:ext cx="3885659" cy="923330"/>
          </a:xfrm>
          <a:prstGeom prst="rect">
            <a:avLst/>
          </a:prstGeom>
        </p:spPr>
        <p:txBody>
          <a:bodyPr wrap="square">
            <a:spAutoFit/>
          </a:bodyPr>
          <a:lstStyle/>
          <a:p>
            <a:r>
              <a:rPr lang="hr-HR" dirty="0">
                <a:hlinkClick r:id="rId5"/>
              </a:rPr>
              <a:t>https://www.pag.hr/index.php/gradska-uprava/povjest-paga/kultura-grada-paga</a:t>
            </a:r>
            <a:endParaRPr lang="hr-HR" dirty="0"/>
          </a:p>
        </p:txBody>
      </p:sp>
      <p:sp>
        <p:nvSpPr>
          <p:cNvPr id="12" name="Pravokutnik 11"/>
          <p:cNvSpPr/>
          <p:nvPr/>
        </p:nvSpPr>
        <p:spPr>
          <a:xfrm>
            <a:off x="4018844" y="1128890"/>
            <a:ext cx="4020255" cy="646331"/>
          </a:xfrm>
          <a:prstGeom prst="rect">
            <a:avLst/>
          </a:prstGeom>
        </p:spPr>
        <p:txBody>
          <a:bodyPr wrap="square">
            <a:spAutoFit/>
          </a:bodyPr>
          <a:lstStyle/>
          <a:p>
            <a:pPr algn="ctr"/>
            <a:r>
              <a:rPr lang="hr-HR" dirty="0">
                <a:hlinkClick r:id="rId6"/>
              </a:rPr>
              <a:t>http://www.lepoglavska-cipka.hr/o-lepoglavskoj-cipki/</a:t>
            </a:r>
            <a:endParaRPr lang="hr-HR" dirty="0"/>
          </a:p>
        </p:txBody>
      </p:sp>
      <p:sp>
        <p:nvSpPr>
          <p:cNvPr id="13" name="Pravokutnik 12"/>
          <p:cNvSpPr/>
          <p:nvPr/>
        </p:nvSpPr>
        <p:spPr>
          <a:xfrm>
            <a:off x="8545689" y="4543154"/>
            <a:ext cx="3265310" cy="646331"/>
          </a:xfrm>
          <a:prstGeom prst="rect">
            <a:avLst/>
          </a:prstGeom>
        </p:spPr>
        <p:txBody>
          <a:bodyPr wrap="square">
            <a:spAutoFit/>
          </a:bodyPr>
          <a:lstStyle/>
          <a:p>
            <a:r>
              <a:rPr lang="hr-HR" dirty="0">
                <a:hlinkClick r:id="rId7"/>
              </a:rPr>
              <a:t>http://stari-grad.eu/hr/hvar-otok-unesco/cipka-od-agave</a:t>
            </a:r>
            <a:endParaRPr lang="hr-HR" dirty="0"/>
          </a:p>
        </p:txBody>
      </p:sp>
    </p:spTree>
    <p:extLst>
      <p:ext uri="{BB962C8B-B14F-4D97-AF65-F5344CB8AC3E}">
        <p14:creationId xmlns:p14="http://schemas.microsoft.com/office/powerpoint/2010/main" val="250825819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7932FD04-AE91-4FF7-A923-AC3070C25E09}"/>
              </a:ext>
            </a:extLst>
          </p:cNvPr>
          <p:cNvSpPr>
            <a:spLocks noGrp="1"/>
          </p:cNvSpPr>
          <p:nvPr>
            <p:ph idx="1"/>
          </p:nvPr>
        </p:nvSpPr>
        <p:spPr>
          <a:xfrm>
            <a:off x="419100" y="190501"/>
            <a:ext cx="6941256" cy="3038122"/>
          </a:xfrm>
        </p:spPr>
        <p:txBody>
          <a:bodyPr vert="horz" lIns="91440" tIns="45720" rIns="91440" bIns="45720" rtlCol="0">
            <a:noAutofit/>
          </a:bodyPr>
          <a:lstStyle/>
          <a:p>
            <a:pPr>
              <a:buFont typeface="Wingdings" panose="05000000000000000000" pitchFamily="2" charset="2"/>
              <a:buChar char="Ø"/>
            </a:pPr>
            <a:r>
              <a:rPr lang="hr-HR" sz="2000" dirty="0" smtClean="0">
                <a:latin typeface="Arial" panose="020B0604020202020204" pitchFamily="34" charset="0"/>
                <a:ea typeface="+mj-lt"/>
                <a:cs typeface="Arial" panose="020B0604020202020204" pitchFamily="34" charset="0"/>
              </a:rPr>
              <a:t>U </a:t>
            </a:r>
            <a:r>
              <a:rPr lang="hr-HR" sz="2000" dirty="0">
                <a:latin typeface="Arial" panose="020B0604020202020204" pitchFamily="34" charset="0"/>
                <a:ea typeface="+mj-lt"/>
                <a:cs typeface="Arial" panose="020B0604020202020204" pitchFamily="34" charset="0"/>
              </a:rPr>
              <a:t>Europi je izrada čipke bila u rukama ženskih crkvenih </a:t>
            </a:r>
            <a:r>
              <a:rPr lang="hr-HR" sz="2000" dirty="0" smtClean="0">
                <a:latin typeface="Arial" panose="020B0604020202020204" pitchFamily="34" charset="0"/>
                <a:ea typeface="+mj-lt"/>
                <a:cs typeface="Arial" panose="020B0604020202020204" pitchFamily="34" charset="0"/>
              </a:rPr>
              <a:t>redova</a:t>
            </a:r>
          </a:p>
          <a:p>
            <a:pPr>
              <a:buFont typeface="Wingdings" panose="05000000000000000000" pitchFamily="2" charset="2"/>
              <a:buChar char="Ø"/>
            </a:pPr>
            <a:r>
              <a:rPr lang="hr-HR" sz="2000" dirty="0" smtClean="0">
                <a:latin typeface="Arial" panose="020B0604020202020204" pitchFamily="34" charset="0"/>
                <a:ea typeface="+mj-lt"/>
                <a:cs typeface="Arial" panose="020B0604020202020204" pitchFamily="34" charset="0"/>
              </a:rPr>
              <a:t>Kod nas se prvi puta pojavila u samostanima. izrađivale su je sestre benediktinke na otocima Hvaru i Pagu te pavlini u Lepoglavi.</a:t>
            </a:r>
          </a:p>
          <a:p>
            <a:pP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Vještina izrade čipke upisana je na UNESCO-v popis nematerijalne kulturne baštine  </a:t>
            </a:r>
            <a:r>
              <a:rPr lang="hr-HR" sz="2000" b="1" dirty="0" smtClean="0">
                <a:latin typeface="Arial" panose="020B0604020202020204" pitchFamily="34" charset="0"/>
                <a:cs typeface="Arial" panose="020B0604020202020204" pitchFamily="34" charset="0"/>
              </a:rPr>
              <a:t>2009</a:t>
            </a:r>
            <a:r>
              <a:rPr lang="hr-HR" sz="2000" b="1"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godine.</a:t>
            </a:r>
            <a:endParaRPr lang="hr-HR" sz="2000" dirty="0">
              <a:latin typeface="Arial" panose="020B0604020202020204" pitchFamily="34" charset="0"/>
              <a:cs typeface="Arial" panose="020B0604020202020204" pitchFamily="34" charset="0"/>
            </a:endParaRPr>
          </a:p>
        </p:txBody>
      </p:sp>
      <p:pic>
        <p:nvPicPr>
          <p:cNvPr id="4" name="Slika 4">
            <a:extLst>
              <a:ext uri="{FF2B5EF4-FFF2-40B4-BE49-F238E27FC236}">
                <a16:creationId xmlns:a16="http://schemas.microsoft.com/office/drawing/2014/main" id="{67536A98-126D-48D5-8CC5-61CC3DFA04B2}"/>
              </a:ext>
            </a:extLst>
          </p:cNvPr>
          <p:cNvPicPr>
            <a:picLocks noChangeAspect="1"/>
          </p:cNvPicPr>
          <p:nvPr/>
        </p:nvPicPr>
        <p:blipFill>
          <a:blip r:embed="rId2"/>
          <a:stretch>
            <a:fillRect/>
          </a:stretch>
        </p:blipFill>
        <p:spPr>
          <a:xfrm>
            <a:off x="7727499" y="1511675"/>
            <a:ext cx="3981901" cy="2811596"/>
          </a:xfrm>
          <a:prstGeom prst="rect">
            <a:avLst/>
          </a:prstGeom>
          <a:ln>
            <a:noFill/>
          </a:ln>
          <a:effectLst>
            <a:softEdge rad="112500"/>
          </a:effectLst>
        </p:spPr>
      </p:pic>
      <p:sp>
        <p:nvSpPr>
          <p:cNvPr id="2" name="Pravokutnik 1"/>
          <p:cNvSpPr/>
          <p:nvPr/>
        </p:nvSpPr>
        <p:spPr>
          <a:xfrm flipH="1">
            <a:off x="7988300" y="4704834"/>
            <a:ext cx="3721100" cy="369332"/>
          </a:xfrm>
          <a:prstGeom prst="rect">
            <a:avLst/>
          </a:prstGeom>
        </p:spPr>
        <p:txBody>
          <a:bodyPr wrap="square">
            <a:spAutoFit/>
          </a:bodyPr>
          <a:lstStyle/>
          <a:p>
            <a:pPr algn="ctr"/>
            <a:r>
              <a:rPr lang="hr-HR" dirty="0">
                <a:hlinkClick r:id="rId3"/>
              </a:rPr>
              <a:t>https://bit.ly/2ZmtvEL</a:t>
            </a:r>
            <a:endParaRPr lang="hr-HR" dirty="0"/>
          </a:p>
        </p:txBody>
      </p:sp>
      <p:pic>
        <p:nvPicPr>
          <p:cNvPr id="5" name="Slika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17598" y="2917473"/>
            <a:ext cx="5379434" cy="3588851"/>
          </a:xfrm>
          <a:prstGeom prst="rect">
            <a:avLst/>
          </a:prstGeom>
          <a:ln>
            <a:noFill/>
          </a:ln>
          <a:effectLst>
            <a:softEdge rad="112500"/>
          </a:effectLst>
        </p:spPr>
      </p:pic>
      <p:sp>
        <p:nvSpPr>
          <p:cNvPr id="6" name="TekstniOkvir 5"/>
          <p:cNvSpPr txBox="1"/>
          <p:nvPr/>
        </p:nvSpPr>
        <p:spPr>
          <a:xfrm rot="10800000" flipV="1">
            <a:off x="1117598" y="6329906"/>
            <a:ext cx="5466786" cy="369332"/>
          </a:xfrm>
          <a:prstGeom prst="rect">
            <a:avLst/>
          </a:prstGeom>
          <a:noFill/>
        </p:spPr>
        <p:txBody>
          <a:bodyPr wrap="square" rtlCol="0">
            <a:spAutoFit/>
          </a:bodyPr>
          <a:lstStyle/>
          <a:p>
            <a:pPr algn="ctr"/>
            <a:r>
              <a:rPr lang="hr-HR" dirty="0" smtClean="0"/>
              <a:t>Paška nošnja ukrašena čipkom</a:t>
            </a:r>
            <a:endParaRPr lang="hr-HR" dirty="0"/>
          </a:p>
        </p:txBody>
      </p:sp>
    </p:spTree>
    <p:extLst>
      <p:ext uri="{BB962C8B-B14F-4D97-AF65-F5344CB8AC3E}">
        <p14:creationId xmlns:p14="http://schemas.microsoft.com/office/powerpoint/2010/main" val="70902662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90500" y="208606"/>
            <a:ext cx="9258300" cy="1035159"/>
          </a:xfrm>
        </p:spPr>
        <p:txBody>
          <a:bodyPr>
            <a:noAutofit/>
          </a:bodyPr>
          <a:lstStyle/>
          <a:p>
            <a:pPr algn="ctr"/>
            <a:r>
              <a:rPr lang="hr-HR" sz="2800" b="1" dirty="0" smtClean="0">
                <a:latin typeface="Arial" panose="020B0604020202020204" pitchFamily="34" charset="0"/>
                <a:cs typeface="Arial" panose="020B0604020202020204" pitchFamily="34" charset="0"/>
              </a:rPr>
              <a:t>DVOGLASJE TIJESNIH INTERVALA ISTRE I HRVATSKOG PRIMORJA</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7531" y="1243764"/>
            <a:ext cx="7243758" cy="4967111"/>
          </a:xfrm>
          <a:prstGeom prst="rect">
            <a:avLst/>
          </a:prstGeom>
          <a:ln>
            <a:noFill/>
          </a:ln>
          <a:effectLst>
            <a:softEdge rad="112500"/>
          </a:effectLst>
        </p:spPr>
      </p:pic>
      <p:pic>
        <p:nvPicPr>
          <p:cNvPr id="5" name="Rezervirano mjesto sadržaj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45342" y="208606"/>
            <a:ext cx="2389050" cy="3186527"/>
          </a:xfrm>
          <a:prstGeom prst="rect">
            <a:avLst/>
          </a:prstGeom>
          <a:ln>
            <a:noFill/>
          </a:ln>
          <a:effectLst>
            <a:softEdge rad="112500"/>
          </a:effectLst>
        </p:spPr>
      </p:pic>
      <p:pic>
        <p:nvPicPr>
          <p:cNvPr id="6" name="Picture 2" descr="Istarski tradicionalni instrumenti: Instrumenti"/>
          <p:cNvPicPr>
            <a:picLocks noChangeAspect="1" noChangeArrowheads="1"/>
          </p:cNvPicPr>
          <p:nvPr/>
        </p:nvPicPr>
        <p:blipFill>
          <a:blip r:embed="rId4"/>
          <a:srcRect/>
          <a:stretch>
            <a:fillRect/>
          </a:stretch>
        </p:blipFill>
        <p:spPr bwMode="auto">
          <a:xfrm>
            <a:off x="9606844" y="5666097"/>
            <a:ext cx="2404533" cy="1089555"/>
          </a:xfrm>
          <a:prstGeom prst="rect">
            <a:avLst/>
          </a:prstGeom>
          <a:ln>
            <a:noFill/>
          </a:ln>
          <a:effectLst>
            <a:softEdge rad="112500"/>
          </a:effectLst>
        </p:spPr>
      </p:pic>
      <p:sp>
        <p:nvSpPr>
          <p:cNvPr id="3" name="Pravokutnik 2"/>
          <p:cNvSpPr/>
          <p:nvPr/>
        </p:nvSpPr>
        <p:spPr>
          <a:xfrm>
            <a:off x="7894640" y="3395133"/>
            <a:ext cx="4116737" cy="2862322"/>
          </a:xfrm>
          <a:prstGeom prst="rect">
            <a:avLst/>
          </a:prstGeom>
        </p:spPr>
        <p:txBody>
          <a:bodyPr wrap="square">
            <a:spAutoFit/>
          </a:bodyPr>
          <a:lstStyle/>
          <a:p>
            <a:pPr marL="285750" indent="-285750">
              <a:buClr>
                <a:schemeClr val="accent2">
                  <a:lumMod val="60000"/>
                  <a:lumOff val="40000"/>
                </a:schemeClr>
              </a:buClr>
              <a:buFont typeface="Wingdings" panose="05000000000000000000" pitchFamily="2" charset="2"/>
              <a:buChar char="Ø"/>
            </a:pPr>
            <a:r>
              <a:rPr lang="hr-HR" dirty="0" smtClean="0">
                <a:latin typeface="Arial" pitchFamily="34" charset="0"/>
                <a:cs typeface="Arial" pitchFamily="34" charset="0"/>
              </a:rPr>
              <a:t>To je poseban </a:t>
            </a:r>
            <a:r>
              <a:rPr lang="hr-HR" dirty="0">
                <a:latin typeface="Arial" pitchFamily="34" charset="0"/>
                <a:cs typeface="Arial" pitchFamily="34" charset="0"/>
              </a:rPr>
              <a:t>je stil folklorne </a:t>
            </a:r>
            <a:r>
              <a:rPr lang="hr-HR" dirty="0" smtClean="0">
                <a:latin typeface="Arial" pitchFamily="34" charset="0"/>
                <a:cs typeface="Arial" pitchFamily="34" charset="0"/>
              </a:rPr>
              <a:t>glazbe rasprostranjen od </a:t>
            </a:r>
            <a:r>
              <a:rPr lang="hr-HR" dirty="0">
                <a:latin typeface="Arial" pitchFamily="34" charset="0"/>
                <a:cs typeface="Arial" pitchFamily="34" charset="0"/>
              </a:rPr>
              <a:t>Rijeke do Senja te na otocima Krku, Rabu i </a:t>
            </a:r>
            <a:r>
              <a:rPr lang="hr-HR" dirty="0" smtClean="0">
                <a:latin typeface="Arial" pitchFamily="34" charset="0"/>
                <a:cs typeface="Arial" pitchFamily="34" charset="0"/>
              </a:rPr>
              <a:t>Cresu.</a:t>
            </a:r>
          </a:p>
          <a:p>
            <a:pPr marL="285750" indent="-285750">
              <a:buClr>
                <a:schemeClr val="accent2">
                  <a:lumMod val="60000"/>
                  <a:lumOff val="40000"/>
                </a:schemeClr>
              </a:buClr>
              <a:buFont typeface="Wingdings" panose="05000000000000000000" pitchFamily="2" charset="2"/>
              <a:buChar char="Ø"/>
            </a:pPr>
            <a:r>
              <a:rPr lang="hr-HR" dirty="0" smtClean="0">
                <a:latin typeface="Arial" pitchFamily="34" charset="0"/>
                <a:cs typeface="Arial" pitchFamily="34" charset="0"/>
              </a:rPr>
              <a:t>Od </a:t>
            </a:r>
            <a:r>
              <a:rPr lang="hr-HR" b="1" dirty="0">
                <a:latin typeface="Arial" pitchFamily="34" charset="0"/>
                <a:cs typeface="Arial" pitchFamily="34" charset="0"/>
              </a:rPr>
              <a:t>2009. </a:t>
            </a:r>
            <a:r>
              <a:rPr lang="hr-HR" dirty="0">
                <a:latin typeface="Arial" pitchFamily="34" charset="0"/>
                <a:cs typeface="Arial" pitchFamily="34" charset="0"/>
              </a:rPr>
              <a:t>godine dvoglasje tijesnih intervala Istre i Hrvatskog primorja nalazi se na popisu UNESCO-ve nematerijalne </a:t>
            </a:r>
            <a:r>
              <a:rPr lang="hr-HR" dirty="0" smtClean="0">
                <a:latin typeface="Arial" pitchFamily="34" charset="0"/>
                <a:cs typeface="Arial" pitchFamily="34" charset="0"/>
              </a:rPr>
              <a:t>baštine.</a:t>
            </a:r>
            <a:endParaRPr lang="hr-HR" dirty="0">
              <a:latin typeface="Arial" pitchFamily="34" charset="0"/>
              <a:cs typeface="Arial" pitchFamily="34" charset="0"/>
            </a:endParaRPr>
          </a:p>
          <a:p>
            <a:r>
              <a:rPr lang="hr-HR" dirty="0">
                <a:latin typeface="Arial" pitchFamily="34" charset="0"/>
                <a:cs typeface="Arial" pitchFamily="34" charset="0"/>
              </a:rPr>
              <a:t/>
            </a:r>
            <a:br>
              <a:rPr lang="hr-HR" dirty="0">
                <a:latin typeface="Arial" pitchFamily="34" charset="0"/>
                <a:cs typeface="Arial" pitchFamily="34" charset="0"/>
              </a:rPr>
            </a:br>
            <a:endParaRPr lang="hr-HR" dirty="0"/>
          </a:p>
        </p:txBody>
      </p:sp>
    </p:spTree>
    <p:extLst>
      <p:ext uri="{BB962C8B-B14F-4D97-AF65-F5344CB8AC3E}">
        <p14:creationId xmlns:p14="http://schemas.microsoft.com/office/powerpoint/2010/main" val="123582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739900" y="482600"/>
            <a:ext cx="7534102" cy="736600"/>
          </a:xfrm>
        </p:spPr>
        <p:txBody>
          <a:bodyPr>
            <a:noAutofit/>
          </a:bodyPr>
          <a:lstStyle/>
          <a:p>
            <a:pPr algn="ctr"/>
            <a:r>
              <a:rPr lang="hr-HR" sz="2800" b="1" dirty="0" smtClean="0">
                <a:latin typeface="Arial" panose="020B0604020202020204" pitchFamily="34" charset="0"/>
                <a:cs typeface="Arial" panose="020B0604020202020204" pitchFamily="34" charset="0"/>
              </a:rPr>
              <a:t>MATERIJALNA KULTURNA BAŠTINA</a:t>
            </a:r>
            <a:endParaRPr lang="hr-HR" sz="2800" b="1" dirty="0">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a:xfrm>
            <a:off x="546100" y="1333500"/>
            <a:ext cx="10883899" cy="4673600"/>
          </a:xfrm>
        </p:spPr>
        <p:txBody>
          <a:bodyPr/>
          <a:lstStyle/>
          <a:p>
            <a:pPr>
              <a:buFont typeface="Wingdings" pitchFamily="2" charset="2"/>
              <a:buChar char="Ø"/>
            </a:pPr>
            <a:r>
              <a:rPr lang="hr-HR" sz="2000" b="1" dirty="0" smtClean="0">
                <a:latin typeface="Arial" pitchFamily="34" charset="0"/>
                <a:cs typeface="Arial" pitchFamily="34" charset="0"/>
              </a:rPr>
              <a:t>Pokretna materijalna baština: </a:t>
            </a:r>
            <a:r>
              <a:rPr lang="hr-HR" sz="2000" dirty="0" smtClean="0">
                <a:latin typeface="Arial" pitchFamily="34" charset="0"/>
                <a:cs typeface="Arial" pitchFamily="34" charset="0"/>
              </a:rPr>
              <a:t>slike, kipovi, nakit, posuđe, liturgijski predmeti, stari novac.</a:t>
            </a:r>
          </a:p>
          <a:p>
            <a:pPr>
              <a:buFont typeface="Wingdings" pitchFamily="2" charset="2"/>
              <a:buChar char="Ø"/>
            </a:pPr>
            <a:r>
              <a:rPr lang="hr-HR" sz="2000" b="1" dirty="0" smtClean="0">
                <a:latin typeface="Arial" pitchFamily="34" charset="0"/>
                <a:cs typeface="Arial" pitchFamily="34" charset="0"/>
              </a:rPr>
              <a:t>Nepokretna materijalna baština</a:t>
            </a:r>
            <a:r>
              <a:rPr lang="hr-HR" sz="2000" dirty="0" smtClean="0">
                <a:latin typeface="Arial" pitchFamily="34" charset="0"/>
                <a:cs typeface="Arial" pitchFamily="34" charset="0"/>
              </a:rPr>
              <a:t>: arheološka nalazišta, povijesne građevine, povijesne jezgre gradova.</a:t>
            </a:r>
          </a:p>
          <a:p>
            <a:pPr marL="0" indent="0">
              <a:buNone/>
            </a:pPr>
            <a:endParaRPr lang="hr-HR" dirty="0" smtClean="0"/>
          </a:p>
          <a:p>
            <a:pPr marL="0" indent="0" algn="ctr">
              <a:buNone/>
            </a:pPr>
            <a:endParaRPr lang="hr-HR" sz="2800" b="1" dirty="0" smtClean="0">
              <a:solidFill>
                <a:schemeClr val="accent2"/>
              </a:solidFill>
              <a:latin typeface="Arial" panose="020B0604020202020204" pitchFamily="34" charset="0"/>
              <a:cs typeface="Arial" panose="020B0604020202020204" pitchFamily="34" charset="0"/>
            </a:endParaRPr>
          </a:p>
          <a:p>
            <a:pPr marL="0" indent="0" algn="ctr">
              <a:buNone/>
            </a:pPr>
            <a:r>
              <a:rPr lang="hr-HR" sz="2800" b="1" dirty="0" smtClean="0">
                <a:solidFill>
                  <a:schemeClr val="accent2"/>
                </a:solidFill>
                <a:latin typeface="Arial" panose="020B0604020202020204" pitchFamily="34" charset="0"/>
                <a:cs typeface="Arial" panose="020B0604020202020204" pitchFamily="34" charset="0"/>
              </a:rPr>
              <a:t>NEMATERIJALNA KULTURNA BAŠTINA</a:t>
            </a:r>
          </a:p>
          <a:p>
            <a:pPr>
              <a:buFont typeface="Wingdings" pitchFamily="2" charset="2"/>
              <a:buChar char="Ø"/>
            </a:pPr>
            <a:r>
              <a:rPr lang="hr-HR" sz="2000" dirty="0" smtClean="0">
                <a:solidFill>
                  <a:schemeClr val="tx1"/>
                </a:solidFill>
                <a:latin typeface="Arial" pitchFamily="34" charset="0"/>
                <a:cs typeface="Arial" pitchFamily="34" charset="0"/>
              </a:rPr>
              <a:t>Predstavlja nacionalni  kulturni identitet i kulturnu raznolikost jedne nacije. Obuhvaća : glazbu, plesove, običaje, tradicionalna znanja i vještine, vjerske običaje.</a:t>
            </a:r>
          </a:p>
          <a:p>
            <a:pPr>
              <a:buFont typeface="Wingdings" pitchFamily="2" charset="2"/>
              <a:buChar char="Ø"/>
            </a:pPr>
            <a:endParaRPr lang="hr-HR" b="1" dirty="0" smtClean="0">
              <a:solidFill>
                <a:schemeClr val="tx1"/>
              </a:solidFill>
            </a:endParaRPr>
          </a:p>
          <a:p>
            <a:endParaRPr lang="hr-HR" b="1" dirty="0" smtClean="0">
              <a:solidFill>
                <a:srgbClr val="FF0000"/>
              </a:solidFill>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20889" y="282222"/>
            <a:ext cx="8839200" cy="1049867"/>
          </a:xfrm>
        </p:spPr>
        <p:txBody>
          <a:bodyPr>
            <a:noAutofit/>
          </a:bodyPr>
          <a:lstStyle/>
          <a:p>
            <a:pPr algn="ctr"/>
            <a:r>
              <a:rPr lang="hr-HR" sz="2800" b="1" dirty="0" smtClean="0">
                <a:latin typeface="Arial" panose="020B0604020202020204" pitchFamily="34" charset="0"/>
                <a:cs typeface="Arial" panose="020B0604020202020204" pitchFamily="34" charset="0"/>
              </a:rPr>
              <a:t>GODIŠNJI OPHOD KRALJICE ILI LJELJE IZ GORJANA KOD ĐAKOVA </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rot="5400000">
            <a:off x="812890" y="1691427"/>
            <a:ext cx="5373329" cy="4628444"/>
          </a:xfrm>
          <a:prstGeom prst="rect">
            <a:avLst/>
          </a:prstGeom>
          <a:ln>
            <a:noFill/>
          </a:ln>
          <a:effectLst>
            <a:softEdge rad="112500"/>
          </a:effectLst>
        </p:spPr>
      </p:pic>
      <p:sp>
        <p:nvSpPr>
          <p:cNvPr id="3" name="Pravokutnik 2"/>
          <p:cNvSpPr/>
          <p:nvPr/>
        </p:nvSpPr>
        <p:spPr>
          <a:xfrm>
            <a:off x="5813778" y="1219200"/>
            <a:ext cx="5755922" cy="2862322"/>
          </a:xfrm>
          <a:prstGeom prst="rect">
            <a:avLst/>
          </a:prstGeom>
        </p:spPr>
        <p:txBody>
          <a:bodyPr wrap="square">
            <a:spAutoFit/>
          </a:bodyPr>
          <a:lstStyle/>
          <a:p>
            <a:pPr marL="342900" indent="-342900">
              <a:lnSpc>
                <a:spcPct val="150000"/>
              </a:lnSpc>
              <a:buClr>
                <a:schemeClr val="accent2">
                  <a:lumMod val="60000"/>
                  <a:lumOff val="40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Običaj potječe iz turskog doba. a odvija se u Gorjanima kod Đakova.  </a:t>
            </a:r>
          </a:p>
          <a:p>
            <a:pPr marL="342900" indent="-342900">
              <a:lnSpc>
                <a:spcPct val="150000"/>
              </a:lnSpc>
              <a:buClr>
                <a:schemeClr val="accent2">
                  <a:lumMod val="60000"/>
                  <a:lumOff val="40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Raširen je </a:t>
            </a:r>
            <a:r>
              <a:rPr lang="hr-HR" sz="2000" dirty="0">
                <a:latin typeface="Arial" panose="020B0604020202020204" pitchFamily="34" charset="0"/>
                <a:cs typeface="Arial" panose="020B0604020202020204" pitchFamily="34" charset="0"/>
              </a:rPr>
              <a:t>na području Slavonije, Srijema i Baranje</a:t>
            </a:r>
            <a:r>
              <a:rPr lang="hr-HR" sz="2000" dirty="0" smtClean="0">
                <a:latin typeface="Arial" panose="020B0604020202020204" pitchFamily="34" charset="0"/>
                <a:cs typeface="Arial" panose="020B0604020202020204" pitchFamily="34" charset="0"/>
              </a:rPr>
              <a:t>.</a:t>
            </a:r>
          </a:p>
          <a:p>
            <a:pPr marL="342900" indent="-342900">
              <a:lnSpc>
                <a:spcPct val="150000"/>
              </a:lnSpc>
              <a:buClr>
                <a:schemeClr val="accent2">
                  <a:lumMod val="60000"/>
                  <a:lumOff val="40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Na popisu nematerijalne UNESCO-ve baštine nalazi se od </a:t>
            </a:r>
            <a:r>
              <a:rPr lang="hr-HR" sz="2000" b="1" dirty="0" smtClean="0">
                <a:latin typeface="Arial" panose="020B0604020202020204" pitchFamily="34" charset="0"/>
                <a:cs typeface="Arial" panose="020B0604020202020204" pitchFamily="34" charset="0"/>
              </a:rPr>
              <a:t>2009</a:t>
            </a:r>
            <a:r>
              <a:rPr lang="hr-HR" sz="2000" dirty="0" smtClean="0">
                <a:latin typeface="Arial" panose="020B0604020202020204" pitchFamily="34" charset="0"/>
                <a:cs typeface="Arial" panose="020B0604020202020204" pitchFamily="34" charset="0"/>
              </a:rPr>
              <a:t>. godine.</a:t>
            </a:r>
          </a:p>
        </p:txBody>
      </p:sp>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03633" y="3874544"/>
            <a:ext cx="3443112" cy="2287911"/>
          </a:xfrm>
          <a:prstGeom prst="rect">
            <a:avLst/>
          </a:prstGeom>
          <a:ln>
            <a:noFill/>
          </a:ln>
          <a:effectLst>
            <a:softEdge rad="112500"/>
          </a:effectLst>
        </p:spPr>
      </p:pic>
      <p:sp>
        <p:nvSpPr>
          <p:cNvPr id="6" name="Pravokutnik 5"/>
          <p:cNvSpPr/>
          <p:nvPr/>
        </p:nvSpPr>
        <p:spPr>
          <a:xfrm rot="10800000" flipV="1">
            <a:off x="7378698" y="6024723"/>
            <a:ext cx="4432302" cy="646331"/>
          </a:xfrm>
          <a:prstGeom prst="rect">
            <a:avLst/>
          </a:prstGeom>
        </p:spPr>
        <p:txBody>
          <a:bodyPr wrap="square">
            <a:spAutoFit/>
          </a:bodyPr>
          <a:lstStyle/>
          <a:p>
            <a:pPr algn="ctr"/>
            <a:r>
              <a:rPr lang="hr-HR" dirty="0">
                <a:hlinkClick r:id="rId4"/>
              </a:rPr>
              <a:t>https://www.tzdjakovo.eu/index.php/hr/dozivite/unesco</a:t>
            </a:r>
            <a:endParaRPr lang="hr-HR" dirty="0"/>
          </a:p>
        </p:txBody>
      </p:sp>
    </p:spTree>
    <p:extLst>
      <p:ext uri="{BB962C8B-B14F-4D97-AF65-F5344CB8AC3E}">
        <p14:creationId xmlns:p14="http://schemas.microsoft.com/office/powerpoint/2010/main" val="57921386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7000" y="213720"/>
            <a:ext cx="9994900" cy="916580"/>
          </a:xfrm>
        </p:spPr>
        <p:txBody>
          <a:bodyPr>
            <a:noAutofit/>
          </a:bodyPr>
          <a:lstStyle/>
          <a:p>
            <a:pPr algn="ctr"/>
            <a:r>
              <a:rPr lang="hr-HR" sz="2800" b="1" dirty="0" smtClean="0">
                <a:latin typeface="Arial" panose="020B0604020202020204" pitchFamily="34" charset="0"/>
                <a:cs typeface="Arial" panose="020B0604020202020204" pitchFamily="34" charset="0"/>
              </a:rPr>
              <a:t>UMIJEĆE IZRADE DRVENIH TRADICIJSKIH DJEČJIH IGRAČAKA S PODRUČJA HRVATSKOGA ZAGORJA</a:t>
            </a:r>
            <a:endParaRPr lang="hr-HR" sz="2800" b="1" dirty="0">
              <a:latin typeface="Arial" panose="020B0604020202020204" pitchFamily="34" charset="0"/>
              <a:cs typeface="Arial" panose="020B0604020202020204" pitchFamily="34" charset="0"/>
            </a:endParaRPr>
          </a:p>
        </p:txBody>
      </p:sp>
      <p:pic>
        <p:nvPicPr>
          <p:cNvPr id="4" name="Picture 3" descr="C:\Users\nino\Desktop\tradicijske igračke.jpg"/>
          <p:cNvPicPr>
            <a:picLocks noChangeAspect="1" noChangeArrowheads="1"/>
          </p:cNvPicPr>
          <p:nvPr/>
        </p:nvPicPr>
        <p:blipFill>
          <a:blip r:embed="rId2"/>
          <a:srcRect/>
          <a:stretch>
            <a:fillRect/>
          </a:stretch>
        </p:blipFill>
        <p:spPr bwMode="auto">
          <a:xfrm>
            <a:off x="585467" y="1354668"/>
            <a:ext cx="6040967" cy="3672313"/>
          </a:xfrm>
          <a:prstGeom prst="rect">
            <a:avLst/>
          </a:prstGeom>
          <a:ln>
            <a:noFill/>
          </a:ln>
          <a:effectLst>
            <a:softEdge rad="112500"/>
          </a:effectLst>
        </p:spPr>
      </p:pic>
      <p:sp>
        <p:nvSpPr>
          <p:cNvPr id="3" name="Pravokutnik 2"/>
          <p:cNvSpPr/>
          <p:nvPr/>
        </p:nvSpPr>
        <p:spPr>
          <a:xfrm rot="10800000" flipV="1">
            <a:off x="2324100" y="5907251"/>
            <a:ext cx="2647950" cy="369332"/>
          </a:xfrm>
          <a:prstGeom prst="rect">
            <a:avLst/>
          </a:prstGeom>
        </p:spPr>
        <p:txBody>
          <a:bodyPr wrap="square">
            <a:spAutoFit/>
          </a:bodyPr>
          <a:lstStyle/>
          <a:p>
            <a:r>
              <a:rPr lang="hr-HR" dirty="0">
                <a:latin typeface="Arial" panose="020B0604020202020204" pitchFamily="34" charset="0"/>
                <a:cs typeface="Arial" panose="020B0604020202020204" pitchFamily="34" charset="0"/>
                <a:hlinkClick r:id="rId3"/>
              </a:rPr>
              <a:t>https://bit.ly/3pC6NDp</a:t>
            </a:r>
            <a:endParaRPr lang="hr-HR" dirty="0">
              <a:latin typeface="Arial" panose="020B0604020202020204" pitchFamily="34" charset="0"/>
              <a:cs typeface="Arial" panose="020B0604020202020204" pitchFamily="34" charset="0"/>
            </a:endParaRPr>
          </a:p>
        </p:txBody>
      </p:sp>
      <p:pic>
        <p:nvPicPr>
          <p:cNvPr id="15" name="Rezervirano mjesto sadržaja 1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7845141" y="1036174"/>
            <a:ext cx="3715928" cy="2618453"/>
          </a:xfrm>
          <a:prstGeom prst="rect">
            <a:avLst/>
          </a:prstGeom>
          <a:ln>
            <a:noFill/>
          </a:ln>
          <a:effectLst>
            <a:softEdge rad="112500"/>
          </a:effectLst>
        </p:spPr>
      </p:pic>
      <p:sp>
        <p:nvSpPr>
          <p:cNvPr id="16" name="Pravokutnik 15"/>
          <p:cNvSpPr/>
          <p:nvPr/>
        </p:nvSpPr>
        <p:spPr>
          <a:xfrm>
            <a:off x="6844594" y="3418361"/>
            <a:ext cx="5106106" cy="3908762"/>
          </a:xfrm>
          <a:prstGeom prst="rect">
            <a:avLst/>
          </a:prstGeom>
        </p:spPr>
        <p:txBody>
          <a:bodyPr wrap="square">
            <a:spAutoFit/>
          </a:bodyPr>
          <a:lstStyle/>
          <a:p>
            <a:pPr marL="342900" indent="-342900">
              <a:lnSpc>
                <a:spcPct val="150000"/>
              </a:lnSpc>
              <a:buClr>
                <a:schemeClr val="accent1"/>
              </a:buClr>
              <a:buFont typeface="Wingdings" panose="05000000000000000000" pitchFamily="2" charset="2"/>
              <a:buChar char="Ø"/>
            </a:pPr>
            <a:r>
              <a:rPr lang="hr-HR" sz="2000" dirty="0" smtClean="0">
                <a:latin typeface="Arial" pitchFamily="34" charset="0"/>
                <a:cs typeface="Arial" pitchFamily="34" charset="0"/>
              </a:rPr>
              <a:t>U </a:t>
            </a:r>
            <a:r>
              <a:rPr lang="hr-HR" sz="2000" dirty="0">
                <a:latin typeface="Arial" pitchFamily="34" charset="0"/>
                <a:cs typeface="Arial" pitchFamily="34" charset="0"/>
              </a:rPr>
              <a:t>Hrvatskom zagorju drvene dječje igračke počele su se izrađivati u 19. stoljeću. (najviše u selima: Laz Stubički. Laz Bistrički, </a:t>
            </a:r>
            <a:r>
              <a:rPr lang="hr-HR" sz="2000" dirty="0" smtClean="0">
                <a:latin typeface="Arial" pitchFamily="34" charset="0"/>
                <a:cs typeface="Arial" pitchFamily="34" charset="0"/>
              </a:rPr>
              <a:t/>
            </a:r>
            <a:br>
              <a:rPr lang="hr-HR" sz="2000" dirty="0" smtClean="0">
                <a:latin typeface="Arial" pitchFamily="34" charset="0"/>
                <a:cs typeface="Arial" pitchFamily="34" charset="0"/>
              </a:rPr>
            </a:br>
            <a:r>
              <a:rPr lang="hr-HR" sz="2000" dirty="0" err="1" smtClean="0">
                <a:latin typeface="Arial" pitchFamily="34" charset="0"/>
                <a:cs typeface="Arial" pitchFamily="34" charset="0"/>
              </a:rPr>
              <a:t>Tugonica</a:t>
            </a:r>
            <a:r>
              <a:rPr lang="hr-HR" sz="2000" dirty="0" smtClean="0">
                <a:latin typeface="Arial" pitchFamily="34" charset="0"/>
                <a:cs typeface="Arial" pitchFamily="34" charset="0"/>
              </a:rPr>
              <a:t>, </a:t>
            </a:r>
            <a:r>
              <a:rPr lang="hr-HR" sz="2000" dirty="0" err="1" smtClean="0">
                <a:latin typeface="Arial" pitchFamily="34" charset="0"/>
                <a:cs typeface="Arial" pitchFamily="34" charset="0"/>
              </a:rPr>
              <a:t>Turnišće</a:t>
            </a:r>
            <a:r>
              <a:rPr lang="hr-HR" sz="2000" dirty="0">
                <a:latin typeface="Arial" pitchFamily="34" charset="0"/>
                <a:cs typeface="Arial" pitchFamily="34" charset="0"/>
              </a:rPr>
              <a:t> </a:t>
            </a:r>
            <a:r>
              <a:rPr lang="hr-HR" sz="2000" dirty="0" smtClean="0">
                <a:latin typeface="Arial" pitchFamily="34" charset="0"/>
                <a:cs typeface="Arial" pitchFamily="34" charset="0"/>
              </a:rPr>
              <a:t>i </a:t>
            </a:r>
            <a:r>
              <a:rPr lang="hr-HR" sz="2000" dirty="0">
                <a:latin typeface="Arial" pitchFamily="34" charset="0"/>
                <a:cs typeface="Arial" pitchFamily="34" charset="0"/>
              </a:rPr>
              <a:t>Marija Bistrica</a:t>
            </a:r>
            <a:r>
              <a:rPr lang="hr-HR" sz="2000" dirty="0" smtClean="0">
                <a:latin typeface="Arial" pitchFamily="34" charset="0"/>
                <a:cs typeface="Arial" pitchFamily="34" charset="0"/>
              </a:rPr>
              <a:t>.</a:t>
            </a:r>
            <a:br>
              <a:rPr lang="hr-HR" sz="2000" dirty="0" smtClean="0">
                <a:latin typeface="Arial" pitchFamily="34" charset="0"/>
                <a:cs typeface="Arial" pitchFamily="34" charset="0"/>
              </a:rPr>
            </a:br>
            <a:r>
              <a:rPr lang="hr-HR" sz="2000" dirty="0" smtClean="0">
                <a:latin typeface="Arial" pitchFamily="34" charset="0"/>
                <a:cs typeface="Arial" pitchFamily="34" charset="0"/>
              </a:rPr>
              <a:t>Od </a:t>
            </a:r>
            <a:r>
              <a:rPr lang="hr-HR" sz="2000" b="1" dirty="0">
                <a:latin typeface="Arial" pitchFamily="34" charset="0"/>
                <a:cs typeface="Arial" pitchFamily="34" charset="0"/>
              </a:rPr>
              <a:t>2009.</a:t>
            </a:r>
            <a:r>
              <a:rPr lang="hr-HR" sz="2000" dirty="0">
                <a:latin typeface="Arial" pitchFamily="34" charset="0"/>
                <a:cs typeface="Arial" pitchFamily="34" charset="0"/>
              </a:rPr>
              <a:t> godine </a:t>
            </a:r>
            <a:r>
              <a:rPr lang="hr-HR" sz="2000" dirty="0" smtClean="0">
                <a:latin typeface="Arial" pitchFamily="34" charset="0"/>
                <a:cs typeface="Arial" pitchFamily="34" charset="0"/>
              </a:rPr>
              <a:t>nalaze </a:t>
            </a:r>
            <a:r>
              <a:rPr lang="hr-HR" sz="2000" dirty="0">
                <a:latin typeface="Arial" pitchFamily="34" charset="0"/>
                <a:cs typeface="Arial" pitchFamily="34" charset="0"/>
              </a:rPr>
              <a:t>se na popisu UNESCO-ve nematerijalne baštine. </a:t>
            </a:r>
          </a:p>
          <a:p>
            <a:pPr marL="285750" indent="-285750" algn="just">
              <a:buClr>
                <a:schemeClr val="accent1"/>
              </a:buClr>
              <a:buFont typeface="Wingdings" panose="05000000000000000000" pitchFamily="2" charset="2"/>
              <a:buChar char="Ø"/>
            </a:pPr>
            <a:endParaRPr lang="hr-HR" sz="2000" dirty="0">
              <a:solidFill>
                <a:srgbClr val="92D050"/>
              </a:solidFill>
              <a:latin typeface="Arial" pitchFamily="34" charset="0"/>
              <a:cs typeface="Arial" pitchFamily="34" charset="0"/>
            </a:endParaRPr>
          </a:p>
          <a:p>
            <a:pPr algn="just"/>
            <a:endParaRPr lang="hr-HR" dirty="0">
              <a:latin typeface="Arial" pitchFamily="34" charset="0"/>
              <a:cs typeface="Arial" pitchFamily="34" charset="0"/>
            </a:endParaRPr>
          </a:p>
        </p:txBody>
      </p:sp>
      <p:sp>
        <p:nvSpPr>
          <p:cNvPr id="18" name="Pravokutnik 17"/>
          <p:cNvSpPr/>
          <p:nvPr/>
        </p:nvSpPr>
        <p:spPr>
          <a:xfrm flipH="1">
            <a:off x="451556" y="5109209"/>
            <a:ext cx="5758744" cy="2308324"/>
          </a:xfrm>
          <a:prstGeom prst="rect">
            <a:avLst/>
          </a:prstGeom>
        </p:spPr>
        <p:txBody>
          <a:bodyPr wrap="square">
            <a:spAutoFit/>
          </a:bodyPr>
          <a:lstStyle/>
          <a:p>
            <a:pPr algn="ctr"/>
            <a:r>
              <a:rPr lang="hr-HR" dirty="0">
                <a:solidFill>
                  <a:schemeClr val="accent1"/>
                </a:solidFill>
              </a:rPr>
              <a:t>https://</a:t>
            </a:r>
            <a:r>
              <a:rPr lang="hr-HR" dirty="0" smtClean="0">
                <a:solidFill>
                  <a:schemeClr val="accent1"/>
                </a:solidFill>
              </a:rPr>
              <a:t>hrcak.srce.hr/file/214219 </a:t>
            </a:r>
            <a:r>
              <a:rPr lang="hr-HR" dirty="0" smtClean="0"/>
              <a:t>(pristupljeno </a:t>
            </a:r>
          </a:p>
          <a:p>
            <a:pPr algn="ctr"/>
            <a:r>
              <a:rPr lang="hr-HR" dirty="0" smtClean="0"/>
              <a:t>10.3.2022.)</a:t>
            </a:r>
          </a:p>
          <a:p>
            <a:pPr algn="ctr"/>
            <a:endParaRPr lang="hr-HR" dirty="0"/>
          </a:p>
          <a:p>
            <a:pPr algn="ctr"/>
            <a:endParaRPr lang="hr-HR" dirty="0" smtClean="0"/>
          </a:p>
          <a:p>
            <a:pPr algn="ctr"/>
            <a:endParaRPr lang="hr-HR" dirty="0" smtClean="0"/>
          </a:p>
          <a:p>
            <a:pPr algn="ctr"/>
            <a:endParaRPr lang="hr-HR" dirty="0" smtClean="0"/>
          </a:p>
          <a:p>
            <a:pPr algn="ctr"/>
            <a:endParaRPr lang="hr-HR" b="1" dirty="0" smtClean="0"/>
          </a:p>
          <a:p>
            <a:pPr algn="ctr"/>
            <a:endParaRPr lang="hr-HR" dirty="0">
              <a:solidFill>
                <a:schemeClr val="accent1"/>
              </a:solidFill>
            </a:endParaRPr>
          </a:p>
        </p:txBody>
      </p:sp>
    </p:spTree>
    <p:extLst>
      <p:ext uri="{BB962C8B-B14F-4D97-AF65-F5344CB8AC3E}">
        <p14:creationId xmlns:p14="http://schemas.microsoft.com/office/powerpoint/2010/main" val="92049347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49957" y="282222"/>
            <a:ext cx="8336843" cy="682348"/>
          </a:xfrm>
        </p:spPr>
        <p:txBody>
          <a:bodyPr>
            <a:normAutofit/>
          </a:bodyPr>
          <a:lstStyle/>
          <a:p>
            <a:pPr algn="ctr"/>
            <a:r>
              <a:rPr lang="hr-HR" sz="2800" b="1" dirty="0" smtClean="0">
                <a:latin typeface="Arial" panose="020B0604020202020204" pitchFamily="34" charset="0"/>
                <a:cs typeface="Arial" panose="020B0604020202020204" pitchFamily="34" charset="0"/>
              </a:rPr>
              <a:t>NIJEMO KOLO DALMATINSKE ZAGORE</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0961" y="1079500"/>
            <a:ext cx="6913641" cy="4203070"/>
          </a:xfrm>
          <a:prstGeom prst="rect">
            <a:avLst/>
          </a:prstGeom>
          <a:ln>
            <a:noFill/>
          </a:ln>
          <a:effectLst>
            <a:softEdge rad="112500"/>
          </a:effectLst>
        </p:spPr>
      </p:pic>
      <p:sp>
        <p:nvSpPr>
          <p:cNvPr id="5" name="Pravokutnik 4"/>
          <p:cNvSpPr/>
          <p:nvPr/>
        </p:nvSpPr>
        <p:spPr>
          <a:xfrm>
            <a:off x="349956" y="5397500"/>
            <a:ext cx="7121564" cy="646331"/>
          </a:xfrm>
          <a:prstGeom prst="rect">
            <a:avLst/>
          </a:prstGeom>
        </p:spPr>
        <p:txBody>
          <a:bodyPr wrap="square">
            <a:spAutoFit/>
          </a:bodyPr>
          <a:lstStyle/>
          <a:p>
            <a:pPr algn="ctr"/>
            <a:r>
              <a:rPr lang="hr-HR" dirty="0">
                <a:hlinkClick r:id="rId3"/>
              </a:rPr>
              <a:t>https://www.visitsinj.hr/hr/vodic/sinj/etno/nijemo-kolo-dalmatinske-zagore</a:t>
            </a:r>
            <a:endParaRPr lang="hr-HR" dirty="0"/>
          </a:p>
        </p:txBody>
      </p:sp>
      <p:sp>
        <p:nvSpPr>
          <p:cNvPr id="3" name="Pravokutnik 2"/>
          <p:cNvSpPr/>
          <p:nvPr/>
        </p:nvSpPr>
        <p:spPr>
          <a:xfrm>
            <a:off x="7381872" y="2223911"/>
            <a:ext cx="4618217" cy="3266985"/>
          </a:xfrm>
          <a:prstGeom prst="rect">
            <a:avLst/>
          </a:prstGeom>
        </p:spPr>
        <p:txBody>
          <a:bodyPr wrap="square">
            <a:spAutoFit/>
          </a:bodyPr>
          <a:lstStyle/>
          <a:p>
            <a:pPr marL="342900" indent="-342900" algn="just">
              <a:lnSpc>
                <a:spcPct val="150000"/>
              </a:lnSpc>
              <a:buClr>
                <a:schemeClr val="accent1">
                  <a:lumMod val="75000"/>
                </a:schemeClr>
              </a:buClr>
              <a:buFont typeface="Wingdings" panose="05000000000000000000" pitchFamily="2" charset="2"/>
              <a:buChar char="Ø"/>
            </a:pPr>
            <a:r>
              <a:rPr lang="hr-HR" sz="2000" dirty="0" smtClean="0">
                <a:latin typeface="Arial" pitchFamily="34" charset="0"/>
                <a:cs typeface="Arial" pitchFamily="34" charset="0"/>
              </a:rPr>
              <a:t>Nijemo kolo Dalmatinske zagore izvodi se bez glazbene pratnje. Najčešće se izvodi na sajmovima, folklornim smotrama, na proslavama svetaca zaštitnika. </a:t>
            </a:r>
          </a:p>
          <a:p>
            <a:pPr marL="342900" indent="-342900" algn="just">
              <a:lnSpc>
                <a:spcPct val="150000"/>
              </a:lnSpc>
              <a:buClr>
                <a:schemeClr val="accent1">
                  <a:lumMod val="75000"/>
                </a:schemeClr>
              </a:buClr>
              <a:buFont typeface="Wingdings" panose="05000000000000000000" pitchFamily="2" charset="2"/>
              <a:buChar char="Ø"/>
            </a:pPr>
            <a:r>
              <a:rPr lang="hr-HR" sz="2000" dirty="0" smtClean="0">
                <a:latin typeface="Arial" pitchFamily="34" charset="0"/>
                <a:cs typeface="Arial" pitchFamily="34" charset="0"/>
              </a:rPr>
              <a:t>Od </a:t>
            </a:r>
            <a:r>
              <a:rPr lang="hr-HR" sz="2000" b="1" dirty="0" smtClean="0">
                <a:latin typeface="Arial" pitchFamily="34" charset="0"/>
                <a:cs typeface="Arial" pitchFamily="34" charset="0"/>
              </a:rPr>
              <a:t>2011</a:t>
            </a:r>
            <a:r>
              <a:rPr lang="hr-HR" sz="2000" dirty="0" smtClean="0">
                <a:latin typeface="Arial" pitchFamily="34" charset="0"/>
                <a:cs typeface="Arial" pitchFamily="34" charset="0"/>
              </a:rPr>
              <a:t>. godine nalazi se na listi UNESCO-ve nematerijalne baštine.</a:t>
            </a:r>
            <a:endParaRPr lang="hr-HR" sz="2000" dirty="0">
              <a:latin typeface="Arial" pitchFamily="34" charset="0"/>
              <a:cs typeface="Arial" pitchFamily="34" charset="0"/>
            </a:endParaRPr>
          </a:p>
        </p:txBody>
      </p:sp>
    </p:spTree>
    <p:extLst>
      <p:ext uri="{BB962C8B-B14F-4D97-AF65-F5344CB8AC3E}">
        <p14:creationId xmlns:p14="http://schemas.microsoft.com/office/powerpoint/2010/main" val="32784895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383822" y="248356"/>
            <a:ext cx="8772877" cy="1021644"/>
          </a:xfrm>
        </p:spPr>
        <p:txBody>
          <a:bodyPr>
            <a:normAutofit/>
          </a:bodyPr>
          <a:lstStyle/>
          <a:p>
            <a:pPr algn="ctr"/>
            <a:r>
              <a:rPr lang="hr-HR" sz="2800" b="1" dirty="0" smtClean="0">
                <a:latin typeface="Arial" panose="020B0604020202020204" pitchFamily="34" charset="0"/>
                <a:cs typeface="Arial" panose="020B0604020202020204" pitchFamily="34" charset="0"/>
              </a:rPr>
              <a:t>MEDITERANSKA PREHRANA NA HRVATSKOM JADRANU, OBALI, OTOCIMA I DIJELOM ZALEĐA</a:t>
            </a:r>
            <a:endParaRPr lang="hr-HR" sz="2800" b="1" dirty="0">
              <a:latin typeface="Arial" panose="020B0604020202020204" pitchFamily="34" charset="0"/>
              <a:cs typeface="Arial" panose="020B0604020202020204" pitchFamily="34" charset="0"/>
            </a:endParaRPr>
          </a:p>
        </p:txBody>
      </p:sp>
      <p:pic>
        <p:nvPicPr>
          <p:cNvPr id="8" name="Rezervirano mjesto sadržaja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94795" y="1603023"/>
            <a:ext cx="5175427" cy="3668888"/>
          </a:xfrm>
          <a:prstGeom prst="rect">
            <a:avLst/>
          </a:prstGeom>
          <a:ln>
            <a:noFill/>
          </a:ln>
          <a:effectLst>
            <a:softEdge rad="112500"/>
          </a:effectLst>
        </p:spPr>
      </p:pic>
      <p:pic>
        <p:nvPicPr>
          <p:cNvPr id="4" name="Rezervirano mjesto sadržaja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59652" y="61704"/>
            <a:ext cx="1875992" cy="1394947"/>
          </a:xfrm>
          <a:prstGeom prst="rect">
            <a:avLst/>
          </a:prstGeom>
          <a:ln>
            <a:noFill/>
          </a:ln>
          <a:effectLst>
            <a:softEdge rad="112500"/>
          </a:effectLst>
        </p:spPr>
      </p:pic>
      <p:sp>
        <p:nvSpPr>
          <p:cNvPr id="3" name="Pravokutnik 2"/>
          <p:cNvSpPr/>
          <p:nvPr/>
        </p:nvSpPr>
        <p:spPr>
          <a:xfrm>
            <a:off x="6121400" y="1343377"/>
            <a:ext cx="5314244" cy="4708981"/>
          </a:xfrm>
          <a:prstGeom prst="rect">
            <a:avLst/>
          </a:prstGeom>
        </p:spPr>
        <p:txBody>
          <a:bodyPr wrap="square">
            <a:spAutoFit/>
          </a:bodyPr>
          <a:lstStyle/>
          <a:p>
            <a:pPr marL="342900" indent="-342900">
              <a:lnSpc>
                <a:spcPct val="150000"/>
              </a:lnSpc>
              <a:buClr>
                <a:schemeClr val="accent2">
                  <a:lumMod val="75000"/>
                </a:schemeClr>
              </a:buClr>
              <a:buFont typeface="Wingdings" panose="05000000000000000000" pitchFamily="2" charset="2"/>
              <a:buChar char="Ø"/>
            </a:pPr>
            <a:r>
              <a:rPr lang="hr-HR" sz="2000" dirty="0">
                <a:latin typeface="Arial" panose="020B0604020202020204" pitchFamily="34" charset="0"/>
                <a:cs typeface="Arial" panose="020B0604020202020204" pitchFamily="34" charset="0"/>
              </a:rPr>
              <a:t>Mediteranska prehrana naše obale otoka i dijela zaleđa, očituje se u načinu uzgoja i obradi namirnica.</a:t>
            </a:r>
          </a:p>
          <a:p>
            <a:pPr marL="342900" indent="-342900">
              <a:lnSpc>
                <a:spcPct val="150000"/>
              </a:lnSpc>
              <a:buClr>
                <a:schemeClr val="accent2">
                  <a:lumMod val="75000"/>
                </a:schemeClr>
              </a:buClr>
              <a:buFont typeface="Wingdings" panose="05000000000000000000" pitchFamily="2" charset="2"/>
              <a:buChar char="Ø"/>
            </a:pPr>
            <a:endParaRPr lang="hr-HR" sz="2000" dirty="0">
              <a:latin typeface="Arial" panose="020B0604020202020204" pitchFamily="34" charset="0"/>
              <a:cs typeface="Arial" panose="020B0604020202020204" pitchFamily="34" charset="0"/>
            </a:endParaRPr>
          </a:p>
          <a:p>
            <a:pPr marL="342900" indent="-342900">
              <a:lnSpc>
                <a:spcPct val="150000"/>
              </a:lnSpc>
              <a:buClr>
                <a:schemeClr val="accent2">
                  <a:lumMod val="75000"/>
                </a:schemeClr>
              </a:buClr>
              <a:buFont typeface="Wingdings" panose="05000000000000000000" pitchFamily="2" charset="2"/>
              <a:buChar char="Ø"/>
            </a:pPr>
            <a:r>
              <a:rPr lang="hr-HR" sz="2000" dirty="0">
                <a:latin typeface="Arial" panose="020B0604020202020204" pitchFamily="34" charset="0"/>
                <a:cs typeface="Arial" panose="020B0604020202020204" pitchFamily="34" charset="0"/>
              </a:rPr>
              <a:t>Obuhvaća maslinovo ulje, ribu, morske plodove, meso, sireve, mahunarke, žitarice, orašaste plodove i sušeno voće.</a:t>
            </a:r>
          </a:p>
          <a:p>
            <a:pPr marL="342900" indent="-342900">
              <a:lnSpc>
                <a:spcPct val="150000"/>
              </a:lnSpc>
              <a:buClr>
                <a:schemeClr val="accent2">
                  <a:lumMod val="75000"/>
                </a:schemeClr>
              </a:buClr>
              <a:buFont typeface="Wingdings" panose="05000000000000000000" pitchFamily="2" charset="2"/>
              <a:buChar char="Ø"/>
            </a:pPr>
            <a:endParaRPr lang="hr-HR" sz="2000" dirty="0">
              <a:latin typeface="Arial" panose="020B0604020202020204" pitchFamily="34" charset="0"/>
              <a:cs typeface="Arial" panose="020B0604020202020204" pitchFamily="34" charset="0"/>
            </a:endParaRPr>
          </a:p>
          <a:p>
            <a:pPr marL="342900" indent="-342900">
              <a:lnSpc>
                <a:spcPct val="150000"/>
              </a:lnSpc>
              <a:buClr>
                <a:schemeClr val="accent2">
                  <a:lumMod val="75000"/>
                </a:schemeClr>
              </a:buClr>
              <a:buFont typeface="Wingdings" panose="05000000000000000000" pitchFamily="2" charset="2"/>
              <a:buChar char="Ø"/>
            </a:pPr>
            <a:r>
              <a:rPr lang="hr-HR" sz="2000" dirty="0">
                <a:latin typeface="Arial" panose="020B0604020202020204" pitchFamily="34" charset="0"/>
                <a:cs typeface="Arial" panose="020B0604020202020204" pitchFamily="34" charset="0"/>
              </a:rPr>
              <a:t>Upisana je na UNESCO-v reprezentativni popis nematerijalne baštine </a:t>
            </a:r>
            <a:r>
              <a:rPr lang="hr-HR" sz="2000" b="1" dirty="0">
                <a:latin typeface="Arial" panose="020B0604020202020204" pitchFamily="34" charset="0"/>
                <a:cs typeface="Arial" panose="020B0604020202020204" pitchFamily="34" charset="0"/>
              </a:rPr>
              <a:t>2013. </a:t>
            </a:r>
            <a:r>
              <a:rPr lang="hr-HR" sz="2000" dirty="0">
                <a:latin typeface="Arial" panose="020B0604020202020204" pitchFamily="34" charset="0"/>
                <a:cs typeface="Arial" panose="020B0604020202020204" pitchFamily="34" charset="0"/>
              </a:rPr>
              <a:t>godine</a:t>
            </a:r>
          </a:p>
        </p:txBody>
      </p:sp>
      <p:sp>
        <p:nvSpPr>
          <p:cNvPr id="5" name="Pravokutnik 4"/>
          <p:cNvSpPr/>
          <p:nvPr/>
        </p:nvSpPr>
        <p:spPr>
          <a:xfrm>
            <a:off x="152401" y="6052358"/>
            <a:ext cx="9004298" cy="646331"/>
          </a:xfrm>
          <a:prstGeom prst="rect">
            <a:avLst/>
          </a:prstGeom>
        </p:spPr>
        <p:txBody>
          <a:bodyPr wrap="square">
            <a:spAutoFit/>
          </a:bodyPr>
          <a:lstStyle/>
          <a:p>
            <a:r>
              <a:rPr lang="hr-HR" dirty="0">
                <a:hlinkClick r:id="rId4"/>
              </a:rPr>
              <a:t>https://hkm.hr/kulturni-biseri/mediteranska-prehrana-moramo-se-vratiti-postivanju-hrane/</a:t>
            </a:r>
            <a:endParaRPr lang="hr-HR" dirty="0"/>
          </a:p>
        </p:txBody>
      </p:sp>
    </p:spTree>
    <p:extLst>
      <p:ext uri="{BB962C8B-B14F-4D97-AF65-F5344CB8AC3E}">
        <p14:creationId xmlns:p14="http://schemas.microsoft.com/office/powerpoint/2010/main" val="26976738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01511" y="372534"/>
            <a:ext cx="6767690" cy="381004"/>
          </a:xfrm>
        </p:spPr>
        <p:txBody>
          <a:bodyPr>
            <a:noAutofit/>
          </a:bodyPr>
          <a:lstStyle/>
          <a:p>
            <a:pPr algn="ctr"/>
            <a:r>
              <a:rPr lang="hr-HR" sz="2800" b="1" dirty="0" smtClean="0">
                <a:latin typeface="Arial" panose="020B0604020202020204" pitchFamily="34" charset="0"/>
                <a:cs typeface="Arial" panose="020B0604020202020204" pitchFamily="34" charset="0"/>
              </a:rPr>
              <a:t>EKOMUZEJ BATANA U ROVINJU</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10356" y="948268"/>
            <a:ext cx="6558844" cy="4919134"/>
          </a:xfrm>
          <a:prstGeom prst="rect">
            <a:avLst/>
          </a:prstGeom>
          <a:ln>
            <a:noFill/>
          </a:ln>
          <a:effectLst>
            <a:softEdge rad="112500"/>
          </a:effectLst>
        </p:spPr>
      </p:pic>
      <p:sp>
        <p:nvSpPr>
          <p:cNvPr id="6" name="Pravokutnik 5"/>
          <p:cNvSpPr/>
          <p:nvPr/>
        </p:nvSpPr>
        <p:spPr>
          <a:xfrm flipH="1">
            <a:off x="2991556" y="6062132"/>
            <a:ext cx="2664177" cy="369332"/>
          </a:xfrm>
          <a:prstGeom prst="rect">
            <a:avLst/>
          </a:prstGeom>
        </p:spPr>
        <p:txBody>
          <a:bodyPr wrap="square">
            <a:spAutoFit/>
          </a:bodyPr>
          <a:lstStyle/>
          <a:p>
            <a:r>
              <a:rPr lang="hr-HR" dirty="0">
                <a:hlinkClick r:id="rId3"/>
              </a:rPr>
              <a:t>https://bit.ly/314SBZy</a:t>
            </a:r>
            <a:endParaRPr lang="hr-HR" dirty="0"/>
          </a:p>
        </p:txBody>
      </p:sp>
      <p:sp>
        <p:nvSpPr>
          <p:cNvPr id="3" name="Pravokutnik 2"/>
          <p:cNvSpPr/>
          <p:nvPr/>
        </p:nvSpPr>
        <p:spPr>
          <a:xfrm>
            <a:off x="7778045" y="190500"/>
            <a:ext cx="4198056" cy="6186309"/>
          </a:xfrm>
          <a:prstGeom prst="rect">
            <a:avLst/>
          </a:prstGeom>
        </p:spPr>
        <p:txBody>
          <a:bodyPr wrap="square">
            <a:spAutoFit/>
          </a:bodyPr>
          <a:lstStyle/>
          <a:p>
            <a:pPr marL="342900" indent="-342900">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Batana je </a:t>
            </a:r>
            <a:r>
              <a:rPr lang="hr-HR" sz="2000" dirty="0">
                <a:latin typeface="Arial" panose="020B0604020202020204" pitchFamily="34" charset="0"/>
                <a:cs typeface="Arial" panose="020B0604020202020204" pitchFamily="34" charset="0"/>
              </a:rPr>
              <a:t>tradicijsko drveno plovilo iz Rovinja i </a:t>
            </a:r>
            <a:r>
              <a:rPr lang="hr-HR" sz="2000" dirty="0" smtClean="0">
                <a:latin typeface="Arial" panose="020B0604020202020204" pitchFamily="34" charset="0"/>
                <a:cs typeface="Arial" panose="020B0604020202020204" pitchFamily="34" charset="0"/>
              </a:rPr>
              <a:t>predstavlja jedinstvenu </a:t>
            </a:r>
            <a:r>
              <a:rPr lang="hr-HR" sz="2000" dirty="0">
                <a:latin typeface="Arial" panose="020B0604020202020204" pitchFamily="34" charset="0"/>
                <a:cs typeface="Arial" panose="020B0604020202020204" pitchFamily="34" charset="0"/>
              </a:rPr>
              <a:t>sponu koja </a:t>
            </a:r>
            <a:r>
              <a:rPr lang="hr-HR" sz="2000" dirty="0" smtClean="0">
                <a:latin typeface="Arial" panose="020B0604020202020204" pitchFamily="34" charset="0"/>
                <a:cs typeface="Arial" panose="020B0604020202020204" pitchFamily="34" charset="0"/>
              </a:rPr>
              <a:t>spaja dva naroda </a:t>
            </a:r>
            <a:r>
              <a:rPr lang="hr-HR" sz="2000" dirty="0">
                <a:latin typeface="Arial" panose="020B0604020202020204" pitchFamily="34" charset="0"/>
                <a:cs typeface="Arial" panose="020B0604020202020204" pitchFamily="34" charset="0"/>
              </a:rPr>
              <a:t>hrvatski i </a:t>
            </a:r>
            <a:r>
              <a:rPr lang="hr-HR" sz="2000" dirty="0" smtClean="0">
                <a:latin typeface="Arial" panose="020B0604020202020204" pitchFamily="34" charset="0"/>
                <a:cs typeface="Arial" panose="020B0604020202020204" pitchFamily="34" charset="0"/>
              </a:rPr>
              <a:t>talijanski.</a:t>
            </a:r>
          </a:p>
          <a:p>
            <a:pPr marL="342900" indent="-342900">
              <a:lnSpc>
                <a:spcPct val="150000"/>
              </a:lnSpc>
              <a:buClr>
                <a:schemeClr val="accent2">
                  <a:lumMod val="75000"/>
                </a:schemeClr>
              </a:buClr>
              <a:buFont typeface="Wingdings" panose="05000000000000000000" pitchFamily="2" charset="2"/>
              <a:buChar char="Ø"/>
            </a:pPr>
            <a:endParaRPr lang="hr-HR" sz="2000" dirty="0" smtClean="0">
              <a:latin typeface="Arial" panose="020B0604020202020204" pitchFamily="34" charset="0"/>
              <a:cs typeface="Arial" panose="020B0604020202020204" pitchFamily="34" charset="0"/>
            </a:endParaRPr>
          </a:p>
          <a:p>
            <a:pPr marL="342900" indent="-342900">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 Projekt </a:t>
            </a:r>
            <a:r>
              <a:rPr lang="hr-HR" sz="2000" dirty="0" err="1" smtClean="0">
                <a:latin typeface="Arial" panose="020B0604020202020204" pitchFamily="34" charset="0"/>
                <a:cs typeface="Arial" panose="020B0604020202020204" pitchFamily="34" charset="0"/>
              </a:rPr>
              <a:t>Ekomuzej</a:t>
            </a:r>
            <a:r>
              <a:rPr lang="hr-HR" sz="2000" dirty="0">
                <a:latin typeface="Arial" panose="020B0604020202020204" pitchFamily="34" charset="0"/>
                <a:cs typeface="Arial" panose="020B0604020202020204" pitchFamily="34" charset="0"/>
              </a:rPr>
              <a:t> </a:t>
            </a:r>
            <a:r>
              <a:rPr lang="hr-HR" sz="2000" dirty="0" smtClean="0">
                <a:latin typeface="Arial" panose="020B0604020202020204" pitchFamily="34" charset="0"/>
                <a:cs typeface="Arial" panose="020B0604020202020204" pitchFamily="34" charset="0"/>
              </a:rPr>
              <a:t>„Batana” upisan </a:t>
            </a:r>
            <a:r>
              <a:rPr lang="hr-HR" sz="2000" dirty="0">
                <a:latin typeface="Arial" panose="020B0604020202020204" pitchFamily="34" charset="0"/>
                <a:cs typeface="Arial" panose="020B0604020202020204" pitchFamily="34" charset="0"/>
              </a:rPr>
              <a:t>je u UNESCO-v </a:t>
            </a:r>
            <a:r>
              <a:rPr lang="hr-HR" sz="2000" dirty="0" smtClean="0">
                <a:latin typeface="Arial" panose="020B0604020202020204" pitchFamily="34" charset="0"/>
                <a:cs typeface="Arial" panose="020B0604020202020204" pitchFamily="34" charset="0"/>
              </a:rPr>
              <a:t>registar</a:t>
            </a:r>
            <a:br>
              <a:rPr lang="hr-HR" sz="2000" dirty="0" smtClean="0">
                <a:latin typeface="Arial" panose="020B0604020202020204" pitchFamily="34" charset="0"/>
                <a:cs typeface="Arial" panose="020B0604020202020204" pitchFamily="34" charset="0"/>
              </a:rPr>
            </a:br>
            <a:r>
              <a:rPr lang="hr-HR" sz="2000" dirty="0" smtClean="0">
                <a:latin typeface="Arial" panose="020B0604020202020204" pitchFamily="34" charset="0"/>
                <a:cs typeface="Arial" panose="020B0604020202020204" pitchFamily="34" charset="0"/>
              </a:rPr>
              <a:t>najboljih praksi očuvanja nematerijalne </a:t>
            </a:r>
            <a:r>
              <a:rPr lang="hr-HR" sz="2000" dirty="0">
                <a:latin typeface="Arial" panose="020B0604020202020204" pitchFamily="34" charset="0"/>
                <a:cs typeface="Arial" panose="020B0604020202020204" pitchFamily="34" charset="0"/>
              </a:rPr>
              <a:t>kulturne </a:t>
            </a:r>
            <a:r>
              <a:rPr lang="hr-HR" sz="2000" dirty="0" smtClean="0">
                <a:latin typeface="Arial" panose="020B0604020202020204" pitchFamily="34" charset="0"/>
                <a:cs typeface="Arial" panose="020B0604020202020204" pitchFamily="34" charset="0"/>
              </a:rPr>
              <a:t>baštine svijeta </a:t>
            </a:r>
            <a:r>
              <a:rPr lang="hr-HR" sz="2000" b="1" dirty="0" smtClean="0">
                <a:latin typeface="Arial" panose="020B0604020202020204" pitchFamily="34" charset="0"/>
                <a:cs typeface="Arial" panose="020B0604020202020204" pitchFamily="34" charset="0"/>
              </a:rPr>
              <a:t>kao prvi hrvatski projekt </a:t>
            </a:r>
            <a:r>
              <a:rPr lang="hr-HR" sz="2000" dirty="0" smtClean="0">
                <a:latin typeface="Arial" panose="020B0604020202020204" pitchFamily="34" charset="0"/>
                <a:cs typeface="Arial" panose="020B0604020202020204" pitchFamily="34" charset="0"/>
              </a:rPr>
              <a:t>u spomenutom registru.</a:t>
            </a:r>
            <a:r>
              <a:rPr lang="hr-HR" sz="2000" dirty="0">
                <a:latin typeface="Arial" panose="020B0604020202020204" pitchFamily="34" charset="0"/>
                <a:cs typeface="Arial" panose="020B0604020202020204" pitchFamily="34" charset="0"/>
              </a:rPr>
              <a:t/>
            </a:r>
            <a:br>
              <a:rPr lang="hr-HR" sz="2000" dirty="0">
                <a:latin typeface="Arial" panose="020B0604020202020204" pitchFamily="34" charset="0"/>
                <a:cs typeface="Arial" panose="020B0604020202020204" pitchFamily="34" charset="0"/>
              </a:rPr>
            </a:br>
            <a:endParaRPr lang="hr-HR"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hr-HR" dirty="0">
                <a:hlinkClick r:id="rId4"/>
              </a:rPr>
              <a:t>Batana, tradicionalna rovinjska barka (inforovinj.com)</a:t>
            </a:r>
            <a:endParaRPr lang="hr-HR" dirty="0"/>
          </a:p>
        </p:txBody>
      </p:sp>
    </p:spTree>
    <p:extLst>
      <p:ext uri="{BB962C8B-B14F-4D97-AF65-F5344CB8AC3E}">
        <p14:creationId xmlns:p14="http://schemas.microsoft.com/office/powerpoint/2010/main" val="38971053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270000" y="270933"/>
            <a:ext cx="5943600" cy="658799"/>
          </a:xfrm>
        </p:spPr>
        <p:txBody>
          <a:bodyPr>
            <a:normAutofit/>
          </a:bodyPr>
          <a:lstStyle/>
          <a:p>
            <a:pPr algn="ctr"/>
            <a:r>
              <a:rPr lang="hr-HR" sz="2800" b="1" dirty="0" smtClean="0">
                <a:latin typeface="Arial" panose="020B0604020202020204" pitchFamily="34" charset="0"/>
                <a:cs typeface="Arial" panose="020B0604020202020204" pitchFamily="34" charset="0"/>
              </a:rPr>
              <a:t>MEĐIMURSKA POPEVKA</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24935" y="1092200"/>
            <a:ext cx="7010398" cy="4673599"/>
          </a:xfrm>
          <a:prstGeom prst="rect">
            <a:avLst/>
          </a:prstGeom>
          <a:ln>
            <a:noFill/>
          </a:ln>
          <a:effectLst>
            <a:softEdge rad="112500"/>
          </a:effectLst>
        </p:spPr>
      </p:pic>
      <p:pic>
        <p:nvPicPr>
          <p:cNvPr id="8" name="Slika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2966" y="0"/>
            <a:ext cx="3655484" cy="2778168"/>
          </a:xfrm>
          <a:prstGeom prst="rect">
            <a:avLst/>
          </a:prstGeom>
          <a:ln>
            <a:noFill/>
          </a:ln>
          <a:effectLst>
            <a:softEdge rad="112500"/>
          </a:effectLst>
        </p:spPr>
      </p:pic>
      <p:sp>
        <p:nvSpPr>
          <p:cNvPr id="5" name="TekstniOkvir 4"/>
          <p:cNvSpPr txBox="1"/>
          <p:nvPr/>
        </p:nvSpPr>
        <p:spPr>
          <a:xfrm>
            <a:off x="7535332" y="2778169"/>
            <a:ext cx="4478867" cy="3785652"/>
          </a:xfrm>
          <a:prstGeom prst="rect">
            <a:avLst/>
          </a:prstGeom>
          <a:noFill/>
        </p:spPr>
        <p:txBody>
          <a:bodyPr wrap="square" rtlCol="0">
            <a:spAutoFit/>
          </a:bodyPr>
          <a:lstStyle/>
          <a:p>
            <a:pPr marL="342900" indent="-342900" algn="just">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Međimurska popevka je tradicijski napjev toga kraja koji se pjeva s naglašenom osjećajnošću.</a:t>
            </a:r>
          </a:p>
          <a:p>
            <a:pPr marL="342900" indent="-342900" algn="just">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Njeni najstariji </a:t>
            </a:r>
            <a:r>
              <a:rPr lang="hr-HR" sz="2000" dirty="0">
                <a:latin typeface="Arial" panose="020B0604020202020204" pitchFamily="34" charset="0"/>
                <a:cs typeface="Arial" panose="020B0604020202020204" pitchFamily="34" charset="0"/>
              </a:rPr>
              <a:t>sačuvani tekstualni zapisi potječu iz 16. </a:t>
            </a:r>
            <a:r>
              <a:rPr lang="hr-HR" sz="2000" dirty="0" smtClean="0">
                <a:latin typeface="Arial" panose="020B0604020202020204" pitchFamily="34" charset="0"/>
                <a:cs typeface="Arial" panose="020B0604020202020204" pitchFamily="34" charset="0"/>
              </a:rPr>
              <a:t>stoljeća.</a:t>
            </a:r>
          </a:p>
          <a:p>
            <a:pPr marL="342900" indent="-342900" algn="just">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Uvrštena je 2018. godine na UNESCOV popis nematerijalne kulturne baštine</a:t>
            </a:r>
            <a:r>
              <a:rPr lang="hr-HR" dirty="0" smtClean="0"/>
              <a:t>.</a:t>
            </a:r>
          </a:p>
        </p:txBody>
      </p:sp>
      <p:sp>
        <p:nvSpPr>
          <p:cNvPr id="9" name="Pravokutnik 8"/>
          <p:cNvSpPr/>
          <p:nvPr/>
        </p:nvSpPr>
        <p:spPr>
          <a:xfrm rot="10800000" flipH="1" flipV="1">
            <a:off x="2425700" y="5916368"/>
            <a:ext cx="3327399" cy="382832"/>
          </a:xfrm>
          <a:prstGeom prst="rect">
            <a:avLst/>
          </a:prstGeom>
        </p:spPr>
        <p:txBody>
          <a:bodyPr wrap="square">
            <a:spAutoFit/>
          </a:bodyPr>
          <a:lstStyle/>
          <a:p>
            <a:r>
              <a:rPr lang="hr-HR" dirty="0">
                <a:hlinkClick r:id="rId4"/>
              </a:rPr>
              <a:t>https://bit.ly/30XHoK9</a:t>
            </a:r>
            <a:endParaRPr lang="hr-HR" dirty="0"/>
          </a:p>
        </p:txBody>
      </p:sp>
    </p:spTree>
    <p:extLst>
      <p:ext uri="{BB962C8B-B14F-4D97-AF65-F5344CB8AC3E}">
        <p14:creationId xmlns:p14="http://schemas.microsoft.com/office/powerpoint/2010/main" val="128425461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1320800" y="241299"/>
            <a:ext cx="5969000" cy="729719"/>
          </a:xfrm>
        </p:spPr>
        <p:txBody>
          <a:bodyPr>
            <a:normAutofit/>
          </a:bodyPr>
          <a:lstStyle/>
          <a:p>
            <a:pPr algn="ctr"/>
            <a:r>
              <a:rPr lang="hr-HR" sz="2800" b="1" dirty="0" smtClean="0">
                <a:latin typeface="Arial" panose="020B0604020202020204" pitchFamily="34" charset="0"/>
                <a:cs typeface="Arial" panose="020B0604020202020204" pitchFamily="34" charset="0"/>
              </a:rPr>
              <a:t>UMIJEĆE SUHOZIDNE GRADNJE</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7049" y="971022"/>
            <a:ext cx="6009451" cy="4507088"/>
          </a:xfrm>
          <a:prstGeom prst="rect">
            <a:avLst/>
          </a:prstGeom>
          <a:ln>
            <a:noFill/>
          </a:ln>
          <a:effectLst>
            <a:softEdge rad="112500"/>
          </a:effectLst>
        </p:spPr>
      </p:pic>
      <p:pic>
        <p:nvPicPr>
          <p:cNvPr id="5" name="Slika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51050" y="0"/>
            <a:ext cx="3109149" cy="2148892"/>
          </a:xfrm>
          <a:prstGeom prst="rect">
            <a:avLst/>
          </a:prstGeom>
          <a:ln>
            <a:noFill/>
          </a:ln>
          <a:effectLst>
            <a:softEdge rad="112500"/>
          </a:effectLst>
        </p:spPr>
      </p:pic>
      <p:sp>
        <p:nvSpPr>
          <p:cNvPr id="3" name="Pravokutnik 2"/>
          <p:cNvSpPr/>
          <p:nvPr/>
        </p:nvSpPr>
        <p:spPr>
          <a:xfrm>
            <a:off x="6286500" y="2367698"/>
            <a:ext cx="5905500" cy="4708981"/>
          </a:xfrm>
          <a:prstGeom prst="rect">
            <a:avLst/>
          </a:prstGeom>
        </p:spPr>
        <p:txBody>
          <a:bodyPr wrap="square">
            <a:spAutoFit/>
          </a:bodyPr>
          <a:lstStyle/>
          <a:p>
            <a:pPr marL="342900" indent="-342900" algn="just">
              <a:lnSpc>
                <a:spcPct val="150000"/>
              </a:lnSpc>
              <a:buClr>
                <a:schemeClr val="accent2">
                  <a:lumMod val="75000"/>
                </a:schemeClr>
              </a:buClr>
              <a:buFont typeface="Wingdings" panose="05000000000000000000" pitchFamily="2" charset="2"/>
              <a:buChar char="Ø"/>
            </a:pPr>
            <a:r>
              <a:rPr lang="hr-HR" sz="2000" dirty="0">
                <a:latin typeface="Arial" panose="020B0604020202020204" pitchFamily="34" charset="0"/>
                <a:cs typeface="Arial" panose="020B0604020202020204" pitchFamily="34" charset="0"/>
              </a:rPr>
              <a:t>Umijeće suhozidne gradnje (</a:t>
            </a:r>
            <a:r>
              <a:rPr lang="hr-HR" sz="2000" dirty="0" smtClean="0">
                <a:latin typeface="Arial" panose="020B0604020202020204" pitchFamily="34" charset="0"/>
                <a:cs typeface="Arial" panose="020B0604020202020204" pitchFamily="34" charset="0"/>
              </a:rPr>
              <a:t>gradnje „u suho“) je </a:t>
            </a:r>
            <a:r>
              <a:rPr lang="hr-HR" sz="2000" dirty="0">
                <a:latin typeface="Arial" panose="020B0604020202020204" pitchFamily="34" charset="0"/>
                <a:cs typeface="Arial" panose="020B0604020202020204" pitchFamily="34" charset="0"/>
              </a:rPr>
              <a:t>umijeće izrade konstrukcija od kamena bez upotrebe vezivnog materijala. </a:t>
            </a:r>
            <a:endParaRPr lang="hr-HR" sz="2000" dirty="0" smtClean="0">
              <a:latin typeface="Arial" panose="020B0604020202020204" pitchFamily="34" charset="0"/>
              <a:cs typeface="Arial" panose="020B0604020202020204" pitchFamily="34" charset="0"/>
            </a:endParaRPr>
          </a:p>
          <a:p>
            <a:pPr marL="342900" indent="-342900" algn="just">
              <a:lnSpc>
                <a:spcPct val="150000"/>
              </a:lnSpc>
              <a:buClr>
                <a:schemeClr val="accent2">
                  <a:lumMod val="75000"/>
                </a:schemeClr>
              </a:buClr>
              <a:buFont typeface="Wingdings" panose="05000000000000000000" pitchFamily="2" charset="2"/>
              <a:buChar char="Ø"/>
            </a:pPr>
            <a:endParaRPr lang="hr-HR" sz="2000" dirty="0">
              <a:latin typeface="Arial" panose="020B0604020202020204" pitchFamily="34" charset="0"/>
              <a:cs typeface="Arial" panose="020B0604020202020204" pitchFamily="34" charset="0"/>
            </a:endParaRPr>
          </a:p>
          <a:p>
            <a:pPr marL="342900" indent="-342900" algn="just">
              <a:lnSpc>
                <a:spcPct val="150000"/>
              </a:lnSpc>
              <a:buClr>
                <a:schemeClr val="accent2">
                  <a:lumMod val="75000"/>
                </a:schemeClr>
              </a:buClr>
              <a:buFont typeface="Wingdings" panose="05000000000000000000" pitchFamily="2" charset="2"/>
              <a:buChar char="Ø"/>
            </a:pPr>
            <a:r>
              <a:rPr lang="hr-HR" sz="2000" dirty="0">
                <a:latin typeface="Arial" panose="020B0604020202020204" pitchFamily="34" charset="0"/>
                <a:cs typeface="Arial" panose="020B0604020202020204" pitchFamily="34" charset="0"/>
              </a:rPr>
              <a:t>Ovim se umijećem čovjek na jadransko-dinarskom području Hrvatske služi od prapovijesti do </a:t>
            </a:r>
            <a:r>
              <a:rPr lang="hr-HR" sz="2000" dirty="0" smtClean="0">
                <a:latin typeface="Arial" panose="020B0604020202020204" pitchFamily="34" charset="0"/>
                <a:cs typeface="Arial" panose="020B0604020202020204" pitchFamily="34" charset="0"/>
              </a:rPr>
              <a:t>danas. </a:t>
            </a:r>
          </a:p>
          <a:p>
            <a:pPr marL="342900" indent="-342900" algn="just">
              <a:lnSpc>
                <a:spcPct val="150000"/>
              </a:lnSpc>
              <a:buClr>
                <a:schemeClr val="accent2">
                  <a:lumMod val="75000"/>
                </a:schemeClr>
              </a:buClr>
              <a:buFont typeface="Wingdings" panose="05000000000000000000" pitchFamily="2" charset="2"/>
              <a:buChar char="Ø"/>
            </a:pPr>
            <a:r>
              <a:rPr lang="hr-HR" sz="2000" dirty="0" smtClean="0">
                <a:latin typeface="Arial" panose="020B0604020202020204" pitchFamily="34" charset="0"/>
                <a:cs typeface="Arial" panose="020B0604020202020204" pitchFamily="34" charset="0"/>
              </a:rPr>
              <a:t>Od </a:t>
            </a:r>
            <a:r>
              <a:rPr lang="hr-HR" sz="2000" b="1" dirty="0" smtClean="0">
                <a:latin typeface="Arial" panose="020B0604020202020204" pitchFamily="34" charset="0"/>
                <a:cs typeface="Arial" panose="020B0604020202020204" pitchFamily="34" charset="0"/>
              </a:rPr>
              <a:t>2018.</a:t>
            </a:r>
            <a:r>
              <a:rPr lang="hr-HR" sz="2000" dirty="0" smtClean="0">
                <a:latin typeface="Arial" panose="020B0604020202020204" pitchFamily="34" charset="0"/>
                <a:cs typeface="Arial" panose="020B0604020202020204" pitchFamily="34" charset="0"/>
              </a:rPr>
              <a:t> nalazi se na popisu UNESCO-ve nematerijalne baštine čovječanstva.</a:t>
            </a:r>
          </a:p>
          <a:p>
            <a:pPr algn="just">
              <a:lnSpc>
                <a:spcPct val="150000"/>
              </a:lnSpc>
              <a:buFont typeface="Arial" panose="020B0604020202020204" pitchFamily="34" charset="0"/>
              <a:buChar char="•"/>
            </a:pPr>
            <a:endParaRPr lang="hr-HR" sz="2000" dirty="0">
              <a:latin typeface="Arial" panose="020B0604020202020204" pitchFamily="34" charset="0"/>
              <a:cs typeface="Arial" panose="020B0604020202020204" pitchFamily="34" charset="0"/>
            </a:endParaRPr>
          </a:p>
        </p:txBody>
      </p:sp>
      <p:sp>
        <p:nvSpPr>
          <p:cNvPr id="7" name="TekstniOkvir 6"/>
          <p:cNvSpPr txBox="1"/>
          <p:nvPr/>
        </p:nvSpPr>
        <p:spPr>
          <a:xfrm>
            <a:off x="8333551" y="2100997"/>
            <a:ext cx="3426648" cy="369332"/>
          </a:xfrm>
          <a:prstGeom prst="rect">
            <a:avLst/>
          </a:prstGeom>
          <a:noFill/>
        </p:spPr>
        <p:txBody>
          <a:bodyPr wrap="square" rtlCol="0">
            <a:spAutoFit/>
          </a:bodyPr>
          <a:lstStyle/>
          <a:p>
            <a:pPr algn="ctr"/>
            <a:r>
              <a:rPr lang="hr-HR" dirty="0">
                <a:hlinkClick r:id="rId4"/>
              </a:rPr>
              <a:t>https://bit.ly/36c760J</a:t>
            </a:r>
            <a:endParaRPr lang="hr-HR" dirty="0"/>
          </a:p>
        </p:txBody>
      </p:sp>
      <p:sp>
        <p:nvSpPr>
          <p:cNvPr id="9" name="TekstniOkvir 8"/>
          <p:cNvSpPr txBox="1"/>
          <p:nvPr/>
        </p:nvSpPr>
        <p:spPr>
          <a:xfrm>
            <a:off x="469900" y="5575300"/>
            <a:ext cx="5575300" cy="381000"/>
          </a:xfrm>
          <a:prstGeom prst="rect">
            <a:avLst/>
          </a:prstGeom>
          <a:noFill/>
        </p:spPr>
        <p:txBody>
          <a:bodyPr wrap="square" rtlCol="0">
            <a:spAutoFit/>
          </a:bodyPr>
          <a:lstStyle/>
          <a:p>
            <a:pPr algn="ctr"/>
            <a:r>
              <a:rPr lang="hr-HR" dirty="0">
                <a:hlinkClick r:id="rId5"/>
              </a:rPr>
              <a:t>https://bit.ly/36Db0iI</a:t>
            </a:r>
            <a:endParaRPr lang="hr-HR" dirty="0"/>
          </a:p>
        </p:txBody>
      </p:sp>
    </p:spTree>
    <p:extLst>
      <p:ext uri="{BB962C8B-B14F-4D97-AF65-F5344CB8AC3E}">
        <p14:creationId xmlns:p14="http://schemas.microsoft.com/office/powerpoint/2010/main" val="24205457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rot="10800000" flipV="1">
            <a:off x="1319349" y="300447"/>
            <a:ext cx="9539151" cy="385354"/>
          </a:xfrm>
        </p:spPr>
        <p:txBody>
          <a:bodyPr>
            <a:noAutofit/>
          </a:bodyPr>
          <a:lstStyle/>
          <a:p>
            <a:pPr algn="ctr"/>
            <a:r>
              <a:rPr lang="hr-HR" dirty="0" smtClean="0">
                <a:latin typeface="Arial" panose="020B0604020202020204" pitchFamily="34" charset="0"/>
                <a:cs typeface="Arial" panose="020B0604020202020204" pitchFamily="34" charset="0"/>
              </a:rPr>
              <a:t>Izvori:</a:t>
            </a:r>
            <a:br>
              <a:rPr lang="hr-HR" dirty="0" smtClean="0">
                <a:latin typeface="Arial" panose="020B0604020202020204" pitchFamily="34" charset="0"/>
                <a:cs typeface="Arial" panose="020B0604020202020204" pitchFamily="34" charset="0"/>
              </a:rPr>
            </a:br>
            <a:endParaRPr lang="hr-HR" dirty="0">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a:xfrm>
            <a:off x="914400" y="1054100"/>
            <a:ext cx="9829800" cy="5118102"/>
          </a:xfrm>
        </p:spPr>
        <p:txBody>
          <a:bodyPr>
            <a:normAutofit fontScale="25000" lnSpcReduction="20000"/>
          </a:bodyPr>
          <a:lstStyle/>
          <a:p>
            <a:pPr>
              <a:lnSpc>
                <a:spcPct val="120000"/>
              </a:lnSpc>
              <a:spcBef>
                <a:spcPts val="0"/>
              </a:spcBef>
              <a:buFont typeface="Wingdings" panose="05000000000000000000" pitchFamily="2" charset="2"/>
              <a:buChar char="Ø"/>
            </a:pPr>
            <a:r>
              <a:rPr lang="hr-HR" sz="8000" dirty="0">
                <a:latin typeface="Arial" pitchFamily="34" charset="0"/>
                <a:cs typeface="Arial" pitchFamily="34" charset="0"/>
                <a:hlinkClick r:id="rId2"/>
              </a:rPr>
              <a:t>https://</a:t>
            </a:r>
            <a:r>
              <a:rPr lang="hr-HR" sz="8000" dirty="0" smtClean="0">
                <a:latin typeface="Arial" pitchFamily="34" charset="0"/>
                <a:cs typeface="Arial" pitchFamily="34" charset="0"/>
                <a:hlinkClick r:id="rId2"/>
              </a:rPr>
              <a:t>bit.ly/3pEpdU5   </a:t>
            </a:r>
            <a:r>
              <a:rPr lang="hr-HR" sz="8000" dirty="0" smtClean="0">
                <a:latin typeface="Arial" pitchFamily="34" charset="0"/>
                <a:cs typeface="Arial" pitchFamily="34" charset="0"/>
              </a:rPr>
              <a:t>(pristupljeno 15.10.2021.)</a:t>
            </a:r>
            <a:endParaRPr lang="hr-HR" sz="8000" dirty="0">
              <a:latin typeface="Arial" pitchFamily="34" charset="0"/>
              <a:cs typeface="Arial" pitchFamily="34" charset="0"/>
              <a:hlinkClick r:id="rId2"/>
            </a:endParaRP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2"/>
              </a:rPr>
              <a:t>https://bit.ly/3n8bp1h</a:t>
            </a:r>
            <a:r>
              <a:rPr lang="hr-HR" sz="8000" dirty="0" smtClean="0">
                <a:latin typeface="Arial" pitchFamily="34" charset="0"/>
                <a:cs typeface="Arial" pitchFamily="34" charset="0"/>
              </a:rPr>
              <a:t>   (pristupljeno 15.10.2021)</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3"/>
              </a:rPr>
              <a:t>https://bit.ly/3jkkRO2</a:t>
            </a:r>
            <a:r>
              <a:rPr lang="hr-HR" sz="8000" dirty="0" smtClean="0">
                <a:latin typeface="Arial" pitchFamily="34" charset="0"/>
                <a:cs typeface="Arial" pitchFamily="34" charset="0"/>
              </a:rPr>
              <a:t> (pristupljeno </a:t>
            </a:r>
            <a:r>
              <a:rPr lang="hr-HR" sz="8000" dirty="0">
                <a:latin typeface="Arial" pitchFamily="34" charset="0"/>
                <a:cs typeface="Arial" pitchFamily="34" charset="0"/>
              </a:rPr>
              <a:t>15.10.2021</a:t>
            </a:r>
            <a:endParaRPr lang="hr-HR" sz="8000" dirty="0" smtClean="0">
              <a:latin typeface="Arial" pitchFamily="34" charset="0"/>
              <a:cs typeface="Arial" pitchFamily="34" charset="0"/>
            </a:endParaRP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4"/>
              </a:rPr>
              <a:t>https://croatia.hr/hr-HR/dozivljaji/kultura-i-bastina/unesco-nematerijalna-dobra-glazbeni-izricaj-ojkanje</a:t>
            </a:r>
            <a:r>
              <a:rPr lang="hr-HR" sz="8000" dirty="0" smtClean="0">
                <a:latin typeface="Arial" pitchFamily="34" charset="0"/>
                <a:cs typeface="Arial" pitchFamily="34" charset="0"/>
              </a:rPr>
              <a:t>   (</a:t>
            </a:r>
            <a:r>
              <a:rPr lang="hr-HR" sz="8000" dirty="0" smtClean="0">
                <a:latin typeface="Arial" pitchFamily="34" charset="0"/>
                <a:cs typeface="Arial" pitchFamily="34" charset="0"/>
                <a:hlinkClick r:id="rId2"/>
              </a:rPr>
              <a:t>pristupljeno 15.10.2021</a:t>
            </a:r>
            <a:r>
              <a:rPr lang="hr-HR" sz="8000" dirty="0" smtClean="0">
                <a:latin typeface="Arial" pitchFamily="34" charset="0"/>
                <a:cs typeface="Arial" pitchFamily="34" charset="0"/>
              </a:rPr>
              <a:t>)</a:t>
            </a:r>
            <a:br>
              <a:rPr lang="hr-HR" sz="8000" dirty="0" smtClean="0">
                <a:latin typeface="Arial" pitchFamily="34" charset="0"/>
                <a:cs typeface="Arial" pitchFamily="34" charset="0"/>
              </a:rPr>
            </a:br>
            <a:r>
              <a:rPr lang="hr-HR" sz="8000" dirty="0" smtClean="0">
                <a:latin typeface="Arial" pitchFamily="34" charset="0"/>
                <a:cs typeface="Arial" pitchFamily="34" charset="0"/>
                <a:hlinkClick r:id="rId5"/>
              </a:rPr>
              <a:t>https://bit.ly/2Z9C59S</a:t>
            </a:r>
            <a:r>
              <a:rPr lang="hr-HR" sz="8000" dirty="0" smtClean="0">
                <a:latin typeface="Arial" pitchFamily="34" charset="0"/>
                <a:cs typeface="Arial" pitchFamily="34" charset="0"/>
              </a:rPr>
              <a:t> (pristupljeno 20.10. 2021.)</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6"/>
              </a:rPr>
              <a:t>http://www.hrvatskarijec.rs/vijest/6247/Sinjska-alka-%E2%80%93-simbol-borbe-za-slobodu/</a:t>
            </a:r>
            <a:r>
              <a:rPr lang="hr-HR" sz="8000" dirty="0" smtClean="0">
                <a:latin typeface="Arial" pitchFamily="34" charset="0"/>
                <a:cs typeface="Arial" pitchFamily="34" charset="0"/>
              </a:rPr>
              <a:t>  (pristupljeno 20.10.2021.)</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7"/>
              </a:rPr>
              <a:t>https://proleksis.lzmk.hr/5866</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r>
              <a:rPr lang="hr-HR" sz="8000" dirty="0" smtClean="0">
                <a:latin typeface="Arial" pitchFamily="34" charset="0"/>
                <a:cs typeface="Arial" pitchFamily="34" charset="0"/>
              </a:rPr>
              <a:t>.)</a:t>
            </a:r>
            <a:br>
              <a:rPr lang="hr-HR" sz="8000" dirty="0" smtClean="0">
                <a:latin typeface="Arial" pitchFamily="34" charset="0"/>
                <a:cs typeface="Arial" pitchFamily="34" charset="0"/>
              </a:rPr>
            </a:br>
            <a:r>
              <a:rPr lang="hr-HR" sz="8000" dirty="0" smtClean="0">
                <a:latin typeface="Arial" pitchFamily="34" charset="0"/>
                <a:cs typeface="Arial" pitchFamily="34" charset="0"/>
                <a:hlinkClick r:id="rId8"/>
              </a:rPr>
              <a:t>https://www.pag.hr/index.php/gradska-uprava/povjest-paga/kultura-grada-paga</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r>
              <a:rPr lang="hr-HR" sz="8000" dirty="0" smtClean="0">
                <a:latin typeface="Arial" pitchFamily="34" charset="0"/>
                <a:cs typeface="Arial" pitchFamily="34" charset="0"/>
              </a:rPr>
              <a:t>.)</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9"/>
              </a:rPr>
              <a:t>http://www.lepoglavska-cipka.hr/o-lepoglavskoj-cipki/</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r>
              <a:rPr lang="hr-HR" sz="8000" dirty="0" smtClean="0">
                <a:latin typeface="Arial" pitchFamily="34" charset="0"/>
                <a:cs typeface="Arial" pitchFamily="34" charset="0"/>
              </a:rPr>
              <a:t>.)</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10"/>
              </a:rPr>
              <a:t>http://stari-grad.eu/hr/hvar-otok-unesco/cipka-od-agave</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r>
              <a:rPr lang="hr-HR" sz="8000" dirty="0" smtClean="0">
                <a:latin typeface="Arial" pitchFamily="34" charset="0"/>
                <a:cs typeface="Arial" pitchFamily="34" charset="0"/>
              </a:rPr>
              <a:t>.)</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11"/>
              </a:rPr>
              <a:t>https://croatia.hr/hr-HR/dozivljaji/kultura-i-bastina/unesco-nematerijalna-dobra-cipkarstvo-u-hrvatskoj</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r>
              <a:rPr lang="hr-HR" sz="8000" dirty="0" smtClean="0">
                <a:latin typeface="Arial" pitchFamily="34" charset="0"/>
                <a:cs typeface="Arial" pitchFamily="34" charset="0"/>
              </a:rPr>
              <a:t>.)</a:t>
            </a:r>
          </a:p>
          <a:p>
            <a:pPr>
              <a:lnSpc>
                <a:spcPct val="120000"/>
              </a:lnSpc>
              <a:spcBef>
                <a:spcPts val="0"/>
              </a:spcBef>
              <a:buFont typeface="Wingdings" panose="05000000000000000000" pitchFamily="2" charset="2"/>
              <a:buChar char="Ø"/>
            </a:pPr>
            <a:r>
              <a:rPr lang="hr-HR" sz="8000" dirty="0" smtClean="0">
                <a:latin typeface="Arial" pitchFamily="34" charset="0"/>
                <a:cs typeface="Arial" pitchFamily="34" charset="0"/>
                <a:hlinkClick r:id="rId12"/>
              </a:rPr>
              <a:t>https://www.tzdjakovo.eu/index.php/hr/dozivite/unesco</a:t>
            </a:r>
            <a:r>
              <a:rPr lang="hr-HR" sz="8000" dirty="0">
                <a:latin typeface="Arial" pitchFamily="34" charset="0"/>
                <a:cs typeface="Arial" pitchFamily="34" charset="0"/>
              </a:rPr>
              <a:t>  </a:t>
            </a:r>
            <a:r>
              <a:rPr lang="hr-HR" sz="8000" dirty="0" smtClean="0">
                <a:latin typeface="Arial" pitchFamily="34" charset="0"/>
                <a:cs typeface="Arial" pitchFamily="34" charset="0"/>
              </a:rPr>
              <a:t>(pristupljeno </a:t>
            </a:r>
            <a:r>
              <a:rPr lang="hr-HR" sz="8000" dirty="0">
                <a:latin typeface="Arial" pitchFamily="34" charset="0"/>
                <a:cs typeface="Arial" pitchFamily="34" charset="0"/>
              </a:rPr>
              <a:t>20.10.2021.)</a:t>
            </a:r>
          </a:p>
          <a:p>
            <a:pPr>
              <a:lnSpc>
                <a:spcPct val="120000"/>
              </a:lnSpc>
              <a:spcBef>
                <a:spcPts val="0"/>
              </a:spcBef>
            </a:pPr>
            <a:endParaRPr lang="hr-HR" sz="8000" dirty="0" smtClean="0">
              <a:latin typeface="Arial" pitchFamily="34" charset="0"/>
              <a:cs typeface="Arial" pitchFamily="34" charset="0"/>
            </a:endParaRPr>
          </a:p>
          <a:p>
            <a:pPr marL="0" indent="0">
              <a:lnSpc>
                <a:spcPct val="120000"/>
              </a:lnSpc>
              <a:spcBef>
                <a:spcPts val="0"/>
              </a:spcBef>
              <a:buNone/>
            </a:pPr>
            <a:endParaRPr lang="hr-HR" sz="1800" dirty="0" smtClean="0"/>
          </a:p>
          <a:p>
            <a:endParaRPr lang="hr-HR" sz="2000" dirty="0" smtClean="0"/>
          </a:p>
          <a:p>
            <a:endParaRPr lang="hr-HR" sz="2000" dirty="0" smtClean="0"/>
          </a:p>
          <a:p>
            <a:r>
              <a:rPr lang="hr-HR" sz="2000" dirty="0" smtClean="0"/>
              <a:t/>
            </a:r>
            <a:br>
              <a:rPr lang="hr-HR" sz="2000" dirty="0" smtClean="0"/>
            </a:br>
            <a:endParaRPr lang="hr-HR" sz="2000" dirty="0" smtClean="0"/>
          </a:p>
          <a:p>
            <a:endParaRPr lang="hr-HR" sz="2000" dirty="0" smtClean="0"/>
          </a:p>
          <a:p>
            <a:endParaRPr lang="hr-HR" sz="2200" dirty="0" smtClean="0"/>
          </a:p>
          <a:p>
            <a:endParaRPr lang="hr-HR" sz="1800" dirty="0" smtClean="0">
              <a:latin typeface="Arial" panose="020B0604020202020204" pitchFamily="34" charset="0"/>
              <a:cs typeface="Arial" panose="020B0604020202020204" pitchFamily="34" charset="0"/>
            </a:endParaRPr>
          </a:p>
          <a:p>
            <a:endParaRPr lang="hr-H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624292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533400" y="368300"/>
            <a:ext cx="11137899" cy="5803901"/>
          </a:xfrm>
        </p:spPr>
        <p:txBody>
          <a:bodyPr>
            <a:normAutofit fontScale="25000" lnSpcReduction="20000"/>
          </a:bodyPr>
          <a:lstStyle/>
          <a:p>
            <a:pPr>
              <a:lnSpc>
                <a:spcPct val="120000"/>
              </a:lnSpc>
              <a:spcBef>
                <a:spcPts val="0"/>
              </a:spcBef>
              <a:buFont typeface="Wingdings" panose="05000000000000000000" pitchFamily="2" charset="2"/>
              <a:buChar char="Ø"/>
            </a:pPr>
            <a:r>
              <a:rPr lang="hr-HR" sz="8000" dirty="0" smtClean="0">
                <a:latin typeface="Arial" panose="020B0604020202020204" pitchFamily="34" charset="0"/>
                <a:cs typeface="Arial" panose="020B0604020202020204" pitchFamily="34" charset="0"/>
                <a:hlinkClick r:id="rId2"/>
              </a:rPr>
              <a:t>https://www.visitsinj.hr/hr/vodic/sinj/etno/nijemo-kolo-dalmatinske-zagore</a:t>
            </a:r>
            <a:r>
              <a:rPr lang="hr-HR" sz="8000" dirty="0" smtClean="0">
                <a:latin typeface="Arial" panose="020B0604020202020204" pitchFamily="34" charset="0"/>
                <a:cs typeface="Arial" panose="020B0604020202020204" pitchFamily="34" charset="0"/>
              </a:rPr>
              <a:t> </a:t>
            </a:r>
          </a:p>
          <a:p>
            <a:pPr>
              <a:lnSpc>
                <a:spcPct val="120000"/>
              </a:lnSpc>
              <a:spcBef>
                <a:spcPts val="0"/>
              </a:spcBef>
              <a:buFont typeface="Wingdings" panose="05000000000000000000" pitchFamily="2" charset="2"/>
              <a:buChar char="Ø"/>
            </a:pPr>
            <a:r>
              <a:rPr lang="hr-HR" sz="8000" dirty="0" smtClean="0">
                <a:latin typeface="Arial" panose="020B0604020202020204" pitchFamily="34" charset="0"/>
                <a:cs typeface="Arial" panose="020B0604020202020204" pitchFamily="34" charset="0"/>
                <a:hlinkClick r:id="rId3"/>
              </a:rPr>
              <a:t>hhttps</a:t>
            </a:r>
            <a:r>
              <a:rPr lang="hr-HR" sz="8000" dirty="0">
                <a:latin typeface="Arial" panose="020B0604020202020204" pitchFamily="34" charset="0"/>
                <a:cs typeface="Arial" panose="020B0604020202020204" pitchFamily="34" charset="0"/>
                <a:hlinkClick r:id="rId3"/>
              </a:rPr>
              <a:t>://</a:t>
            </a:r>
            <a:r>
              <a:rPr lang="hr-HR" sz="8000" dirty="0" smtClean="0">
                <a:latin typeface="Arial" panose="020B0604020202020204" pitchFamily="34" charset="0"/>
                <a:cs typeface="Arial" panose="020B0604020202020204" pitchFamily="34" charset="0"/>
                <a:hlinkClick r:id="rId3"/>
              </a:rPr>
              <a:t>bit.ly/3pEpdU5</a:t>
            </a:r>
            <a:r>
              <a:rPr lang="hr-HR" sz="8000" dirty="0" smtClean="0">
                <a:latin typeface="Arial" panose="020B0604020202020204" pitchFamily="34" charset="0"/>
                <a:cs typeface="Arial" panose="020B0604020202020204" pitchFamily="34" charset="0"/>
              </a:rPr>
              <a:t>  (</a:t>
            </a:r>
            <a:r>
              <a:rPr lang="hr-HR" sz="8000" dirty="0">
                <a:latin typeface="Arial" pitchFamily="34" charset="0"/>
                <a:cs typeface="Arial" pitchFamily="34" charset="0"/>
              </a:rPr>
              <a:t>pristupljeno 20.10.2021</a:t>
            </a:r>
            <a:r>
              <a:rPr lang="hr-HR" sz="8000" dirty="0" smtClean="0">
                <a:latin typeface="Arial" pitchFamily="34" charset="0"/>
                <a:cs typeface="Arial" pitchFamily="34" charset="0"/>
              </a:rPr>
              <a:t>.)</a:t>
            </a:r>
            <a:r>
              <a:rPr lang="hr-HR" sz="8000" dirty="0">
                <a:latin typeface="Arial" pitchFamily="34" charset="0"/>
                <a:cs typeface="Arial" pitchFamily="34" charset="0"/>
              </a:rPr>
              <a:t/>
            </a:r>
            <a:br>
              <a:rPr lang="hr-HR" sz="8000" dirty="0">
                <a:latin typeface="Arial" pitchFamily="34" charset="0"/>
                <a:cs typeface="Arial" pitchFamily="34" charset="0"/>
              </a:rPr>
            </a:br>
            <a:r>
              <a:rPr lang="hr-HR" sz="8000" dirty="0" smtClean="0">
                <a:latin typeface="Arial" pitchFamily="34" charset="0"/>
                <a:cs typeface="Arial" pitchFamily="34" charset="0"/>
              </a:rPr>
              <a:t> </a:t>
            </a:r>
            <a:r>
              <a:rPr lang="hr-HR" sz="8000" dirty="0" smtClean="0">
                <a:latin typeface="Arial" panose="020B0604020202020204" pitchFamily="34" charset="0"/>
                <a:cs typeface="Arial" panose="020B0604020202020204" pitchFamily="34" charset="0"/>
                <a:hlinkClick r:id="rId4"/>
              </a:rPr>
              <a:t>ttp</a:t>
            </a:r>
            <a:r>
              <a:rPr lang="hr-HR" sz="8000" dirty="0">
                <a:latin typeface="Arial" panose="020B0604020202020204" pitchFamily="34" charset="0"/>
                <a:cs typeface="Arial" panose="020B0604020202020204" pitchFamily="34" charset="0"/>
                <a:hlinkClick r:id="rId4"/>
              </a:rPr>
              <a:t>://</a:t>
            </a:r>
            <a:r>
              <a:rPr lang="hr-HR" sz="8000" dirty="0" smtClean="0">
                <a:latin typeface="Arial" panose="020B0604020202020204" pitchFamily="34" charset="0"/>
                <a:cs typeface="Arial" panose="020B0604020202020204" pitchFamily="34" charset="0"/>
                <a:hlinkClick r:id="rId4"/>
              </a:rPr>
              <a:t>www.batana.org/hr/ekomuzej-batana/kuca-o-batani-muostra</a:t>
            </a:r>
            <a:r>
              <a:rPr lang="hr-HR" sz="8000" dirty="0">
                <a:latin typeface="Arial" panose="020B0604020202020204" pitchFamily="34" charset="0"/>
                <a:cs typeface="Arial" panose="020B0604020202020204" pitchFamily="34" charset="0"/>
              </a:rPr>
              <a:t> </a:t>
            </a:r>
            <a:r>
              <a:rPr lang="hr-HR" sz="8000" dirty="0" smtClean="0">
                <a:latin typeface="Arial" panose="020B0604020202020204" pitchFamily="34" charset="0"/>
                <a:cs typeface="Arial" panose="020B0604020202020204" pitchFamily="34" charset="0"/>
              </a:rPr>
              <a:t>(pristupljeno 20.10.2021.)</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5"/>
              </a:rPr>
              <a:t>https://bit.ly/30XHoK9</a:t>
            </a:r>
            <a:r>
              <a:rPr lang="hr-HR" sz="8000" dirty="0" smtClean="0">
                <a:latin typeface="Arial" panose="020B0604020202020204" pitchFamily="34" charset="0"/>
                <a:cs typeface="Arial" panose="020B0604020202020204" pitchFamily="34" charset="0"/>
              </a:rPr>
              <a:t>   (pristupljeno 20.10.2021.</a:t>
            </a:r>
          </a:p>
          <a:p>
            <a:pPr>
              <a:lnSpc>
                <a:spcPct val="120000"/>
              </a:lnSpc>
              <a:spcBef>
                <a:spcPts val="0"/>
              </a:spcBef>
              <a:buFont typeface="Wingdings" panose="05000000000000000000" pitchFamily="2" charset="2"/>
              <a:buChar char="Ø"/>
            </a:pPr>
            <a:r>
              <a:rPr lang="hr-HR" sz="8000" i="1" dirty="0" smtClean="0">
                <a:latin typeface="Arial" panose="020B0604020202020204" pitchFamily="34" charset="0"/>
                <a:cs typeface="Arial" panose="020B0604020202020204" pitchFamily="34" charset="0"/>
                <a:hlinkClick r:id="rId6"/>
              </a:rPr>
              <a:t>https://bit.ly/3BiWeY2</a:t>
            </a:r>
            <a:r>
              <a:rPr lang="hr-HR" sz="8000" i="1" dirty="0" smtClean="0">
                <a:latin typeface="Arial" panose="020B0604020202020204" pitchFamily="34" charset="0"/>
                <a:cs typeface="Arial" panose="020B0604020202020204" pitchFamily="34" charset="0"/>
              </a:rPr>
              <a:t>  </a:t>
            </a:r>
            <a:r>
              <a:rPr lang="hr-HR" sz="8000" dirty="0" smtClean="0">
                <a:latin typeface="Arial" panose="020B0604020202020204" pitchFamily="34" charset="0"/>
                <a:cs typeface="Arial" panose="020B0604020202020204" pitchFamily="34" charset="0"/>
              </a:rPr>
              <a:t>(pristupljeno 20.10.2021.) </a:t>
            </a:r>
            <a:r>
              <a:rPr lang="hr-HR" sz="8000" dirty="0" smtClean="0">
                <a:latin typeface="Arial" panose="020B0604020202020204" pitchFamily="34" charset="0"/>
                <a:cs typeface="Arial" panose="020B0604020202020204" pitchFamily="34" charset="0"/>
                <a:hlinkClick r:id="rId7"/>
              </a:rPr>
              <a:t>https://urn.nsk.hr/urn:nbn:hr:147:276142</a:t>
            </a:r>
            <a:r>
              <a:rPr lang="hr-HR" sz="8000" dirty="0" smtClean="0">
                <a:latin typeface="Arial" panose="020B0604020202020204" pitchFamily="34" charset="0"/>
                <a:cs typeface="Arial" panose="020B0604020202020204" pitchFamily="34" charset="0"/>
              </a:rPr>
              <a:t>(pristupljeno 1.3.2022.)</a:t>
            </a:r>
            <a:br>
              <a:rPr lang="hr-HR" sz="8000" dirty="0" smtClean="0">
                <a:latin typeface="Arial" panose="020B0604020202020204" pitchFamily="34" charset="0"/>
                <a:cs typeface="Arial" panose="020B0604020202020204" pitchFamily="34" charset="0"/>
              </a:rPr>
            </a:br>
            <a:r>
              <a:rPr lang="hr-HR" sz="8000" dirty="0">
                <a:latin typeface="Arial" panose="020B0604020202020204" pitchFamily="34" charset="0"/>
                <a:cs typeface="Arial" panose="020B0604020202020204" pitchFamily="34" charset="0"/>
                <a:hlinkClick r:id="rId8"/>
              </a:rPr>
              <a:t>https://www.youtube.com/watch?v=2fHJTzdr0ik </a:t>
            </a:r>
            <a:r>
              <a:rPr lang="hr-HR" sz="8000" dirty="0">
                <a:latin typeface="Arial" panose="020B0604020202020204" pitchFamily="34" charset="0"/>
                <a:cs typeface="Arial" panose="020B0604020202020204" pitchFamily="34" charset="0"/>
              </a:rPr>
              <a:t>(pristupljeno 1.3.2022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9"/>
              </a:rPr>
              <a:t>Split </a:t>
            </a:r>
            <a:r>
              <a:rPr lang="hr-HR" sz="8000" dirty="0">
                <a:latin typeface="Arial" panose="020B0604020202020204" pitchFamily="34" charset="0"/>
                <a:cs typeface="Arial" panose="020B0604020202020204" pitchFamily="34" charset="0"/>
                <a:hlinkClick r:id="rId9"/>
              </a:rPr>
              <a:t>- Dioklecijanova palača (visitsplit.com) </a:t>
            </a:r>
            <a:r>
              <a:rPr lang="hr-HR" sz="8000" dirty="0">
                <a:latin typeface="Arial" panose="020B0604020202020204" pitchFamily="34" charset="0"/>
                <a:cs typeface="Arial" panose="020B0604020202020204" pitchFamily="34" charset="0"/>
              </a:rPr>
              <a:t>(pristupljeno 1.3. 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0"/>
              </a:rPr>
              <a:t>https</a:t>
            </a:r>
            <a:r>
              <a:rPr lang="hr-HR" sz="8000" dirty="0">
                <a:latin typeface="Arial" panose="020B0604020202020204" pitchFamily="34" charset="0"/>
                <a:cs typeface="Arial" panose="020B0604020202020204" pitchFamily="34" charset="0"/>
                <a:hlinkClick r:id="rId10"/>
              </a:rPr>
              <a:t>://</a:t>
            </a:r>
            <a:r>
              <a:rPr lang="hr-HR" sz="8000" dirty="0" smtClean="0">
                <a:latin typeface="Arial" panose="020B0604020202020204" pitchFamily="34" charset="0"/>
                <a:cs typeface="Arial" panose="020B0604020202020204" pitchFamily="34" charset="0"/>
                <a:hlinkClick r:id="rId10"/>
              </a:rPr>
              <a:t>bit.ly/3uhFSOa</a:t>
            </a:r>
            <a:r>
              <a:rPr lang="hr-HR" sz="8000" dirty="0" smtClean="0">
                <a:latin typeface="Arial" panose="020B0604020202020204" pitchFamily="34" charset="0"/>
                <a:cs typeface="Arial" panose="020B0604020202020204" pitchFamily="34" charset="0"/>
              </a:rPr>
              <a:t> ( pristupljeno 01.3.2022.)</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1"/>
              </a:rPr>
              <a:t>Sveti </a:t>
            </a:r>
            <a:r>
              <a:rPr lang="hr-HR" sz="8000" dirty="0">
                <a:latin typeface="Arial" panose="020B0604020202020204" pitchFamily="34" charset="0"/>
                <a:cs typeface="Arial" panose="020B0604020202020204" pitchFamily="34" charset="0"/>
                <a:hlinkClick r:id="rId11"/>
              </a:rPr>
              <a:t>Vlaho - zaštitnik Dubrovnika | </a:t>
            </a:r>
            <a:r>
              <a:rPr lang="hr-HR" sz="8000" dirty="0" err="1">
                <a:latin typeface="Arial" panose="020B0604020202020204" pitchFamily="34" charset="0"/>
                <a:cs typeface="Arial" panose="020B0604020202020204" pitchFamily="34" charset="0"/>
                <a:hlinkClick r:id="rId11"/>
              </a:rPr>
              <a:t>Laudato</a:t>
            </a:r>
            <a:r>
              <a:rPr lang="hr-HR" sz="8000" dirty="0">
                <a:latin typeface="Arial" panose="020B0604020202020204" pitchFamily="34" charset="0"/>
                <a:cs typeface="Arial" panose="020B0604020202020204" pitchFamily="34" charset="0"/>
              </a:rPr>
              <a:t> (pristupljeno 2.3.2022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2"/>
              </a:rPr>
              <a:t>http</a:t>
            </a:r>
            <a:r>
              <a:rPr lang="hr-HR" sz="8000" dirty="0">
                <a:latin typeface="Arial" panose="020B0604020202020204" pitchFamily="34" charset="0"/>
                <a:cs typeface="Arial" panose="020B0604020202020204" pitchFamily="34" charset="0"/>
                <a:hlinkClick r:id="rId12"/>
              </a:rPr>
              <a:t>://www.bib.irb.hr/535878</a:t>
            </a:r>
            <a:r>
              <a:rPr lang="hr-HR" sz="8000" dirty="0">
                <a:latin typeface="Arial" panose="020B0604020202020204" pitchFamily="34" charset="0"/>
                <a:cs typeface="Arial" panose="020B0604020202020204" pitchFamily="34" charset="0"/>
              </a:rPr>
              <a:t> </a:t>
            </a:r>
            <a:r>
              <a:rPr lang="hr-HR" sz="8000" dirty="0" smtClean="0">
                <a:latin typeface="Arial" panose="020B0604020202020204" pitchFamily="34" charset="0"/>
                <a:cs typeface="Arial" panose="020B0604020202020204" pitchFamily="34" charset="0"/>
              </a:rPr>
              <a:t>(</a:t>
            </a:r>
            <a:r>
              <a:rPr lang="hr-HR" sz="8000" dirty="0">
                <a:latin typeface="Arial" panose="020B0604020202020204" pitchFamily="34" charset="0"/>
                <a:cs typeface="Arial" panose="020B0604020202020204" pitchFamily="34" charset="0"/>
              </a:rPr>
              <a:t>pristupljeno 10.3.2022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3"/>
              </a:rPr>
              <a:t>https</a:t>
            </a:r>
            <a:r>
              <a:rPr lang="hr-HR" sz="8000" dirty="0">
                <a:latin typeface="Arial" panose="020B0604020202020204" pitchFamily="34" charset="0"/>
                <a:cs typeface="Arial" panose="020B0604020202020204" pitchFamily="34" charset="0"/>
                <a:hlinkClick r:id="rId13"/>
              </a:rPr>
              <a:t>://</a:t>
            </a:r>
            <a:r>
              <a:rPr lang="hr-HR" sz="8000" dirty="0" smtClean="0">
                <a:latin typeface="Arial" panose="020B0604020202020204" pitchFamily="34" charset="0"/>
                <a:cs typeface="Arial" panose="020B0604020202020204" pitchFamily="34" charset="0"/>
                <a:hlinkClick r:id="rId13"/>
              </a:rPr>
              <a:t>bit.ly/3tvKl0w</a:t>
            </a:r>
            <a:r>
              <a:rPr lang="hr-HR" sz="8000" dirty="0" smtClean="0">
                <a:latin typeface="Arial" panose="020B0604020202020204" pitchFamily="34" charset="0"/>
                <a:cs typeface="Arial" panose="020B0604020202020204" pitchFamily="34" charset="0"/>
              </a:rPr>
              <a:t> (pristupljeno 10.3.2022.)</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4"/>
              </a:rPr>
              <a:t>http</a:t>
            </a:r>
            <a:r>
              <a:rPr lang="hr-HR" sz="8000" dirty="0">
                <a:latin typeface="Arial" panose="020B0604020202020204" pitchFamily="34" charset="0"/>
                <a:cs typeface="Arial" panose="020B0604020202020204" pitchFamily="34" charset="0"/>
                <a:hlinkClick r:id="rId14"/>
              </a:rPr>
              <a:t>://old.skolskiportal.hr/clanak/549-sedamnaest-stoljeca-eufrazijeve-bazilike/ </a:t>
            </a:r>
            <a:r>
              <a:rPr lang="hr-HR" sz="8000" dirty="0" smtClean="0">
                <a:latin typeface="Arial" panose="020B0604020202020204" pitchFamily="34" charset="0"/>
                <a:cs typeface="Arial" panose="020B0604020202020204" pitchFamily="34" charset="0"/>
              </a:rPr>
              <a:t>(pristupljeno </a:t>
            </a:r>
            <a:r>
              <a:rPr lang="hr-HR" sz="8000" dirty="0">
                <a:latin typeface="Arial" panose="020B0604020202020204" pitchFamily="34" charset="0"/>
                <a:cs typeface="Arial" panose="020B0604020202020204" pitchFamily="34" charset="0"/>
              </a:rPr>
              <a:t>10.3.2022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a:latin typeface="Arial" panose="020B0604020202020204" pitchFamily="34" charset="0"/>
                <a:cs typeface="Arial" panose="020B0604020202020204" pitchFamily="34" charset="0"/>
                <a:hlinkClick r:id="rId15"/>
              </a:rPr>
              <a:t>http://www.sibenska-biskupija.hr/katedrala-svetog-jakova</a:t>
            </a:r>
            <a:r>
              <a:rPr lang="hr-HR" sz="8000" dirty="0">
                <a:latin typeface="Arial" panose="020B0604020202020204" pitchFamily="34" charset="0"/>
                <a:cs typeface="Arial" panose="020B0604020202020204" pitchFamily="34" charset="0"/>
              </a:rPr>
              <a:t>/ (pristupljeno 10.3.2022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dirty="0" smtClean="0">
                <a:latin typeface="Arial" panose="020B0604020202020204" pitchFamily="34" charset="0"/>
                <a:cs typeface="Arial" panose="020B0604020202020204" pitchFamily="34" charset="0"/>
                <a:hlinkClick r:id="rId16"/>
              </a:rPr>
              <a:t>http</a:t>
            </a:r>
            <a:r>
              <a:rPr lang="hr-HR" sz="8000" dirty="0">
                <a:latin typeface="Arial" panose="020B0604020202020204" pitchFamily="34" charset="0"/>
                <a:cs typeface="Arial" panose="020B0604020202020204" pitchFamily="34" charset="0"/>
                <a:hlinkClick r:id="rId16"/>
              </a:rPr>
              <a:t>://stari-grad.eu/hr/hvar-otok-unesco/stari-grad-i-starogradsko-polje </a:t>
            </a:r>
            <a:r>
              <a:rPr lang="hr-HR" sz="8000" dirty="0">
                <a:latin typeface="Arial" panose="020B0604020202020204" pitchFamily="34" charset="0"/>
                <a:cs typeface="Arial" panose="020B0604020202020204" pitchFamily="34" charset="0"/>
              </a:rPr>
              <a:t>(pristupljeno 10.3.2022</a:t>
            </a:r>
            <a:r>
              <a:rPr lang="hr-HR" sz="8000" dirty="0" smtClean="0">
                <a:latin typeface="Arial" panose="020B0604020202020204" pitchFamily="34" charset="0"/>
                <a:cs typeface="Arial" panose="020B0604020202020204" pitchFamily="34" charset="0"/>
              </a:rPr>
              <a:t>.)</a:t>
            </a:r>
            <a:br>
              <a:rPr lang="hr-HR" sz="8000" dirty="0" smtClean="0">
                <a:latin typeface="Arial" panose="020B0604020202020204" pitchFamily="34" charset="0"/>
                <a:cs typeface="Arial" panose="020B0604020202020204" pitchFamily="34" charset="0"/>
              </a:rPr>
            </a:br>
            <a:r>
              <a:rPr lang="hr-HR" sz="8000" b="1" dirty="0" smtClean="0">
                <a:latin typeface="Arial" pitchFamily="34" charset="0"/>
                <a:cs typeface="Arial" pitchFamily="34" charset="0"/>
                <a:hlinkClick r:id="rId17"/>
              </a:rPr>
              <a:t>http</a:t>
            </a:r>
            <a:r>
              <a:rPr lang="hr-HR" sz="8000" b="1" dirty="0">
                <a:latin typeface="Arial" pitchFamily="34" charset="0"/>
                <a:cs typeface="Arial" pitchFamily="34" charset="0"/>
                <a:hlinkClick r:id="rId17"/>
              </a:rPr>
              <a:t>://nova-akropola.com/kulture-i-civilizacije/tragom-proslosti/stecci</a:t>
            </a:r>
            <a:r>
              <a:rPr lang="hr-HR" sz="8000" b="1" dirty="0">
                <a:latin typeface="Arial" pitchFamily="34" charset="0"/>
                <a:cs typeface="Arial" pitchFamily="34" charset="0"/>
              </a:rPr>
              <a:t>/ </a:t>
            </a:r>
            <a:r>
              <a:rPr lang="hr-HR" sz="8000" dirty="0">
                <a:latin typeface="Arial" panose="020B0604020202020204" pitchFamily="34" charset="0"/>
                <a:cs typeface="Arial" panose="020B0604020202020204" pitchFamily="34" charset="0"/>
              </a:rPr>
              <a:t>(pristupljeno 10.3.2022.)</a:t>
            </a:r>
          </a:p>
          <a:p>
            <a:pPr>
              <a:spcBef>
                <a:spcPts val="0"/>
              </a:spcBef>
              <a:buFont typeface="Wingdings" panose="05000000000000000000" pitchFamily="2" charset="2"/>
              <a:buChar char="Ø"/>
            </a:pPr>
            <a:endParaRPr lang="hr-HR" sz="7200" dirty="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Ø"/>
            </a:pPr>
            <a:endParaRPr lang="hr-HR" sz="7200" dirty="0">
              <a:latin typeface="Arial" panose="020B0604020202020204" pitchFamily="34" charset="0"/>
              <a:cs typeface="Arial" panose="020B0604020202020204" pitchFamily="34" charset="0"/>
            </a:endParaRPr>
          </a:p>
          <a:p>
            <a:pPr>
              <a:buFont typeface="Wingdings" panose="05000000000000000000" pitchFamily="2" charset="2"/>
              <a:buChar char="Ø"/>
            </a:pPr>
            <a:endParaRPr lang="hr-HR" sz="5500" dirty="0" smtClean="0">
              <a:latin typeface="Arial" pitchFamily="34" charset="0"/>
              <a:cs typeface="Arial" pitchFamily="34" charset="0"/>
            </a:endParaRPr>
          </a:p>
          <a:p>
            <a:pPr>
              <a:buFont typeface="Wingdings" panose="05000000000000000000" pitchFamily="2" charset="2"/>
              <a:buChar char="Ø"/>
            </a:pPr>
            <a:endParaRPr lang="hr-HR" sz="5500" dirty="0" smtClean="0">
              <a:latin typeface="Arial" pitchFamily="34" charset="0"/>
              <a:cs typeface="Arial" pitchFamily="34" charset="0"/>
            </a:endParaRPr>
          </a:p>
          <a:p>
            <a:pPr>
              <a:buFont typeface="Wingdings" panose="05000000000000000000" pitchFamily="2" charset="2"/>
              <a:buChar char="Ø"/>
            </a:pPr>
            <a:endParaRPr lang="hr-HR" sz="55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idx="1"/>
          </p:nvPr>
        </p:nvSpPr>
        <p:spPr>
          <a:xfrm>
            <a:off x="685800" y="596901"/>
            <a:ext cx="8588202" cy="5444462"/>
          </a:xfrm>
        </p:spPr>
        <p:txBody>
          <a:bodyPr>
            <a:normAutofit/>
          </a:bodyPr>
          <a:lstStyle/>
          <a:p>
            <a:pPr>
              <a:spcBef>
                <a:spcPts val="0"/>
              </a:spcBef>
              <a:buFont typeface="Wingdings" panose="05000000000000000000" pitchFamily="2" charset="2"/>
              <a:buChar char="Ø"/>
            </a:pPr>
            <a:r>
              <a:rPr lang="hr-HR" sz="2000" i="1" dirty="0">
                <a:latin typeface="Arial" panose="020B0604020202020204" pitchFamily="34" charset="0"/>
                <a:cs typeface="Arial" panose="020B0604020202020204" pitchFamily="34" charset="0"/>
              </a:rPr>
              <a:t>Blaga Hrvatske: Neprocjenjiva prirodna i kulturna baština</a:t>
            </a:r>
            <a:r>
              <a:rPr lang="hr-HR" sz="2000" dirty="0">
                <a:latin typeface="Arial" panose="020B0604020202020204" pitchFamily="34" charset="0"/>
                <a:cs typeface="Arial" panose="020B0604020202020204" pitchFamily="34" charset="0"/>
              </a:rPr>
              <a:t>. 2020. Ur. Zoran Maljković. Mozaik knjiga. Zagreb.</a:t>
            </a:r>
            <a:br>
              <a:rPr lang="hr-HR" sz="2000" dirty="0">
                <a:latin typeface="Arial" panose="020B0604020202020204" pitchFamily="34" charset="0"/>
                <a:cs typeface="Arial" panose="020B0604020202020204" pitchFamily="34" charset="0"/>
              </a:rPr>
            </a:br>
            <a:endParaRPr lang="hr-HR" sz="2000" dirty="0">
              <a:latin typeface="Arial" panose="020B0604020202020204" pitchFamily="34" charset="0"/>
              <a:cs typeface="Arial" panose="020B0604020202020204" pitchFamily="34" charset="0"/>
            </a:endParaRPr>
          </a:p>
          <a:p>
            <a:pPr>
              <a:spcBef>
                <a:spcPts val="0"/>
              </a:spcBef>
              <a:buFont typeface="Wingdings" panose="05000000000000000000" pitchFamily="2" charset="2"/>
              <a:buChar char="Ø"/>
            </a:pPr>
            <a:r>
              <a:rPr lang="hr-HR" sz="2000" dirty="0">
                <a:latin typeface="Arial" panose="020B0604020202020204" pitchFamily="34" charset="0"/>
                <a:cs typeface="Arial" panose="020B0604020202020204" pitchFamily="34" charset="0"/>
              </a:rPr>
              <a:t>Marasović, Tomislav. </a:t>
            </a:r>
            <a:r>
              <a:rPr lang="hr-HR" sz="2000" i="1" dirty="0">
                <a:latin typeface="Arial" pitchFamily="34" charset="0"/>
                <a:cs typeface="Arial" pitchFamily="34" charset="0"/>
              </a:rPr>
              <a:t>Kulturna baština. 2001. </a:t>
            </a:r>
            <a:r>
              <a:rPr lang="hr-HR" sz="2000" dirty="0">
                <a:latin typeface="Arial" pitchFamily="34" charset="0"/>
                <a:cs typeface="Arial" pitchFamily="34" charset="0"/>
              </a:rPr>
              <a:t>Veleučilište u Splitu</a:t>
            </a:r>
            <a:r>
              <a:rPr lang="hr-HR" sz="2000" i="1" dirty="0">
                <a:latin typeface="Arial" pitchFamily="34" charset="0"/>
                <a:cs typeface="Arial" pitchFamily="34" charset="0"/>
              </a:rPr>
              <a:t>. </a:t>
            </a:r>
            <a:r>
              <a:rPr lang="hr-HR" sz="2000" dirty="0">
                <a:latin typeface="Arial" pitchFamily="34" charset="0"/>
                <a:cs typeface="Arial" pitchFamily="34" charset="0"/>
              </a:rPr>
              <a:t>Split. </a:t>
            </a:r>
            <a:br>
              <a:rPr lang="hr-HR" sz="2000" dirty="0">
                <a:latin typeface="Arial" pitchFamily="34" charset="0"/>
                <a:cs typeface="Arial" pitchFamily="34" charset="0"/>
              </a:rPr>
            </a:br>
            <a:endParaRPr lang="hr-HR" sz="2000" dirty="0">
              <a:latin typeface="Arial" pitchFamily="34" charset="0"/>
              <a:cs typeface="Arial" pitchFamily="34" charset="0"/>
            </a:endParaRPr>
          </a:p>
          <a:p>
            <a:pPr marL="0" indent="0" algn="just">
              <a:spcBef>
                <a:spcPts val="0"/>
              </a:spcBef>
              <a:buNone/>
            </a:pPr>
            <a:r>
              <a:rPr lang="hr-HR" sz="2000" dirty="0">
                <a:latin typeface="Arial" pitchFamily="34" charset="0"/>
                <a:cs typeface="Arial" pitchFamily="34" charset="0"/>
              </a:rPr>
              <a:t>Fotografije iz knjige Blaga Hrvatske korištene su pri izradi prezentacije uz odobrenje autora fotografija (Zvonimir </a:t>
            </a:r>
            <a:r>
              <a:rPr lang="hr-HR" sz="2000" dirty="0" err="1">
                <a:latin typeface="Arial" pitchFamily="34" charset="0"/>
                <a:cs typeface="Arial" pitchFamily="34" charset="0"/>
              </a:rPr>
              <a:t>Tanocki</a:t>
            </a:r>
            <a:r>
              <a:rPr lang="hr-HR" sz="2000" dirty="0">
                <a:latin typeface="Arial" pitchFamily="34" charset="0"/>
                <a:cs typeface="Arial" pitchFamily="34" charset="0"/>
              </a:rPr>
              <a:t>, </a:t>
            </a:r>
            <a:r>
              <a:rPr lang="hr-HR" sz="2000" dirty="0" err="1">
                <a:latin typeface="Arial" pitchFamily="34" charset="0"/>
                <a:cs typeface="Arial" pitchFamily="34" charset="0"/>
              </a:rPr>
              <a:t>Vidoslav</a:t>
            </a:r>
            <a:r>
              <a:rPr lang="hr-HR" sz="2000" dirty="0">
                <a:latin typeface="Arial" pitchFamily="34" charset="0"/>
                <a:cs typeface="Arial" pitchFamily="34" charset="0"/>
              </a:rPr>
              <a:t>  </a:t>
            </a:r>
            <a:r>
              <a:rPr lang="hr-HR" sz="2000" dirty="0" err="1">
                <a:latin typeface="Arial" pitchFamily="34" charset="0"/>
                <a:cs typeface="Arial" pitchFamily="34" charset="0"/>
              </a:rPr>
              <a:t>Bagur</a:t>
            </a:r>
            <a:r>
              <a:rPr lang="hr-HR" sz="2000" dirty="0">
                <a:latin typeface="Arial" pitchFamily="34" charset="0"/>
                <a:cs typeface="Arial" pitchFamily="34" charset="0"/>
              </a:rPr>
              <a:t>, Lidija </a:t>
            </a:r>
            <a:r>
              <a:rPr lang="hr-HR" sz="2000" dirty="0" err="1">
                <a:latin typeface="Arial" pitchFamily="34" charset="0"/>
                <a:cs typeface="Arial" pitchFamily="34" charset="0"/>
              </a:rPr>
              <a:t>Nikočević</a:t>
            </a:r>
            <a:r>
              <a:rPr lang="hr-HR" sz="2000" dirty="0">
                <a:latin typeface="Arial" pitchFamily="34" charset="0"/>
                <a:cs typeface="Arial" pitchFamily="34" charset="0"/>
              </a:rPr>
              <a:t>, Ante Poljak, Marko </a:t>
            </a:r>
            <a:r>
              <a:rPr lang="hr-HR" sz="2000" dirty="0" err="1">
                <a:latin typeface="Arial" pitchFamily="34" charset="0"/>
                <a:cs typeface="Arial" pitchFamily="34" charset="0"/>
              </a:rPr>
              <a:t>Vodanović</a:t>
            </a:r>
            <a:r>
              <a:rPr lang="hr-HR" sz="2000" dirty="0">
                <a:latin typeface="Arial" pitchFamily="34" charset="0"/>
                <a:cs typeface="Arial" pitchFamily="34" charset="0"/>
              </a:rPr>
              <a:t>, Goran Šafarek, </a:t>
            </a:r>
            <a:r>
              <a:rPr lang="hr-HR" sz="2000" dirty="0" err="1">
                <a:latin typeface="Arial" pitchFamily="34" charset="0"/>
                <a:cs typeface="Arial" pitchFamily="34" charset="0"/>
              </a:rPr>
              <a:t>Vidoslav</a:t>
            </a:r>
            <a:r>
              <a:rPr lang="hr-HR" sz="2000" dirty="0">
                <a:latin typeface="Arial" pitchFamily="34" charset="0"/>
                <a:cs typeface="Arial" pitchFamily="34" charset="0"/>
              </a:rPr>
              <a:t> Barac, </a:t>
            </a:r>
            <a:r>
              <a:rPr lang="hr-HR" sz="2000" dirty="0" err="1">
                <a:latin typeface="Arial" pitchFamily="34" charset="0"/>
                <a:cs typeface="Arial" pitchFamily="34" charset="0"/>
              </a:rPr>
              <a:t>goran</a:t>
            </a:r>
            <a:r>
              <a:rPr lang="hr-HR" sz="2000" dirty="0">
                <a:latin typeface="Arial" pitchFamily="34" charset="0"/>
                <a:cs typeface="Arial" pitchFamily="34" charset="0"/>
              </a:rPr>
              <a:t> </a:t>
            </a:r>
            <a:r>
              <a:rPr lang="hr-HR" sz="2000" dirty="0" err="1">
                <a:latin typeface="Arial" pitchFamily="34" charset="0"/>
                <a:cs typeface="Arial" pitchFamily="34" charset="0"/>
              </a:rPr>
              <a:t>Bekina</a:t>
            </a:r>
            <a:r>
              <a:rPr lang="hr-HR" sz="2000" dirty="0">
                <a:latin typeface="Arial" pitchFamily="34" charset="0"/>
                <a:cs typeface="Arial" pitchFamily="34" charset="0"/>
              </a:rPr>
              <a:t>, Vid Jakša Opačić, </a:t>
            </a:r>
            <a:r>
              <a:rPr lang="hr-HR" sz="2000" dirty="0" err="1">
                <a:latin typeface="Arial" pitchFamily="34" charset="0"/>
                <a:cs typeface="Arial" pitchFamily="34" charset="0"/>
              </a:rPr>
              <a:t>Vidoslav</a:t>
            </a:r>
            <a:r>
              <a:rPr lang="hr-HR" sz="2000" dirty="0">
                <a:latin typeface="Arial" pitchFamily="34" charset="0"/>
                <a:cs typeface="Arial" pitchFamily="34" charset="0"/>
              </a:rPr>
              <a:t> Barac, Ministarstvo kulture RH, </a:t>
            </a:r>
            <a:r>
              <a:rPr lang="hr-HR" sz="2000" dirty="0" err="1">
                <a:latin typeface="Arial" pitchFamily="34" charset="0"/>
                <a:cs typeface="Arial" pitchFamily="34" charset="0"/>
              </a:rPr>
              <a:t>Shutterstock</a:t>
            </a:r>
            <a:r>
              <a:rPr lang="hr-HR" sz="2000" dirty="0">
                <a:latin typeface="Arial" pitchFamily="34" charset="0"/>
                <a:cs typeface="Arial" pitchFamily="34" charset="0"/>
              </a:rPr>
              <a:t>).</a:t>
            </a:r>
          </a:p>
          <a:p>
            <a:endParaRPr lang="hr-HR" sz="2000" dirty="0"/>
          </a:p>
        </p:txBody>
      </p:sp>
    </p:spTree>
    <p:extLst>
      <p:ext uri="{BB962C8B-B14F-4D97-AF65-F5344CB8AC3E}">
        <p14:creationId xmlns:p14="http://schemas.microsoft.com/office/powerpoint/2010/main" val="23904755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666206" y="292101"/>
            <a:ext cx="9914708" cy="635362"/>
          </a:xfrm>
        </p:spPr>
        <p:txBody>
          <a:bodyPr>
            <a:normAutofit/>
          </a:bodyPr>
          <a:lstStyle/>
          <a:p>
            <a:pPr algn="ctr"/>
            <a:r>
              <a:rPr lang="hr-HR" sz="2800" b="1" dirty="0" smtClean="0">
                <a:latin typeface="Arial" panose="020B0604020202020204" pitchFamily="34" charset="0"/>
                <a:cs typeface="Arial" panose="020B0604020202020204" pitchFamily="34" charset="0"/>
              </a:rPr>
              <a:t>KULTURNA BAŠTINA I ŠKOLSKA KNJIŽNICA</a:t>
            </a:r>
            <a:endParaRPr lang="hr-HR" sz="2800" b="1" dirty="0">
              <a:latin typeface="Arial" panose="020B0604020202020204" pitchFamily="34" charset="0"/>
              <a:cs typeface="Arial" panose="020B0604020202020204" pitchFamily="34" charset="0"/>
            </a:endParaRPr>
          </a:p>
        </p:txBody>
      </p:sp>
      <p:sp>
        <p:nvSpPr>
          <p:cNvPr id="3" name="Rezervirano mjesto sadržaja 2"/>
          <p:cNvSpPr>
            <a:spLocks noGrp="1"/>
          </p:cNvSpPr>
          <p:nvPr>
            <p:ph idx="1"/>
          </p:nvPr>
        </p:nvSpPr>
        <p:spPr>
          <a:xfrm>
            <a:off x="666206" y="889000"/>
            <a:ext cx="11220994" cy="5816600"/>
          </a:xfrm>
        </p:spPr>
        <p:txBody>
          <a:bodyPr>
            <a:normAutofit/>
          </a:bodyPr>
          <a:lstStyle/>
          <a:p>
            <a:pPr marL="0" indent="0">
              <a:buNone/>
            </a:pPr>
            <a:r>
              <a:rPr lang="hr-HR" b="1" dirty="0" smtClean="0">
                <a:latin typeface="Arial" panose="020B0604020202020204" pitchFamily="34" charset="0"/>
                <a:cs typeface="Arial" panose="020B0604020202020204" pitchFamily="34" charset="0"/>
              </a:rPr>
              <a:t>     </a:t>
            </a:r>
            <a:r>
              <a:rPr lang="hr-HR" sz="2000" b="1" dirty="0" smtClean="0">
                <a:latin typeface="Arial" panose="020B0604020202020204" pitchFamily="34" charset="0"/>
                <a:cs typeface="Arial" panose="020B0604020202020204" pitchFamily="34" charset="0"/>
              </a:rPr>
              <a:t>Cilj: </a:t>
            </a:r>
          </a:p>
          <a:p>
            <a:pPr>
              <a:buFont typeface="Wingdings" pitchFamily="2" charset="2"/>
              <a:buChar char="Ø"/>
            </a:pPr>
            <a:r>
              <a:rPr lang="hr-HR" sz="2000" dirty="0" smtClean="0">
                <a:latin typeface="Arial" panose="020B0604020202020204" pitchFamily="34" charset="0"/>
                <a:cs typeface="Arial" panose="020B0604020202020204" pitchFamily="34" charset="0"/>
              </a:rPr>
              <a:t>Radionica u knjižnici i  priprema prigodne izložbe u auli škole uz Dan europske baštine i Međunarodni dan kulturne baštine.</a:t>
            </a:r>
          </a:p>
          <a:p>
            <a:pPr>
              <a:buFont typeface="Wingdings" pitchFamily="2" charset="2"/>
              <a:buChar char="Ø"/>
            </a:pPr>
            <a:r>
              <a:rPr lang="hr-HR" sz="2000" dirty="0" smtClean="0">
                <a:latin typeface="Arial" panose="020B0604020202020204" pitchFamily="34" charset="0"/>
                <a:cs typeface="Arial" panose="020B0604020202020204" pitchFamily="34" charset="0"/>
              </a:rPr>
              <a:t>Poučavanje učenika o važnosti poznavanja i očuvanja materijalne i nematerijalne kulturne baštine</a:t>
            </a:r>
          </a:p>
          <a:p>
            <a:pPr marL="0" indent="0">
              <a:buNone/>
            </a:pPr>
            <a:r>
              <a:rPr lang="hr-HR" sz="2000" b="1" dirty="0" smtClean="0">
                <a:latin typeface="Arial" panose="020B0604020202020204" pitchFamily="34" charset="0"/>
                <a:cs typeface="Arial" panose="020B0604020202020204" pitchFamily="34" charset="0"/>
              </a:rPr>
              <a:t>     Korelacija:</a:t>
            </a:r>
          </a:p>
          <a:p>
            <a:pPr>
              <a:buFont typeface="Wingdings" pitchFamily="2" charset="2"/>
              <a:buChar char="Ø"/>
            </a:pPr>
            <a:r>
              <a:rPr lang="hr-HR" sz="2000" dirty="0" smtClean="0">
                <a:latin typeface="Arial" panose="020B0604020202020204" pitchFamily="34" charset="0"/>
                <a:cs typeface="Arial" panose="020B0604020202020204" pitchFamily="34" charset="0"/>
              </a:rPr>
              <a:t>Povijest, Povijest umjetnosti, Hrvatski jezik, Vjeronauk</a:t>
            </a:r>
          </a:p>
          <a:p>
            <a:pPr marL="0" indent="0">
              <a:buNone/>
            </a:pPr>
            <a:r>
              <a:rPr lang="hr-HR" sz="2000" b="1" dirty="0" smtClean="0">
                <a:latin typeface="Arial" panose="020B0604020202020204" pitchFamily="34" charset="0"/>
                <a:cs typeface="Arial" panose="020B0604020202020204" pitchFamily="34" charset="0"/>
              </a:rPr>
              <a:t>     Ishodi:</a:t>
            </a:r>
          </a:p>
          <a:p>
            <a:pPr>
              <a:buFont typeface="Wingdings" pitchFamily="2" charset="2"/>
              <a:buChar char="Ø"/>
            </a:pPr>
            <a:r>
              <a:rPr lang="hr-HR" sz="2000" dirty="0" smtClean="0">
                <a:latin typeface="Arial" panose="020B0604020202020204" pitchFamily="34" charset="0"/>
                <a:cs typeface="Arial" panose="020B0604020202020204" pitchFamily="34" charset="0"/>
              </a:rPr>
              <a:t>Učenici će moći imenovati kulturnu baštinu Hrvatske pod zaštitom UNESCO-a.</a:t>
            </a:r>
          </a:p>
          <a:p>
            <a:pPr>
              <a:buFont typeface="Wingdings" pitchFamily="2" charset="2"/>
              <a:buChar char="Ø"/>
            </a:pPr>
            <a:r>
              <a:rPr lang="hr-HR" sz="2000" dirty="0" smtClean="0">
                <a:latin typeface="Arial" panose="020B0604020202020204" pitchFamily="34" charset="0"/>
                <a:cs typeface="Arial" panose="020B0604020202020204" pitchFamily="34" charset="0"/>
              </a:rPr>
              <a:t>Povezat će  s prethodnim znanjima nova znanja o materijalnoj i nematerijalnoj kulturnoj baštini</a:t>
            </a:r>
          </a:p>
          <a:p>
            <a:pPr>
              <a:buFont typeface="Wingdings" pitchFamily="2" charset="2"/>
              <a:buChar char="Ø"/>
            </a:pPr>
            <a:r>
              <a:rPr lang="hr-HR" sz="2000" dirty="0" smtClean="0">
                <a:latin typeface="Arial" panose="020B0604020202020204" pitchFamily="34" charset="0"/>
                <a:cs typeface="Arial" panose="020B0604020202020204" pitchFamily="34" charset="0"/>
              </a:rPr>
              <a:t>Osvijestit će vrijednost svog kulturnog nasljeđa u odnosu na druge kulture.</a:t>
            </a:r>
          </a:p>
          <a:p>
            <a:pPr>
              <a:buNone/>
            </a:pPr>
            <a:r>
              <a:rPr lang="hr-HR" sz="2000" b="1" dirty="0" smtClean="0">
                <a:latin typeface="Arial" panose="020B0604020202020204" pitchFamily="34" charset="0"/>
                <a:cs typeface="Arial" panose="020B0604020202020204" pitchFamily="34" charset="0"/>
              </a:rPr>
              <a:t>     Međupredmetne teme:</a:t>
            </a:r>
          </a:p>
          <a:p>
            <a:pPr>
              <a:buFont typeface="Wingdings" pitchFamily="2" charset="2"/>
              <a:buChar char="Ø"/>
            </a:pPr>
            <a:r>
              <a:rPr lang="hr-HR" sz="2000" dirty="0" smtClean="0">
                <a:latin typeface="Arial" panose="020B0604020202020204" pitchFamily="34" charset="0"/>
                <a:cs typeface="Arial" panose="020B0604020202020204" pitchFamily="34" charset="0"/>
              </a:rPr>
              <a:t>Osobni i socijalni razvoj </a:t>
            </a:r>
          </a:p>
          <a:p>
            <a:pPr>
              <a:buFont typeface="Wingdings" pitchFamily="2" charset="2"/>
              <a:buChar char="Ø"/>
            </a:pPr>
            <a:r>
              <a:rPr lang="hr-HR" sz="2000" dirty="0" smtClean="0">
                <a:latin typeface="Arial" panose="020B0604020202020204" pitchFamily="34" charset="0"/>
                <a:cs typeface="Arial" panose="020B0604020202020204" pitchFamily="34" charset="0"/>
              </a:rPr>
              <a:t>Učiti kako učiti</a:t>
            </a:r>
          </a:p>
          <a:p>
            <a:pPr>
              <a:buFont typeface="Arial" panose="020B0604020202020204" pitchFamily="34" charset="0"/>
              <a:buChar char="•"/>
            </a:pPr>
            <a:endParaRPr lang="hr-HR"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0D239DD0-BEFA-4473-A65C-8612D147B06A}"/>
              </a:ext>
            </a:extLst>
          </p:cNvPr>
          <p:cNvSpPr>
            <a:spLocks noGrp="1"/>
          </p:cNvSpPr>
          <p:nvPr>
            <p:ph type="title"/>
          </p:nvPr>
        </p:nvSpPr>
        <p:spPr>
          <a:xfrm rot="10800000" flipV="1">
            <a:off x="5242746" y="1955801"/>
            <a:ext cx="6949254" cy="1193800"/>
          </a:xfrm>
        </p:spPr>
        <p:txBody>
          <a:bodyPr vert="horz" lIns="91440" tIns="45720" rIns="91440" bIns="45720" rtlCol="0" anchor="b">
            <a:noAutofit/>
          </a:bodyPr>
          <a:lstStyle/>
          <a:p>
            <a:pPr algn="ctr"/>
            <a:r>
              <a:rPr lang="hr-HR" sz="4000" kern="1200" cap="all" spc="300" baseline="0" dirty="0" smtClean="0">
                <a:solidFill>
                  <a:schemeClr val="tx2"/>
                </a:solidFill>
                <a:latin typeface="Arial" panose="020B0604020202020204" pitchFamily="34" charset="0"/>
                <a:cs typeface="Arial" panose="020B0604020202020204" pitchFamily="34" charset="0"/>
              </a:rPr>
              <a:t/>
            </a:r>
            <a:br>
              <a:rPr lang="hr-HR" sz="4000" kern="1200" cap="all" spc="300" baseline="0" dirty="0" smtClean="0">
                <a:solidFill>
                  <a:schemeClr val="tx2"/>
                </a:solidFill>
                <a:latin typeface="Arial" panose="020B0604020202020204" pitchFamily="34" charset="0"/>
                <a:cs typeface="Arial" panose="020B0604020202020204" pitchFamily="34" charset="0"/>
              </a:rPr>
            </a:br>
            <a:r>
              <a:rPr lang="hr-HR" sz="4000" dirty="0">
                <a:latin typeface="Arial" panose="020B0604020202020204" pitchFamily="34" charset="0"/>
                <a:cs typeface="Arial" panose="020B0604020202020204" pitchFamily="34" charset="0"/>
              </a:rPr>
              <a:t/>
            </a:r>
            <a:br>
              <a:rPr lang="hr-HR" sz="4000" dirty="0">
                <a:latin typeface="Arial" panose="020B0604020202020204" pitchFamily="34" charset="0"/>
                <a:cs typeface="Arial" panose="020B0604020202020204" pitchFamily="34" charset="0"/>
              </a:rPr>
            </a:br>
            <a:r>
              <a:rPr lang="en-US" sz="4000" kern="1200" cap="all" spc="300" baseline="0" dirty="0" smtClean="0">
                <a:solidFill>
                  <a:schemeClr val="tx2"/>
                </a:solidFill>
                <a:latin typeface="Arial" panose="020B0604020202020204" pitchFamily="34" charset="0"/>
                <a:cs typeface="Arial" panose="020B0604020202020204" pitchFamily="34" charset="0"/>
              </a:rPr>
              <a:t>HVALA </a:t>
            </a:r>
            <a:r>
              <a:rPr lang="en-US" sz="4000" kern="1200" cap="all" spc="300" baseline="0" dirty="0">
                <a:solidFill>
                  <a:schemeClr val="tx2"/>
                </a:solidFill>
                <a:latin typeface="Arial" panose="020B0604020202020204" pitchFamily="34" charset="0"/>
                <a:cs typeface="Arial" panose="020B0604020202020204" pitchFamily="34" charset="0"/>
              </a:rPr>
              <a:t>NA PAŽNJI!</a:t>
            </a:r>
          </a:p>
        </p:txBody>
      </p:sp>
      <p:sp>
        <p:nvSpPr>
          <p:cNvPr id="3" name="TekstniOkvir 2"/>
          <p:cNvSpPr txBox="1"/>
          <p:nvPr/>
        </p:nvSpPr>
        <p:spPr>
          <a:xfrm>
            <a:off x="4183692" y="4647156"/>
            <a:ext cx="7436807" cy="1877437"/>
          </a:xfrm>
          <a:prstGeom prst="rect">
            <a:avLst/>
          </a:prstGeom>
          <a:noFill/>
        </p:spPr>
        <p:txBody>
          <a:bodyPr wrap="square" rtlCol="0">
            <a:spAutoFit/>
          </a:bodyPr>
          <a:lstStyle/>
          <a:p>
            <a:pPr algn="ctr"/>
            <a:r>
              <a:rPr lang="hr-HR" sz="2400" dirty="0" smtClean="0">
                <a:latin typeface="Arial" panose="020B0604020202020204" pitchFamily="34" charset="0"/>
                <a:cs typeface="Arial" panose="020B0604020202020204" pitchFamily="34" charset="0"/>
              </a:rPr>
              <a:t>Tek kad mi jednom s dušom po svemiru se krene,</a:t>
            </a:r>
          </a:p>
          <a:p>
            <a:pPr algn="ctr"/>
            <a:r>
              <a:rPr lang="hr-HR" sz="2400" dirty="0" smtClean="0">
                <a:latin typeface="Arial" panose="020B0604020202020204" pitchFamily="34" charset="0"/>
                <a:cs typeface="Arial" panose="020B0604020202020204" pitchFamily="34" charset="0"/>
              </a:rPr>
              <a:t>Zaorit ću ko grom:</a:t>
            </a:r>
          </a:p>
          <a:p>
            <a:pPr algn="ctr"/>
            <a:r>
              <a:rPr lang="hr-HR" sz="2400" dirty="0" smtClean="0">
                <a:latin typeface="Arial" panose="020B0604020202020204" pitchFamily="34" charset="0"/>
                <a:cs typeface="Arial" panose="020B0604020202020204" pitchFamily="34" charset="0"/>
              </a:rPr>
              <a:t>O, gledajte ju divnu, vi zvijezde udivljene,</a:t>
            </a:r>
          </a:p>
          <a:p>
            <a:pPr algn="ctr"/>
            <a:r>
              <a:rPr lang="hr-HR" sz="2400" dirty="0" smtClean="0">
                <a:latin typeface="Arial" panose="020B0604020202020204" pitchFamily="34" charset="0"/>
                <a:cs typeface="Arial" panose="020B0604020202020204" pitchFamily="34" charset="0"/>
              </a:rPr>
              <a:t>To moj je, moj je dom!</a:t>
            </a:r>
          </a:p>
          <a:p>
            <a:pPr marL="3403600" algn="ctr">
              <a:tabLst>
                <a:tab pos="5118100" algn="l"/>
              </a:tabLst>
            </a:pPr>
            <a:r>
              <a:rPr lang="hr-HR" sz="2000" i="1" dirty="0" smtClean="0">
                <a:latin typeface="Arial" panose="020B0604020202020204" pitchFamily="34" charset="0"/>
                <a:cs typeface="Arial" panose="020B0604020202020204" pitchFamily="34" charset="0"/>
              </a:rPr>
              <a:t>Silvije Strahimir Kranjčević</a:t>
            </a:r>
            <a:endParaRPr lang="hr-HR" sz="2000" i="1" dirty="0">
              <a:latin typeface="Arial" panose="020B0604020202020204" pitchFamily="34" charset="0"/>
              <a:cs typeface="Arial" panose="020B0604020202020204" pitchFamily="34" charset="0"/>
            </a:endParaRPr>
          </a:p>
        </p:txBody>
      </p:sp>
      <p:pic>
        <p:nvPicPr>
          <p:cNvPr id="4" name="Slika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180538"/>
            <a:ext cx="5626100" cy="4214145"/>
          </a:xfrm>
          <a:prstGeom prst="rect">
            <a:avLst/>
          </a:prstGeom>
        </p:spPr>
      </p:pic>
      <p:sp>
        <p:nvSpPr>
          <p:cNvPr id="5" name="TekstniOkvir 4"/>
          <p:cNvSpPr txBox="1"/>
          <p:nvPr/>
        </p:nvSpPr>
        <p:spPr>
          <a:xfrm>
            <a:off x="501041" y="5448822"/>
            <a:ext cx="3682650" cy="1323439"/>
          </a:xfrm>
          <a:prstGeom prst="rect">
            <a:avLst/>
          </a:prstGeom>
          <a:noFill/>
        </p:spPr>
        <p:txBody>
          <a:bodyPr wrap="square" rtlCol="0">
            <a:spAutoFit/>
          </a:bodyPr>
          <a:lstStyle/>
          <a:p>
            <a:r>
              <a:rPr lang="hr-HR" sz="1600" dirty="0" smtClean="0">
                <a:latin typeface="Arial" panose="020B0604020202020204" pitchFamily="34" charset="0"/>
                <a:cs typeface="Arial" panose="020B0604020202020204" pitchFamily="34" charset="0"/>
              </a:rPr>
              <a:t>Prezentaciju izradila: </a:t>
            </a:r>
          </a:p>
          <a:p>
            <a:pPr algn="ctr"/>
            <a:r>
              <a:rPr lang="hr-HR" sz="1600" dirty="0" smtClean="0">
                <a:latin typeface="Arial" panose="020B0604020202020204" pitchFamily="34" charset="0"/>
                <a:cs typeface="Arial" panose="020B0604020202020204" pitchFamily="34" charset="0"/>
              </a:rPr>
              <a:t>Margareta Glavurtić, </a:t>
            </a:r>
          </a:p>
          <a:p>
            <a:pPr algn="ctr"/>
            <a:r>
              <a:rPr lang="hr-HR" sz="1600" dirty="0" smtClean="0">
                <a:latin typeface="Arial" panose="020B0604020202020204" pitchFamily="34" charset="0"/>
                <a:cs typeface="Arial" panose="020B0604020202020204" pitchFamily="34" charset="0"/>
              </a:rPr>
              <a:t>stručna suradnica knjižničarka</a:t>
            </a:r>
          </a:p>
          <a:p>
            <a:pPr algn="ctr"/>
            <a:r>
              <a:rPr lang="hr-HR" sz="1600" dirty="0" smtClean="0">
                <a:latin typeface="Arial" panose="020B0604020202020204" pitchFamily="34" charset="0"/>
                <a:cs typeface="Arial" panose="020B0604020202020204" pitchFamily="34" charset="0"/>
              </a:rPr>
              <a:t>Komercijalno-trgovačka škola Split</a:t>
            </a:r>
          </a:p>
          <a:p>
            <a:pPr algn="ctr"/>
            <a:r>
              <a:rPr lang="hr-HR" sz="1600" dirty="0" smtClean="0">
                <a:latin typeface="Arial" panose="020B0604020202020204" pitchFamily="34" charset="0"/>
                <a:cs typeface="Arial" panose="020B0604020202020204" pitchFamily="34" charset="0"/>
              </a:rPr>
              <a:t>šk. god. 2021./2022.</a:t>
            </a:r>
            <a:endParaRPr lang="hr-HR" sz="16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7372940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711199" y="203200"/>
            <a:ext cx="10261601" cy="844789"/>
          </a:xfrm>
        </p:spPr>
        <p:txBody>
          <a:bodyPr>
            <a:noAutofit/>
          </a:bodyPr>
          <a:lstStyle/>
          <a:p>
            <a:pPr algn="ctr"/>
            <a:r>
              <a:rPr lang="hr-HR" sz="2800" b="1" dirty="0" smtClean="0">
                <a:latin typeface="Arial" panose="020B0604020202020204" pitchFamily="34" charset="0"/>
                <a:cs typeface="Arial" panose="020B0604020202020204" pitchFamily="34" charset="0"/>
              </a:rPr>
              <a:t>IZLOŽBA U AULI ŠKOLE POVODOM DANA EUROPSKE BAŠTINE -  23. RUJNA</a:t>
            </a:r>
            <a:endParaRPr lang="hr-HR" sz="2800" b="1" dirty="0">
              <a:latin typeface="Arial" panose="020B0604020202020204" pitchFamily="34" charset="0"/>
              <a:cs typeface="Arial" panose="020B0604020202020204" pitchFamily="34" charset="0"/>
            </a:endParaRPr>
          </a:p>
        </p:txBody>
      </p:sp>
      <p:pic>
        <p:nvPicPr>
          <p:cNvPr id="4" name="Rezervirano mjesto sadržaja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293988" y="1200389"/>
            <a:ext cx="9433497" cy="5502953"/>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adržaja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7178" y="1928989"/>
            <a:ext cx="5949723" cy="4030134"/>
          </a:xfrm>
        </p:spPr>
      </p:pic>
      <p:pic>
        <p:nvPicPr>
          <p:cNvPr id="8" name="Slika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84094" y="2445857"/>
            <a:ext cx="5399051" cy="4028900"/>
          </a:xfrm>
          <a:prstGeom prst="rect">
            <a:avLst/>
          </a:prstGeom>
        </p:spPr>
      </p:pic>
      <p:sp>
        <p:nvSpPr>
          <p:cNvPr id="9" name="TekstniOkvir 8"/>
          <p:cNvSpPr txBox="1"/>
          <p:nvPr/>
        </p:nvSpPr>
        <p:spPr>
          <a:xfrm rot="11578908" flipV="1">
            <a:off x="1363945" y="831545"/>
            <a:ext cx="7313270" cy="523220"/>
          </a:xfrm>
          <a:prstGeom prst="rect">
            <a:avLst/>
          </a:prstGeom>
          <a:noFill/>
        </p:spPr>
        <p:txBody>
          <a:bodyPr wrap="square" rtlCol="0">
            <a:spAutoFit/>
          </a:bodyPr>
          <a:lstStyle/>
          <a:p>
            <a:pPr algn="r"/>
            <a:r>
              <a:rPr lang="hr-HR" sz="2800" dirty="0" smtClean="0">
                <a:solidFill>
                  <a:schemeClr val="accent2"/>
                </a:solidFill>
                <a:latin typeface="Arial" panose="020B0604020202020204" pitchFamily="34" charset="0"/>
                <a:cs typeface="Arial" panose="020B0604020202020204" pitchFamily="34" charset="0"/>
              </a:rPr>
              <a:t>Stoljetna tradicija stvaranja i čarolija izričaja</a:t>
            </a:r>
            <a:endParaRPr lang="hr-HR" sz="2800" dirty="0">
              <a:solidFill>
                <a:schemeClr val="accent2"/>
              </a:solidFill>
              <a:latin typeface="Arial" panose="020B0604020202020204" pitchFamily="34" charset="0"/>
              <a:cs typeface="Arial" panose="020B0604020202020204" pitchFamily="34" charset="0"/>
            </a:endParaRPr>
          </a:p>
        </p:txBody>
      </p:sp>
      <p:pic>
        <p:nvPicPr>
          <p:cNvPr id="12" name="Slika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8717" y="268096"/>
            <a:ext cx="3214183" cy="1755113"/>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0874" t="-376" r="7469"/>
          <a:stretch/>
        </p:blipFill>
        <p:spPr>
          <a:xfrm>
            <a:off x="812801" y="474132"/>
            <a:ext cx="2856088" cy="6021681"/>
          </a:xfrm>
        </p:spPr>
      </p:pic>
      <p:pic>
        <p:nvPicPr>
          <p:cNvPr id="5" name="Slika 4"/>
          <p:cNvPicPr>
            <a:picLocks noChangeAspect="1"/>
          </p:cNvPicPr>
          <p:nvPr/>
        </p:nvPicPr>
        <p:blipFill rotWithShape="1">
          <a:blip r:embed="rId3" cstate="print">
            <a:extLst>
              <a:ext uri="{28A0092B-C50C-407E-A947-70E740481C1C}">
                <a14:useLocalDpi xmlns:a14="http://schemas.microsoft.com/office/drawing/2010/main" val="0"/>
              </a:ext>
            </a:extLst>
          </a:blip>
          <a:srcRect l="17505" t="-565" r="10869" b="1"/>
          <a:stretch/>
        </p:blipFill>
        <p:spPr>
          <a:xfrm>
            <a:off x="4397022" y="338667"/>
            <a:ext cx="2901245" cy="6032970"/>
          </a:xfrm>
          <a:prstGeom prst="rect">
            <a:avLst/>
          </a:prstGeom>
        </p:spPr>
      </p:pic>
      <p:pic>
        <p:nvPicPr>
          <p:cNvPr id="6" name="Slika 5"/>
          <p:cNvPicPr>
            <a:picLocks noChangeAspect="1"/>
          </p:cNvPicPr>
          <p:nvPr/>
        </p:nvPicPr>
        <p:blipFill rotWithShape="1">
          <a:blip r:embed="rId4" cstate="print">
            <a:extLst>
              <a:ext uri="{28A0092B-C50C-407E-A947-70E740481C1C}">
                <a14:useLocalDpi xmlns:a14="http://schemas.microsoft.com/office/drawing/2010/main" val="0"/>
              </a:ext>
            </a:extLst>
          </a:blip>
          <a:srcRect l="7450" t="-378" r="8023" b="1505"/>
          <a:stretch/>
        </p:blipFill>
        <p:spPr>
          <a:xfrm>
            <a:off x="8026400" y="389467"/>
            <a:ext cx="3330222" cy="5931369"/>
          </a:xfrm>
          <a:prstGeom prst="rect">
            <a:avLst/>
          </a:prstGeom>
        </p:spPr>
      </p:pic>
    </p:spTree>
    <p:extLst>
      <p:ext uri="{BB962C8B-B14F-4D97-AF65-F5344CB8AC3E}">
        <p14:creationId xmlns:p14="http://schemas.microsoft.com/office/powerpoint/2010/main" val="37225044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Slika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37757" y="146756"/>
            <a:ext cx="3706065" cy="6571875"/>
          </a:xfrm>
          <a:prstGeom prst="rect">
            <a:avLst/>
          </a:prstGeom>
        </p:spPr>
      </p:pic>
      <p:pic>
        <p:nvPicPr>
          <p:cNvPr id="13" name="Rezervirano mjesto sadržaja 12"/>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587022" y="270933"/>
            <a:ext cx="5526625" cy="6073423"/>
          </a:xfrm>
        </p:spPr>
      </p:pic>
    </p:spTree>
    <p:extLst>
      <p:ext uri="{BB962C8B-B14F-4D97-AF65-F5344CB8AC3E}">
        <p14:creationId xmlns:p14="http://schemas.microsoft.com/office/powerpoint/2010/main" val="3698957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824087" y="248356"/>
            <a:ext cx="9103683" cy="966490"/>
          </a:xfrm>
        </p:spPr>
        <p:txBody>
          <a:bodyPr>
            <a:normAutofit fontScale="90000"/>
          </a:bodyPr>
          <a:lstStyle/>
          <a:p>
            <a:pPr algn="ctr"/>
            <a:r>
              <a:rPr lang="hr-HR" dirty="0"/>
              <a:t>	</a:t>
            </a:r>
            <a:r>
              <a:rPr lang="hr-HR" sz="3100" b="1" dirty="0" smtClean="0">
                <a:latin typeface="Arial" pitchFamily="34" charset="0"/>
                <a:cs typeface="Arial" pitchFamily="34" charset="0"/>
              </a:rPr>
              <a:t>UNESCO-v POPIS MATERIJALNE KULTURNE BAŠTINE HRVATSKE</a:t>
            </a:r>
            <a:endParaRPr lang="hr-HR" sz="3100" b="1" dirty="0">
              <a:latin typeface="Arial" pitchFamily="34" charset="0"/>
              <a:cs typeface="Arial" pitchFamily="34" charset="0"/>
            </a:endParaRPr>
          </a:p>
        </p:txBody>
      </p:sp>
      <p:sp>
        <p:nvSpPr>
          <p:cNvPr id="3" name="Rezervirano mjesto sadržaja 2"/>
          <p:cNvSpPr>
            <a:spLocks noGrp="1"/>
          </p:cNvSpPr>
          <p:nvPr>
            <p:ph idx="1"/>
          </p:nvPr>
        </p:nvSpPr>
        <p:spPr>
          <a:xfrm>
            <a:off x="300446" y="1436914"/>
            <a:ext cx="11730445" cy="4297678"/>
          </a:xfrm>
        </p:spPr>
        <p:txBody>
          <a:bodyPr>
            <a:normAutofit/>
          </a:bodyPr>
          <a:lstStyle/>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 Povijesni kompleks Splita i Dioklecijanova palača</a:t>
            </a: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 </a:t>
            </a:r>
            <a:r>
              <a:rPr lang="hr-HR" sz="2000" dirty="0">
                <a:latin typeface="Arial" panose="020B0604020202020204" pitchFamily="34" charset="0"/>
                <a:cs typeface="Arial" panose="020B0604020202020204" pitchFamily="34" charset="0"/>
              </a:rPr>
              <a:t>Stari grad </a:t>
            </a:r>
            <a:r>
              <a:rPr lang="hr-HR" sz="2000" dirty="0" smtClean="0">
                <a:latin typeface="Arial" panose="020B0604020202020204" pitchFamily="34" charset="0"/>
                <a:cs typeface="Arial" panose="020B0604020202020204" pitchFamily="34" charset="0"/>
              </a:rPr>
              <a:t>Dubrovnik</a:t>
            </a: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Stara </a:t>
            </a:r>
            <a:r>
              <a:rPr lang="hr-HR" sz="2000" dirty="0">
                <a:latin typeface="Arial" panose="020B0604020202020204" pitchFamily="34" charset="0"/>
                <a:cs typeface="Arial" panose="020B0604020202020204" pitchFamily="34" charset="0"/>
              </a:rPr>
              <a:t>jezgra grada </a:t>
            </a:r>
            <a:r>
              <a:rPr lang="hr-HR" sz="2000" dirty="0" smtClean="0">
                <a:latin typeface="Arial" panose="020B0604020202020204" pitchFamily="34" charset="0"/>
                <a:cs typeface="Arial" panose="020B0604020202020204" pitchFamily="34" charset="0"/>
              </a:rPr>
              <a:t>Trogira </a:t>
            </a: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Eufrazijeva </a:t>
            </a:r>
            <a:r>
              <a:rPr lang="hr-HR" sz="2000" dirty="0">
                <a:latin typeface="Arial" panose="020B0604020202020204" pitchFamily="34" charset="0"/>
                <a:cs typeface="Arial" panose="020B0604020202020204" pitchFamily="34" charset="0"/>
              </a:rPr>
              <a:t>bazilika u </a:t>
            </a:r>
            <a:r>
              <a:rPr lang="hr-HR" sz="2000" dirty="0" smtClean="0">
                <a:latin typeface="Arial" panose="020B0604020202020204" pitchFamily="34" charset="0"/>
                <a:cs typeface="Arial" panose="020B0604020202020204" pitchFamily="34" charset="0"/>
              </a:rPr>
              <a:t>Poreču</a:t>
            </a: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Katedrala </a:t>
            </a:r>
            <a:r>
              <a:rPr lang="hr-HR" sz="2000" dirty="0">
                <a:latin typeface="Arial" panose="020B0604020202020204" pitchFamily="34" charset="0"/>
                <a:cs typeface="Arial" panose="020B0604020202020204" pitchFamily="34" charset="0"/>
              </a:rPr>
              <a:t>sv. Jakova u </a:t>
            </a:r>
            <a:r>
              <a:rPr lang="hr-HR" sz="2000" dirty="0" smtClean="0">
                <a:latin typeface="Arial" panose="020B0604020202020204" pitchFamily="34" charset="0"/>
                <a:cs typeface="Arial" panose="020B0604020202020204" pitchFamily="34" charset="0"/>
              </a:rPr>
              <a:t>Šibeniku </a:t>
            </a: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Starogradsko </a:t>
            </a:r>
            <a:r>
              <a:rPr lang="hr-HR" sz="2000" dirty="0">
                <a:latin typeface="Arial" panose="020B0604020202020204" pitchFamily="34" charset="0"/>
                <a:cs typeface="Arial" panose="020B0604020202020204" pitchFamily="34" charset="0"/>
              </a:rPr>
              <a:t>polje na Hvaru </a:t>
            </a:r>
            <a:endParaRPr lang="hr-HR" sz="2000" dirty="0" smtClean="0">
              <a:latin typeface="Arial" panose="020B0604020202020204" pitchFamily="34" charset="0"/>
              <a:cs typeface="Arial" panose="020B0604020202020204" pitchFamily="34" charset="0"/>
            </a:endParaRPr>
          </a:p>
          <a:p>
            <a:pPr>
              <a:lnSpc>
                <a:spcPct val="150000"/>
              </a:lnSpc>
              <a:buFont typeface="Wingdings" pitchFamily="2" charset="2"/>
              <a:buChar char="Ø"/>
            </a:pPr>
            <a:r>
              <a:rPr lang="hr-HR" sz="2000" dirty="0" smtClean="0">
                <a:latin typeface="Arial" panose="020B0604020202020204" pitchFamily="34" charset="0"/>
                <a:cs typeface="Arial" panose="020B0604020202020204" pitchFamily="34" charset="0"/>
              </a:rPr>
              <a:t>Stećci</a:t>
            </a:r>
            <a:endParaRPr lang="hr-HR" sz="2000" dirty="0">
              <a:latin typeface="Arial" panose="020B0604020202020204" pitchFamily="34" charset="0"/>
              <a:cs typeface="Arial" panose="020B0604020202020204" pitchFamily="34" charset="0"/>
            </a:endParaRPr>
          </a:p>
        </p:txBody>
      </p:sp>
      <p:sp>
        <p:nvSpPr>
          <p:cNvPr id="4" name="Pravokutnik 3"/>
          <p:cNvSpPr/>
          <p:nvPr/>
        </p:nvSpPr>
        <p:spPr>
          <a:xfrm>
            <a:off x="4767944" y="5878286"/>
            <a:ext cx="7119256" cy="369332"/>
          </a:xfrm>
          <a:prstGeom prst="rect">
            <a:avLst/>
          </a:prstGeom>
        </p:spPr>
        <p:txBody>
          <a:bodyPr wrap="square">
            <a:spAutoFit/>
          </a:bodyPr>
          <a:lstStyle/>
          <a:p>
            <a:r>
              <a:rPr lang="hr-HR" dirty="0">
                <a:hlinkClick r:id="rId2"/>
              </a:rPr>
              <a:t>https://</a:t>
            </a:r>
            <a:r>
              <a:rPr lang="hr-HR" dirty="0" smtClean="0">
                <a:hlinkClick r:id="rId2"/>
              </a:rPr>
              <a:t>urn.nsk.hr/urn:nbn:hr:147:276142 </a:t>
            </a:r>
            <a:r>
              <a:rPr lang="hr-HR" dirty="0" smtClean="0"/>
              <a:t>(pristupljeno 1.3.2022.)</a:t>
            </a:r>
            <a:endParaRPr lang="hr-HR" dirty="0"/>
          </a:p>
        </p:txBody>
      </p:sp>
      <p:pic>
        <p:nvPicPr>
          <p:cNvPr id="1028" name="Picture 4" descr="F:\ŠK. GOD. 2021. 2022\UNESCO Hrvatska\mat.baš..png"/>
          <p:cNvPicPr>
            <a:picLocks noChangeAspect="1" noChangeArrowheads="1"/>
          </p:cNvPicPr>
          <p:nvPr/>
        </p:nvPicPr>
        <p:blipFill>
          <a:blip r:embed="rId3"/>
          <a:srcRect/>
          <a:stretch>
            <a:fillRect/>
          </a:stretch>
        </p:blipFill>
        <p:spPr bwMode="auto">
          <a:xfrm>
            <a:off x="5612676" y="1949747"/>
            <a:ext cx="5033554" cy="3954935"/>
          </a:xfrm>
          <a:prstGeom prst="rect">
            <a:avLst/>
          </a:prstGeom>
          <a:noFill/>
        </p:spPr>
      </p:pic>
    </p:spTree>
    <p:extLst>
      <p:ext uri="{BB962C8B-B14F-4D97-AF65-F5344CB8AC3E}">
        <p14:creationId xmlns:p14="http://schemas.microsoft.com/office/powerpoint/2010/main" val="3687011608"/>
      </p:ext>
    </p:extLst>
  </p:cSld>
  <p:clrMapOvr>
    <a:masterClrMapping/>
  </p:clrMapOvr>
  <p:timing>
    <p:tnLst>
      <p:par>
        <p:cTn id="1" dur="indefinite" restart="never" nodeType="tmRoot"/>
      </p:par>
    </p:tnLst>
  </p:timing>
</p:sld>
</file>

<file path=ppt/theme/theme1.xml><?xml version="1.0" encoding="utf-8"?>
<a:theme xmlns:a="http://schemas.openxmlformats.org/drawingml/2006/main" name="Faseta">
  <a:themeElements>
    <a:clrScheme name="Faseta">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seta">
      <a:majorFont>
        <a:latin typeface="Trebuchet MS"/>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seta">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Tema sustava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4338</TotalTime>
  <Words>1801</Words>
  <Application>Microsoft Office PowerPoint</Application>
  <PresentationFormat>Široki zaslon</PresentationFormat>
  <Paragraphs>243</Paragraphs>
  <Slides>40</Slides>
  <Notes>0</Notes>
  <HiddenSlides>0</HiddenSlides>
  <MMClips>0</MMClips>
  <ScaleCrop>false</ScaleCrop>
  <HeadingPairs>
    <vt:vector size="6" baseType="variant">
      <vt:variant>
        <vt:lpstr>Korišteni fontovi</vt:lpstr>
      </vt:variant>
      <vt:variant>
        <vt:i4>7</vt:i4>
      </vt:variant>
      <vt:variant>
        <vt:lpstr>Tema</vt:lpstr>
      </vt:variant>
      <vt:variant>
        <vt:i4>1</vt:i4>
      </vt:variant>
      <vt:variant>
        <vt:lpstr>Naslovi slajdova</vt:lpstr>
      </vt:variant>
      <vt:variant>
        <vt:i4>40</vt:i4>
      </vt:variant>
    </vt:vector>
  </HeadingPairs>
  <TitlesOfParts>
    <vt:vector size="48" baseType="lpstr">
      <vt:lpstr>Arial</vt:lpstr>
      <vt:lpstr>Calibri</vt:lpstr>
      <vt:lpstr>Cambria</vt:lpstr>
      <vt:lpstr>Lucida Grande</vt:lpstr>
      <vt:lpstr>Trebuchet MS</vt:lpstr>
      <vt:lpstr>Wingdings</vt:lpstr>
      <vt:lpstr>Wingdings 3</vt:lpstr>
      <vt:lpstr>Faseta</vt:lpstr>
      <vt:lpstr>KULTURNA BAŠTINA HRVATSKE POD ZAŠTITOM UNESCO-a</vt:lpstr>
      <vt:lpstr>KULTURNA BAŠTINA</vt:lpstr>
      <vt:lpstr>MATERIJALNA KULTURNA BAŠTINA</vt:lpstr>
      <vt:lpstr>KULTURNA BAŠTINA I ŠKOLSKA KNJIŽNICA</vt:lpstr>
      <vt:lpstr>IZLOŽBA U AULI ŠKOLE POVODOM DANA EUROPSKE BAŠTINE -  23. RUJNA</vt:lpstr>
      <vt:lpstr>PowerPoint prezentacija</vt:lpstr>
      <vt:lpstr>PowerPoint prezentacija</vt:lpstr>
      <vt:lpstr>PowerPoint prezentacija</vt:lpstr>
      <vt:lpstr> UNESCO-v POPIS MATERIJALNE KULTURNE BAŠTINE HRVATSKE</vt:lpstr>
      <vt:lpstr>POVIJESNI KOMPLEKS SPLITA I DIOKLECIJANOVA PALAČA</vt:lpstr>
      <vt:lpstr>Gaj Aurelije Valerije Dioklecijan (rođ. 245 g. Salona – umro 313 god.)  Carem je proglašen 284. god, vladao je apsolutistički, uvodi strogi dvorski ceremonijal. Ostao je posebno zapamćen kao progonitelj kršćana.  Za vladavine razvija znatnu građevinsku djelatnost.  Oko 300. god. počinje graditi palaču koja predstavlja spoj helenističke vile i vojnog logora, pravokutnog oblika, omeđenom sa šesnaest kula. Podijeljena je dvjema ulicama koje se križaju pod pravim kutem -  Cardo i Decumanus.  Povijesna jezgra Splita i Dioklecijanova palača od 1979. god. su na popisu UNESCO-ve zaštićene materijalne baštine.   </vt:lpstr>
      <vt:lpstr>STARI GRAD DUBROVNIK</vt:lpstr>
      <vt:lpstr>STARA JEZGRA GRADA TROGIRA</vt:lpstr>
      <vt:lpstr>EUFRAZIJEVA BAZILIKA U POREČU</vt:lpstr>
      <vt:lpstr>KATEDRALA SV. JAKOVA U ŠIBENIKU</vt:lpstr>
      <vt:lpstr>STAROGRADSKO POLJE NA HVARU</vt:lpstr>
      <vt:lpstr>STEĆCI</vt:lpstr>
      <vt:lpstr>               </vt:lpstr>
      <vt:lpstr>PROCESIJA “ZA KRIŽEN” NA OTOKU HVARU</vt:lpstr>
      <vt:lpstr>BEĆARAC</vt:lpstr>
      <vt:lpstr>MEDIČARSKI OBRT NA PODRUČJU SJEVERNE HRVATSKE</vt:lpstr>
      <vt:lpstr>GLAZBENI IZRIČAJ OJKANJE </vt:lpstr>
      <vt:lpstr> POKLADNI OPHOD ZVONČARA KASTAVŠTINE</vt:lpstr>
      <vt:lpstr>KLAPSKO PJEVANJE</vt:lpstr>
      <vt:lpstr>SINJSKA ALKA</vt:lpstr>
      <vt:lpstr>FESTA SVETOG VLAHA</vt:lpstr>
      <vt:lpstr>UMIJEĆE IZRADE ČIPKE</vt:lpstr>
      <vt:lpstr>PowerPoint prezentacija</vt:lpstr>
      <vt:lpstr>DVOGLASJE TIJESNIH INTERVALA ISTRE I HRVATSKOG PRIMORJA</vt:lpstr>
      <vt:lpstr>GODIŠNJI OPHOD KRALJICE ILI LJELJE IZ GORJANA KOD ĐAKOVA </vt:lpstr>
      <vt:lpstr>UMIJEĆE IZRADE DRVENIH TRADICIJSKIH DJEČJIH IGRAČAKA S PODRUČJA HRVATSKOGA ZAGORJA</vt:lpstr>
      <vt:lpstr>NIJEMO KOLO DALMATINSKE ZAGORE</vt:lpstr>
      <vt:lpstr>MEDITERANSKA PREHRANA NA HRVATSKOM JADRANU, OBALI, OTOCIMA I DIJELOM ZALEĐA</vt:lpstr>
      <vt:lpstr>EKOMUZEJ BATANA U ROVINJU</vt:lpstr>
      <vt:lpstr>MEĐIMURSKA POPEVKA</vt:lpstr>
      <vt:lpstr>UMIJEĆE SUHOZIDNE GRADNJE</vt:lpstr>
      <vt:lpstr>Izvori: </vt:lpstr>
      <vt:lpstr>PowerPoint prezentacija</vt:lpstr>
      <vt:lpstr>PowerPoint prezentacija</vt:lpstr>
      <vt:lpstr>  HVALA NA PAŽNJI!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prezentacija</dc:title>
  <dc:creator/>
  <cp:lastModifiedBy>Windows korisnik</cp:lastModifiedBy>
  <cp:revision>659</cp:revision>
  <cp:lastPrinted>2022-03-15T15:37:31Z</cp:lastPrinted>
  <dcterms:created xsi:type="dcterms:W3CDTF">2021-10-12T18:39:35Z</dcterms:created>
  <dcterms:modified xsi:type="dcterms:W3CDTF">2022-03-24T11:36:23Z</dcterms:modified>
</cp:coreProperties>
</file>