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4140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778788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129528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454140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778788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604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4140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778788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129528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body"/>
          </p:nvPr>
        </p:nvSpPr>
        <p:spPr>
          <a:xfrm>
            <a:off x="454140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body"/>
          </p:nvPr>
        </p:nvSpPr>
        <p:spPr>
          <a:xfrm>
            <a:off x="778788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ubTitle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604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4140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778788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129528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3" name="PlaceHolder 6"/>
          <p:cNvSpPr>
            <a:spLocks noGrp="1"/>
          </p:cNvSpPr>
          <p:nvPr>
            <p:ph type="body"/>
          </p:nvPr>
        </p:nvSpPr>
        <p:spPr>
          <a:xfrm>
            <a:off x="454140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4" name="PlaceHolder 7"/>
          <p:cNvSpPr>
            <a:spLocks noGrp="1"/>
          </p:cNvSpPr>
          <p:nvPr>
            <p:ph type="body"/>
          </p:nvPr>
        </p:nvSpPr>
        <p:spPr>
          <a:xfrm>
            <a:off x="778788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604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54140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778788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129528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93" name="PlaceHolder 6"/>
          <p:cNvSpPr>
            <a:spLocks noGrp="1"/>
          </p:cNvSpPr>
          <p:nvPr>
            <p:ph type="body"/>
          </p:nvPr>
        </p:nvSpPr>
        <p:spPr>
          <a:xfrm>
            <a:off x="454140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94" name="PlaceHolder 7"/>
          <p:cNvSpPr>
            <a:spLocks noGrp="1"/>
          </p:cNvSpPr>
          <p:nvPr>
            <p:ph type="body"/>
          </p:nvPr>
        </p:nvSpPr>
        <p:spPr>
          <a:xfrm>
            <a:off x="778788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604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17" name="Picture 7"/>
            <p:cNvPicPr/>
            <p:nvPr/>
          </p:nvPicPr>
          <p:blipFill>
            <a:blip r:embed="rId15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CustomShape 2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3" name="Picture 9"/>
            <p:cNvPicPr/>
            <p:nvPr/>
          </p:nvPicPr>
          <p:blipFill>
            <a:blip r:embed="rId16"/>
            <a:stretch/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Picture 10"/>
            <p:cNvPicPr/>
            <p:nvPr/>
          </p:nvPicPr>
          <p:blipFill>
            <a:blip r:embed="rId16"/>
            <a:stretch/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" name="Group 3"/>
          <p:cNvGrpSpPr/>
          <p:nvPr/>
        </p:nvGrpSpPr>
        <p:grpSpPr>
          <a:xfrm>
            <a:off x="-16920" y="0"/>
            <a:ext cx="12230640" cy="6855840"/>
            <a:chOff x="-16920" y="0"/>
            <a:chExt cx="12230640" cy="6855840"/>
          </a:xfrm>
        </p:grpSpPr>
        <p:pic>
          <p:nvPicPr>
            <p:cNvPr id="6" name="Picture 15"/>
            <p:cNvPicPr/>
            <p:nvPr/>
          </p:nvPicPr>
          <p:blipFill>
            <a:blip r:embed="rId17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CustomShape 4"/>
            <p:cNvSpPr/>
            <p:nvPr/>
          </p:nvSpPr>
          <p:spPr>
            <a:xfrm>
              <a:off x="2328480" y="1540800"/>
              <a:ext cx="7543440" cy="383508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8" name="Picture 16"/>
            <p:cNvPicPr/>
            <p:nvPr/>
          </p:nvPicPr>
          <p:blipFill>
            <a:blip r:embed="rId18"/>
            <a:stretch/>
          </p:blipFill>
          <p:spPr>
            <a:xfrm>
              <a:off x="-16920" y="3147480"/>
              <a:ext cx="2477520" cy="612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19"/>
            <p:cNvPicPr/>
            <p:nvPr/>
          </p:nvPicPr>
          <p:blipFill>
            <a:blip r:embed="rId18"/>
            <a:stretch/>
          </p:blipFill>
          <p:spPr>
            <a:xfrm>
              <a:off x="9736200" y="3147480"/>
              <a:ext cx="2477520" cy="612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PlaceHolder 5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0" strike="noStrike" spc="-1">
                <a:solidFill>
                  <a:srgbClr val="262626"/>
                </a:solidFill>
                <a:latin typeface="Garamond"/>
              </a:rPr>
              <a:t>Uredite stil naslova matrice</a:t>
            </a:r>
            <a:endParaRPr lang="en-US" sz="5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dt"/>
          </p:nvPr>
        </p:nvSpPr>
        <p:spPr>
          <a:xfrm>
            <a:off x="7983360" y="5037840"/>
            <a:ext cx="89712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3DB864E-8835-49EC-B726-7FEDE43A1034}" type="datetime">
              <a:rPr lang="hr-HR" sz="1000" b="0" strike="noStrike" spc="-1">
                <a:solidFill>
                  <a:srgbClr val="000000"/>
                </a:solidFill>
                <a:latin typeface="Garamond"/>
              </a:rPr>
              <a:t>5.3.2020.</a:t>
            </a:fld>
            <a:endParaRPr lang="hr-HR" sz="1000" b="0" strike="noStrike" spc="-1">
              <a:latin typeface="Times New Roman"/>
            </a:endParaRPr>
          </a:p>
        </p:txBody>
      </p:sp>
      <p:sp>
        <p:nvSpPr>
          <p:cNvPr id="12" name="PlaceHolder 7"/>
          <p:cNvSpPr>
            <a:spLocks noGrp="1"/>
          </p:cNvSpPr>
          <p:nvPr>
            <p:ph type="ftr"/>
          </p:nvPr>
        </p:nvSpPr>
        <p:spPr>
          <a:xfrm>
            <a:off x="2692440" y="5037840"/>
            <a:ext cx="521424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13" name="PlaceHolder 8"/>
          <p:cNvSpPr>
            <a:spLocks noGrp="1"/>
          </p:cNvSpPr>
          <p:nvPr>
            <p:ph type="sldNum"/>
          </p:nvPr>
        </p:nvSpPr>
        <p:spPr>
          <a:xfrm>
            <a:off x="8956800" y="5037840"/>
            <a:ext cx="55080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5D570B6-2770-4EEE-8713-64CDD900869F}" type="slidenum">
              <a:rPr lang="hr-HR" sz="1000" b="0" strike="noStrike" spc="-1">
                <a:solidFill>
                  <a:srgbClr val="000000"/>
                </a:solidFill>
                <a:latin typeface="Garamond"/>
              </a:rPr>
              <a:t>‹#›</a:t>
            </a:fld>
            <a:endParaRPr lang="hr-HR" sz="1000" b="0" strike="noStrike" spc="-1">
              <a:latin typeface="Times New Roman"/>
            </a:endParaRPr>
          </a:p>
        </p:txBody>
      </p:sp>
      <p:sp>
        <p:nvSpPr>
          <p:cNvPr id="14" name="Line 9"/>
          <p:cNvSpPr/>
          <p:nvPr/>
        </p:nvSpPr>
        <p:spPr>
          <a:xfrm>
            <a:off x="2692080" y="3521880"/>
            <a:ext cx="6815880" cy="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262626"/>
                </a:solidFill>
                <a:latin typeface="Garamond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262626"/>
                </a:solidFill>
                <a:latin typeface="Garamond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262626"/>
                </a:solidFill>
                <a:latin typeface="Garamond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53" name="Picture 7"/>
            <p:cNvPicPr/>
            <p:nvPr/>
          </p:nvPicPr>
          <p:blipFill>
            <a:blip r:embed="rId15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54" name="CustomShape 2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55" name="Picture 9"/>
            <p:cNvPicPr/>
            <p:nvPr/>
          </p:nvPicPr>
          <p:blipFill>
            <a:blip r:embed="rId16"/>
            <a:stretch/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0"/>
            <p:cNvPicPr/>
            <p:nvPr/>
          </p:nvPicPr>
          <p:blipFill>
            <a:blip r:embed="rId16"/>
            <a:stretch/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7" name="PlaceHolder 3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latin typeface="Garamond"/>
              </a:rPr>
              <a:t>Uredite stil naslova matrice</a:t>
            </a:r>
            <a:endParaRPr lang="en-US" sz="4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Uredite stilove teksta matrice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Druga razina</a:t>
            </a:r>
          </a:p>
          <a:p>
            <a:pPr marL="1200240" lvl="2" indent="-2854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800" b="0" strike="noStrike" spc="-1">
                <a:solidFill>
                  <a:srgbClr val="262626"/>
                </a:solidFill>
                <a:latin typeface="Garamond"/>
              </a:rPr>
              <a:t>Treća razina</a:t>
            </a:r>
          </a:p>
          <a:p>
            <a:pPr marL="1542960" lvl="3" indent="-1710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600" b="0" strike="noStrike" spc="-1">
                <a:solidFill>
                  <a:srgbClr val="262626"/>
                </a:solidFill>
                <a:latin typeface="Garamond"/>
              </a:rPr>
              <a:t>Četvrta razina</a:t>
            </a:r>
          </a:p>
          <a:p>
            <a:pPr marL="2000160" lvl="4" indent="-1710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400" b="0" strike="noStrike" spc="-1">
                <a:solidFill>
                  <a:srgbClr val="262626"/>
                </a:solidFill>
                <a:latin typeface="Garamond"/>
              </a:rPr>
              <a:t>Peta razina</a:t>
            </a:r>
          </a:p>
        </p:txBody>
      </p:sp>
      <p:sp>
        <p:nvSpPr>
          <p:cNvPr id="59" name="PlaceHolder 5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C9319FF-AF37-4322-A92A-D67F697C11EC}" type="datetime">
              <a:rPr lang="hr-HR" sz="1000" b="0" strike="noStrike" spc="-1">
                <a:solidFill>
                  <a:srgbClr val="000000"/>
                </a:solidFill>
                <a:latin typeface="Garamond"/>
              </a:rPr>
              <a:t>5.3.2020.</a:t>
            </a:fld>
            <a:endParaRPr lang="hr-HR" sz="1000" b="0" strike="noStrike" spc="-1">
              <a:latin typeface="Times New Roman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61" name="PlaceHolder 7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B873F8B-FAC9-47A5-8398-C7F10A27C19E}" type="slidenum">
              <a:rPr lang="hr-HR" sz="1000" b="0" strike="noStrike" spc="-1">
                <a:solidFill>
                  <a:srgbClr val="000000"/>
                </a:solidFill>
                <a:latin typeface="Garamond"/>
              </a:rPr>
              <a:t>‹#›</a:t>
            </a:fld>
            <a:endParaRPr lang="hr-HR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1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99" name="Picture 7"/>
            <p:cNvPicPr/>
            <p:nvPr/>
          </p:nvPicPr>
          <p:blipFill>
            <a:blip r:embed="rId15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0" name="CustomShape 2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101" name="Picture 9"/>
            <p:cNvPicPr/>
            <p:nvPr/>
          </p:nvPicPr>
          <p:blipFill>
            <a:blip r:embed="rId16"/>
            <a:stretch/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0"/>
            <p:cNvPicPr/>
            <p:nvPr/>
          </p:nvPicPr>
          <p:blipFill>
            <a:blip r:embed="rId16"/>
            <a:stretch/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3" name="Line 3"/>
          <p:cNvSpPr/>
          <p:nvPr/>
        </p:nvSpPr>
        <p:spPr>
          <a:xfrm>
            <a:off x="1396080" y="2421360"/>
            <a:ext cx="9407160" cy="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4" name="PlaceHolder 4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latin typeface="Garamond"/>
              </a:rPr>
              <a:t>Uredite stil naslova matrice</a:t>
            </a:r>
            <a:endParaRPr lang="en-US" sz="4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Uredite stilove teksta matrice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Druga razina</a:t>
            </a:r>
          </a:p>
          <a:p>
            <a:pPr marL="1200240" lvl="2" indent="-2854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800" b="0" strike="noStrike" spc="-1">
                <a:solidFill>
                  <a:srgbClr val="262626"/>
                </a:solidFill>
                <a:latin typeface="Garamond"/>
              </a:rPr>
              <a:t>Treća razina</a:t>
            </a:r>
          </a:p>
          <a:p>
            <a:pPr marL="1542960" lvl="3" indent="-1710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600" b="0" strike="noStrike" spc="-1">
                <a:solidFill>
                  <a:srgbClr val="262626"/>
                </a:solidFill>
                <a:latin typeface="Garamond"/>
              </a:rPr>
              <a:t>Četvrta razina</a:t>
            </a:r>
          </a:p>
          <a:p>
            <a:pPr marL="2000160" lvl="4" indent="-1710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400" b="0" strike="noStrike" spc="-1">
                <a:solidFill>
                  <a:srgbClr val="262626"/>
                </a:solidFill>
                <a:latin typeface="Garamond"/>
              </a:rPr>
              <a:t>Peta razina</a:t>
            </a:r>
          </a:p>
        </p:txBody>
      </p:sp>
      <p:sp>
        <p:nvSpPr>
          <p:cNvPr id="106" name="PlaceHolder 6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DC2CDD2-E2D4-4288-BCC4-7A0E3064123A}" type="datetime">
              <a:rPr lang="hr-HR" sz="1000" b="0" strike="noStrike" spc="-1">
                <a:solidFill>
                  <a:srgbClr val="000000"/>
                </a:solidFill>
                <a:latin typeface="Garamond"/>
              </a:rPr>
              <a:t>5.3.2020.</a:t>
            </a:fld>
            <a:endParaRPr lang="hr-HR" sz="1000" b="0" strike="noStrike" spc="-1">
              <a:latin typeface="Times New Roman"/>
            </a:endParaRPr>
          </a:p>
        </p:txBody>
      </p:sp>
      <p:sp>
        <p:nvSpPr>
          <p:cNvPr id="107" name="PlaceHolder 7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108" name="PlaceHolder 8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7B4A037-55D0-4383-9E19-FB9F02AE916A}" type="slidenum">
              <a:rPr lang="hr-HR" sz="1000" b="0" strike="noStrike" spc="-1">
                <a:solidFill>
                  <a:srgbClr val="000000"/>
                </a:solidFill>
                <a:latin typeface="Garamond"/>
              </a:rPr>
              <a:t>‹#›</a:t>
            </a:fld>
            <a:endParaRPr lang="hr-HR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146" name="Picture 7"/>
            <p:cNvPicPr/>
            <p:nvPr/>
          </p:nvPicPr>
          <p:blipFill>
            <a:blip r:embed="rId15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7" name="CustomShape 2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148" name="Picture 9"/>
            <p:cNvPicPr/>
            <p:nvPr/>
          </p:nvPicPr>
          <p:blipFill>
            <a:blip r:embed="rId16"/>
            <a:stretch/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9" name="Picture 10"/>
            <p:cNvPicPr/>
            <p:nvPr/>
          </p:nvPicPr>
          <p:blipFill>
            <a:blip r:embed="rId16"/>
            <a:stretch/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0" name="PlaceHolder 3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latin typeface="Garamond"/>
              </a:rPr>
              <a:t>Uredite stil naslova matrice</a:t>
            </a:r>
            <a:endParaRPr lang="en-US" sz="4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1295280" y="2658600"/>
            <a:ext cx="4717800" cy="576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672"/>
              </a:spcBef>
              <a:spcAft>
                <a:spcPts val="601"/>
              </a:spcAft>
            </a:pPr>
            <a:r>
              <a:rPr lang="en-US" sz="2800" b="0" strike="noStrike" spc="-1">
                <a:solidFill>
                  <a:srgbClr val="83992A"/>
                </a:solidFill>
                <a:latin typeface="Garamond"/>
              </a:rPr>
              <a:t>Uredite stilove teksta matrice</a:t>
            </a:r>
            <a:endParaRPr lang="en-US" sz="28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1295280" y="3243240"/>
            <a:ext cx="4717800" cy="26323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Uredite stilove teksta matrice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Druga razina</a:t>
            </a:r>
          </a:p>
          <a:p>
            <a:pPr marL="1200240" lvl="2" indent="-2854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800" b="0" strike="noStrike" spc="-1">
                <a:solidFill>
                  <a:srgbClr val="262626"/>
                </a:solidFill>
                <a:latin typeface="Garamond"/>
              </a:rPr>
              <a:t>Treća razina</a:t>
            </a:r>
          </a:p>
          <a:p>
            <a:pPr marL="1542960" lvl="3" indent="-1710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600" b="0" strike="noStrike" spc="-1">
                <a:solidFill>
                  <a:srgbClr val="262626"/>
                </a:solidFill>
                <a:latin typeface="Garamond"/>
              </a:rPr>
              <a:t>Četvrta razina</a:t>
            </a:r>
          </a:p>
          <a:p>
            <a:pPr marL="2000160" lvl="4" indent="-1710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400" b="0" strike="noStrike" spc="-1">
                <a:solidFill>
                  <a:srgbClr val="262626"/>
                </a:solidFill>
                <a:latin typeface="Garamond"/>
              </a:rPr>
              <a:t>Peta razina</a:t>
            </a:r>
          </a:p>
        </p:txBody>
      </p:sp>
      <p:sp>
        <p:nvSpPr>
          <p:cNvPr id="153" name="PlaceHolder 6"/>
          <p:cNvSpPr>
            <a:spLocks noGrp="1"/>
          </p:cNvSpPr>
          <p:nvPr>
            <p:ph type="body"/>
          </p:nvPr>
        </p:nvSpPr>
        <p:spPr>
          <a:xfrm>
            <a:off x="6180840" y="2658600"/>
            <a:ext cx="4717800" cy="576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672"/>
              </a:spcBef>
              <a:spcAft>
                <a:spcPts val="601"/>
              </a:spcAft>
            </a:pPr>
            <a:r>
              <a:rPr lang="en-US" sz="2800" b="0" strike="noStrike" spc="-1">
                <a:solidFill>
                  <a:srgbClr val="83992A"/>
                </a:solidFill>
                <a:latin typeface="Garamond"/>
              </a:rPr>
              <a:t>Uredite stilove teksta matrice</a:t>
            </a:r>
            <a:endParaRPr lang="en-US" sz="28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54" name="PlaceHolder 7"/>
          <p:cNvSpPr>
            <a:spLocks noGrp="1"/>
          </p:cNvSpPr>
          <p:nvPr>
            <p:ph type="body"/>
          </p:nvPr>
        </p:nvSpPr>
        <p:spPr>
          <a:xfrm>
            <a:off x="6180840" y="3243240"/>
            <a:ext cx="4717800" cy="26323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Uredite stilove teksta matrice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Druga razina</a:t>
            </a:r>
          </a:p>
          <a:p>
            <a:pPr marL="1200240" lvl="2" indent="-2854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800" b="0" strike="noStrike" spc="-1">
                <a:solidFill>
                  <a:srgbClr val="262626"/>
                </a:solidFill>
                <a:latin typeface="Garamond"/>
              </a:rPr>
              <a:t>Treća razina</a:t>
            </a:r>
          </a:p>
          <a:p>
            <a:pPr marL="1542960" lvl="3" indent="-1710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600" b="0" strike="noStrike" spc="-1">
                <a:solidFill>
                  <a:srgbClr val="262626"/>
                </a:solidFill>
                <a:latin typeface="Garamond"/>
              </a:rPr>
              <a:t>Četvrta razina</a:t>
            </a:r>
          </a:p>
          <a:p>
            <a:pPr marL="2000160" lvl="4" indent="-1710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400" b="0" strike="noStrike" spc="-1">
                <a:solidFill>
                  <a:srgbClr val="262626"/>
                </a:solidFill>
                <a:latin typeface="Garamond"/>
              </a:rPr>
              <a:t>Peta razina</a:t>
            </a:r>
          </a:p>
        </p:txBody>
      </p:sp>
      <p:sp>
        <p:nvSpPr>
          <p:cNvPr id="155" name="PlaceHolder 8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57A3BCC-1395-493B-A0BD-0C625F831285}" type="datetime">
              <a:rPr lang="hr-HR" sz="1000" b="0" strike="noStrike" spc="-1">
                <a:solidFill>
                  <a:srgbClr val="000000"/>
                </a:solidFill>
                <a:latin typeface="Garamond"/>
              </a:rPr>
              <a:t>5.3.2020.</a:t>
            </a:fld>
            <a:endParaRPr lang="hr-HR" sz="1000" b="0" strike="noStrike" spc="-1">
              <a:latin typeface="Times New Roman"/>
            </a:endParaRPr>
          </a:p>
        </p:txBody>
      </p:sp>
      <p:sp>
        <p:nvSpPr>
          <p:cNvPr id="156" name="PlaceHolder 9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157" name="PlaceHolder 10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074BC38-3DA6-4C26-9AA0-9A25929E8CE2}" type="slidenum">
              <a:rPr lang="hr-HR" sz="1000" b="0" strike="noStrike" spc="-1">
                <a:solidFill>
                  <a:srgbClr val="000000"/>
                </a:solidFill>
                <a:latin typeface="Garamond"/>
              </a:rPr>
              <a:t>‹#›</a:t>
            </a:fld>
            <a:endParaRPr lang="hr-HR" sz="1000" b="0" strike="noStrike" spc="-1">
              <a:latin typeface="Times New Roman"/>
            </a:endParaRPr>
          </a:p>
        </p:txBody>
      </p:sp>
      <p:sp>
        <p:nvSpPr>
          <p:cNvPr id="158" name="Line 11"/>
          <p:cNvSpPr/>
          <p:nvPr/>
        </p:nvSpPr>
        <p:spPr>
          <a:xfrm>
            <a:off x="1396080" y="2421360"/>
            <a:ext cx="9407160" cy="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2692440" y="1871280"/>
            <a:ext cx="6815160" cy="15152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890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5400" b="0" strike="noStrike" spc="-1">
                <a:solidFill>
                  <a:srgbClr val="262626"/>
                </a:solidFill>
                <a:latin typeface="Garamond"/>
              </a:rPr>
              <a:t>Istraživanje tržišta -</a:t>
            </a:r>
            <a:r>
              <a:t/>
            </a:r>
            <a:br/>
            <a:r>
              <a:rPr lang="en-US" sz="5400" b="0" strike="noStrike" spc="-1">
                <a:solidFill>
                  <a:srgbClr val="262626"/>
                </a:solidFill>
                <a:latin typeface="Garamond"/>
              </a:rPr>
              <a:t>r i z i c i</a:t>
            </a:r>
            <a:endParaRPr lang="en-US" sz="5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2329961" y="3793916"/>
            <a:ext cx="7890840" cy="47914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</a:pPr>
            <a:r>
              <a:rPr lang="hr-HR" sz="2100" b="0" strike="noStrike" spc="-1" dirty="0">
                <a:solidFill>
                  <a:srgbClr val="0D0D0D"/>
                </a:solidFill>
                <a:latin typeface="Garamond"/>
              </a:rPr>
              <a:t>Duje </a:t>
            </a:r>
            <a:r>
              <a:rPr lang="hr-HR" sz="2100" b="0" strike="noStrike" spc="-1" dirty="0" smtClean="0">
                <a:solidFill>
                  <a:srgbClr val="0D0D0D"/>
                </a:solidFill>
                <a:latin typeface="Garamond"/>
              </a:rPr>
              <a:t>Vasilj i </a:t>
            </a:r>
            <a:r>
              <a:rPr lang="hr-HR" sz="2100" b="0" strike="noStrike" spc="-1" dirty="0">
                <a:solidFill>
                  <a:srgbClr val="0D0D0D"/>
                </a:solidFill>
                <a:latin typeface="Garamond"/>
              </a:rPr>
              <a:t>Ivan Vrdoljak (3. B)</a:t>
            </a:r>
            <a:endParaRPr lang="hr-HR" sz="2100" b="0" strike="noStrike" spc="-1" dirty="0">
              <a:latin typeface="Arial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4932485" y="4440115"/>
            <a:ext cx="3261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Školska godina: 2019./2020.</a:t>
            </a:r>
            <a:endParaRPr lang="hr-HR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latin typeface="Garamond"/>
              </a:rPr>
              <a:t>Sastavljanje izvješća istraživanja  </a:t>
            </a:r>
            <a:endParaRPr lang="en-US" sz="4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Posljednja faza procesa istraživanja; za cilj ima prikazati najvažnije podatke do kojih smo došli istraživanjem te obrazložiti sve moguće prijedloge za poboljšavanje poslovanja.</a:t>
            </a:r>
          </a:p>
        </p:txBody>
      </p:sp>
      <p:pic>
        <p:nvPicPr>
          <p:cNvPr id="227" name="Slika 3"/>
          <p:cNvPicPr/>
          <p:nvPr/>
        </p:nvPicPr>
        <p:blipFill>
          <a:blip r:embed="rId2"/>
          <a:stretch/>
        </p:blipFill>
        <p:spPr>
          <a:xfrm>
            <a:off x="6095880" y="3631320"/>
            <a:ext cx="4364280" cy="1857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latin typeface="Garamond"/>
              </a:rPr>
              <a:t>Ideja </a:t>
            </a:r>
            <a:endParaRPr lang="en-US" sz="4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913680" y="2367000"/>
            <a:ext cx="10363320" cy="3423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r>
              <a:rPr lang="en-US" sz="2800" b="0" strike="noStrike" spc="-1">
                <a:solidFill>
                  <a:srgbClr val="262626"/>
                </a:solidFill>
                <a:latin typeface="Garamond"/>
              </a:rPr>
              <a:t>Za pokretanje posla u marketingu, kao i u svakom drugom poslu, potrebna je kvalitetna ideja. Kvalitetna ideja je ključ uspjeha, mora biti poželjna i ostvariva.</a:t>
            </a:r>
          </a:p>
        </p:txBody>
      </p:sp>
      <p:pic>
        <p:nvPicPr>
          <p:cNvPr id="199" name="Slika 6"/>
          <p:cNvPicPr/>
          <p:nvPr/>
        </p:nvPicPr>
        <p:blipFill>
          <a:blip r:embed="rId2"/>
          <a:stretch/>
        </p:blipFill>
        <p:spPr>
          <a:xfrm>
            <a:off x="2520720" y="3654360"/>
            <a:ext cx="2342880" cy="1952280"/>
          </a:xfrm>
          <a:prstGeom prst="rect">
            <a:avLst/>
          </a:prstGeom>
          <a:ln>
            <a:noFill/>
          </a:ln>
        </p:spPr>
      </p:pic>
      <p:pic>
        <p:nvPicPr>
          <p:cNvPr id="200" name="Slika 7"/>
          <p:cNvPicPr/>
          <p:nvPr/>
        </p:nvPicPr>
        <p:blipFill>
          <a:blip r:embed="rId3"/>
          <a:stretch/>
        </p:blipFill>
        <p:spPr>
          <a:xfrm>
            <a:off x="6236280" y="3759120"/>
            <a:ext cx="2802960" cy="1865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latin typeface="Garamond"/>
              </a:rPr>
              <a:t>Poslovni plan</a:t>
            </a:r>
            <a:endParaRPr lang="en-US" sz="4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Nakon kvalitetne ideje slijedi POSLOVNI PLAN.</a:t>
            </a: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Poslovni plan je jako važan zbog toga što umanjuje mogućnost neuspjeha, a  začetniku ideje ukazuje na njene prednosti i nedostatke, pregled reakcija ciljanog tržišta te upoznavanje konkurencije. </a:t>
            </a: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Za izradu kvalitetnog poslovnog plana potrebno je provesti istraživanje tržišta.</a:t>
            </a:r>
          </a:p>
        </p:txBody>
      </p:sp>
      <p:pic>
        <p:nvPicPr>
          <p:cNvPr id="203" name="Slika 3"/>
          <p:cNvPicPr/>
          <p:nvPr/>
        </p:nvPicPr>
        <p:blipFill>
          <a:blip r:embed="rId2"/>
          <a:stretch/>
        </p:blipFill>
        <p:spPr>
          <a:xfrm>
            <a:off x="2503440" y="4915080"/>
            <a:ext cx="1950480" cy="1095840"/>
          </a:xfrm>
          <a:prstGeom prst="rect">
            <a:avLst/>
          </a:prstGeom>
          <a:ln>
            <a:noFill/>
          </a:ln>
        </p:spPr>
      </p:pic>
      <p:pic>
        <p:nvPicPr>
          <p:cNvPr id="204" name="Slika 4"/>
          <p:cNvPicPr/>
          <p:nvPr/>
        </p:nvPicPr>
        <p:blipFill>
          <a:blip r:embed="rId3"/>
          <a:stretch/>
        </p:blipFill>
        <p:spPr>
          <a:xfrm>
            <a:off x="6413760" y="4983480"/>
            <a:ext cx="2742840" cy="1013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latin typeface="Garamond"/>
              </a:rPr>
              <a:t>Istraživanje tržišta</a:t>
            </a:r>
            <a:endParaRPr lang="en-US" sz="4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06" name="TextShape 2"/>
          <p:cNvSpPr txBox="1"/>
          <p:nvPr/>
        </p:nvSpPr>
        <p:spPr>
          <a:xfrm>
            <a:off x="1295280" y="2586600"/>
            <a:ext cx="9600840" cy="3435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Istraživanje tržišta pruža nam sigurnost i potporu u donošenju marketinških odluka.</a:t>
            </a: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Cilj mu je stjecanje informacija o potrošačima, proizvodima, uslugama, cijenama te konkurenciji na tržištu.</a:t>
            </a:r>
          </a:p>
        </p:txBody>
      </p:sp>
      <p:pic>
        <p:nvPicPr>
          <p:cNvPr id="207" name="Slika 3"/>
          <p:cNvPicPr/>
          <p:nvPr/>
        </p:nvPicPr>
        <p:blipFill>
          <a:blip r:embed="rId2"/>
          <a:stretch/>
        </p:blipFill>
        <p:spPr>
          <a:xfrm>
            <a:off x="3039480" y="4745520"/>
            <a:ext cx="2433600" cy="1178280"/>
          </a:xfrm>
          <a:prstGeom prst="rect">
            <a:avLst/>
          </a:prstGeom>
          <a:ln>
            <a:noFill/>
          </a:ln>
        </p:spPr>
      </p:pic>
      <p:pic>
        <p:nvPicPr>
          <p:cNvPr id="208" name="Slika 4"/>
          <p:cNvPicPr/>
          <p:nvPr/>
        </p:nvPicPr>
        <p:blipFill>
          <a:blip r:embed="rId3"/>
          <a:stretch/>
        </p:blipFill>
        <p:spPr>
          <a:xfrm>
            <a:off x="6464880" y="4745520"/>
            <a:ext cx="3305880" cy="140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50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262626"/>
                </a:solidFill>
                <a:latin typeface="Garamond"/>
              </a:rPr>
              <a:t>Istraživanje tržišta je proces koji uključuje sljedećih šest faza:</a:t>
            </a:r>
            <a:endParaRPr lang="en-US" sz="4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10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56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AutoNum type="arabicPeriod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Definiranje problema</a:t>
            </a:r>
          </a:p>
          <a:p>
            <a:pPr marL="457200" indent="-456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AutoNum type="arabicPeriod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Prikupljanje primarnih podataka</a:t>
            </a:r>
          </a:p>
          <a:p>
            <a:pPr marL="457200" indent="-456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AutoNum type="arabicPeriod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Prikupljanje sekundarnih podataka</a:t>
            </a:r>
          </a:p>
          <a:p>
            <a:pPr marL="457200" indent="-456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AutoNum type="arabicPeriod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Detaljna analiza</a:t>
            </a:r>
          </a:p>
          <a:p>
            <a:pPr marL="457200" indent="-456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AutoNum type="arabicPeriod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Obrada i analiza prikupljenih podataka</a:t>
            </a:r>
          </a:p>
          <a:p>
            <a:pPr marL="457200" indent="-456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AutoNum type="arabicPeriod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Sastavljanje izvješća istraživanja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latin typeface="Garamond"/>
              </a:rPr>
              <a:t> Definiranje problema</a:t>
            </a:r>
            <a:endParaRPr lang="en-US" sz="4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12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Definiranje problema je temelj svakog istraživanja. Obuhvaća postavljanje ciljeva prikupljanjem podataka, pregled vremenskih i novčanih ograničenja te pretpostavke situacija koje će pojednostavniti nadolazeće probleme.</a:t>
            </a:r>
          </a:p>
        </p:txBody>
      </p:sp>
      <p:pic>
        <p:nvPicPr>
          <p:cNvPr id="213" name="Slika 3"/>
          <p:cNvPicPr/>
          <p:nvPr/>
        </p:nvPicPr>
        <p:blipFill>
          <a:blip r:embed="rId2"/>
          <a:stretch/>
        </p:blipFill>
        <p:spPr>
          <a:xfrm>
            <a:off x="3526920" y="3771000"/>
            <a:ext cx="3461400" cy="210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50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latin typeface="Garamond"/>
              </a:rPr>
              <a:t>Primarni i sekundarni </a:t>
            </a:r>
            <a:r>
              <a:t/>
            </a:r>
            <a:br/>
            <a:r>
              <a:rPr lang="en-US" sz="4400" b="0" strike="noStrike" spc="-1">
                <a:solidFill>
                  <a:srgbClr val="262626"/>
                </a:solidFill>
                <a:latin typeface="Garamond"/>
              </a:rPr>
              <a:t>podaci:</a:t>
            </a:r>
            <a:endParaRPr lang="en-US" sz="4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1295280" y="2658600"/>
            <a:ext cx="4717800" cy="5760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672"/>
              </a:spcBef>
              <a:spcAft>
                <a:spcPts val="601"/>
              </a:spcAft>
            </a:pPr>
            <a:r>
              <a:rPr lang="en-US" sz="2800" b="0" strike="noStrike" spc="-1">
                <a:solidFill>
                  <a:srgbClr val="83992A"/>
                </a:solidFill>
                <a:latin typeface="Garamond"/>
              </a:rPr>
              <a:t>Primarni podaci:</a:t>
            </a:r>
            <a:endParaRPr lang="en-US" sz="28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16" name="TextShape 3"/>
          <p:cNvSpPr txBox="1"/>
          <p:nvPr/>
        </p:nvSpPr>
        <p:spPr>
          <a:xfrm>
            <a:off x="1295280" y="3243240"/>
            <a:ext cx="4717800" cy="2632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- podaci prikupljeni neposredno od ispitanika</a:t>
            </a: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- opisuju činjenice, situacije, stavove</a:t>
            </a:r>
          </a:p>
        </p:txBody>
      </p:sp>
      <p:sp>
        <p:nvSpPr>
          <p:cNvPr id="217" name="TextShape 4"/>
          <p:cNvSpPr txBox="1"/>
          <p:nvPr/>
        </p:nvSpPr>
        <p:spPr>
          <a:xfrm>
            <a:off x="6180840" y="2658600"/>
            <a:ext cx="4717800" cy="5760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672"/>
              </a:spcBef>
              <a:spcAft>
                <a:spcPts val="601"/>
              </a:spcAft>
            </a:pPr>
            <a:r>
              <a:rPr lang="en-US" sz="2800" b="0" strike="noStrike" spc="-1">
                <a:solidFill>
                  <a:srgbClr val="83992A"/>
                </a:solidFill>
                <a:latin typeface="Garamond"/>
              </a:rPr>
              <a:t>Sekundarni podaci:</a:t>
            </a:r>
            <a:endParaRPr lang="en-US" sz="28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18" name="TextShape 5"/>
          <p:cNvSpPr txBox="1"/>
          <p:nvPr/>
        </p:nvSpPr>
        <p:spPr>
          <a:xfrm>
            <a:off x="6180840" y="3243240"/>
            <a:ext cx="4717800" cy="2632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- informacije dobivene iz drugih izvora kao što su: datoteke, internet, banke, privredne komore…</a:t>
            </a: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- jednostavnije i brže ih je prikupiti</a:t>
            </a: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- rijetko rješavaju problem u cijelosti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latin typeface="Garamond"/>
              </a:rPr>
              <a:t>Detaljna analiza</a:t>
            </a:r>
            <a:endParaRPr lang="en-US" sz="4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U detaljnoj analizi poduzetnik traži opće i korisne informacije vezane uz ključne točke njegovog projekta kako bi upoznao potrebe tržišta.</a:t>
            </a: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Korisne informacije mogu biti:</a:t>
            </a:r>
          </a:p>
          <a:p>
            <a:pPr marL="457200" indent="-456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AutoNum type="arabicPeriod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Cijena i uvjeti prodaje</a:t>
            </a:r>
          </a:p>
          <a:p>
            <a:pPr marL="457200" indent="-456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AutoNum type="arabicPeriod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Potražnja za pojedinim proizvodom</a:t>
            </a:r>
          </a:p>
          <a:p>
            <a:pPr marL="457200" indent="-456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AutoNum type="arabicPeriod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Zakonodavstvo i standardi</a:t>
            </a:r>
          </a:p>
        </p:txBody>
      </p:sp>
      <p:pic>
        <p:nvPicPr>
          <p:cNvPr id="221" name="Slika 3"/>
          <p:cNvPicPr/>
          <p:nvPr/>
        </p:nvPicPr>
        <p:blipFill>
          <a:blip r:embed="rId2"/>
          <a:stretch/>
        </p:blipFill>
        <p:spPr>
          <a:xfrm>
            <a:off x="6639480" y="3882960"/>
            <a:ext cx="4394160" cy="1992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latin typeface="Garamond"/>
              </a:rPr>
              <a:t>Obrada i analiza dobivenih podataka</a:t>
            </a:r>
            <a:endParaRPr lang="en-US" sz="4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Dobivene informacije mogu sadržavati prednosti ili nedostatke dosadašnjega načina poslovanja i preporuke za poboljšanje vođenja posla u budućnosti. Osim toga, dobivamo širu sliku tvrtke, korisnost usluga koje pruža te poziciju na kojoj se nalazi u usporedbi s postojećom konkurencijom.</a:t>
            </a:r>
          </a:p>
        </p:txBody>
      </p:sp>
      <p:pic>
        <p:nvPicPr>
          <p:cNvPr id="224" name="Slika 3"/>
          <p:cNvPicPr/>
          <p:nvPr/>
        </p:nvPicPr>
        <p:blipFill>
          <a:blip r:embed="rId2"/>
          <a:stretch/>
        </p:blipFill>
        <p:spPr>
          <a:xfrm>
            <a:off x="1489680" y="4216320"/>
            <a:ext cx="3121200" cy="1742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TM02900743[[fn=Organska]]</Template>
  <TotalTime>143</TotalTime>
  <Words>370</Words>
  <Application>Microsoft Office PowerPoint</Application>
  <PresentationFormat>Široki zaslon</PresentationFormat>
  <Paragraphs>39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4</vt:i4>
      </vt:variant>
      <vt:variant>
        <vt:lpstr>Naslovi slajdova</vt:lpstr>
      </vt:variant>
      <vt:variant>
        <vt:i4>10</vt:i4>
      </vt:variant>
    </vt:vector>
  </HeadingPairs>
  <TitlesOfParts>
    <vt:vector size="20" baseType="lpstr">
      <vt:lpstr>Arial</vt:lpstr>
      <vt:lpstr>DejaVu Sans</vt:lpstr>
      <vt:lpstr>Garamond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Istraživanje tržišta:rizici</dc:title>
  <dc:subject/>
  <dc:creator>user</dc:creator>
  <dc:description/>
  <cp:lastModifiedBy>Nikolina Dolfić</cp:lastModifiedBy>
  <cp:revision>16</cp:revision>
  <dcterms:created xsi:type="dcterms:W3CDTF">2020-02-25T18:27:14Z</dcterms:created>
  <dcterms:modified xsi:type="dcterms:W3CDTF">2020-03-05T09:16:35Z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