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269C-3A25-4607-AFBC-D017C124F2B1}" type="datetimeFigureOut">
              <a:rPr lang="hr-HR" smtClean="0"/>
              <a:pPr/>
              <a:t>24.1.2019.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05D8-199D-4F0C-BB5A-D928540EB51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269C-3A25-4607-AFBC-D017C124F2B1}" type="datetimeFigureOut">
              <a:rPr lang="hr-HR" smtClean="0"/>
              <a:pPr/>
              <a:t>24.1.2019.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05D8-199D-4F0C-BB5A-D928540EB51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269C-3A25-4607-AFBC-D017C124F2B1}" type="datetimeFigureOut">
              <a:rPr lang="hr-HR" smtClean="0"/>
              <a:pPr/>
              <a:t>24.1.2019.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05D8-199D-4F0C-BB5A-D928540EB51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269C-3A25-4607-AFBC-D017C124F2B1}" type="datetimeFigureOut">
              <a:rPr lang="hr-HR" smtClean="0"/>
              <a:pPr/>
              <a:t>24.1.2019.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05D8-199D-4F0C-BB5A-D928540EB51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269C-3A25-4607-AFBC-D017C124F2B1}" type="datetimeFigureOut">
              <a:rPr lang="hr-HR" smtClean="0"/>
              <a:pPr/>
              <a:t>24.1.2019.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05D8-199D-4F0C-BB5A-D928540EB51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269C-3A25-4607-AFBC-D017C124F2B1}" type="datetimeFigureOut">
              <a:rPr lang="hr-HR" smtClean="0"/>
              <a:pPr/>
              <a:t>24.1.2019.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05D8-199D-4F0C-BB5A-D928540EB51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269C-3A25-4607-AFBC-D017C124F2B1}" type="datetimeFigureOut">
              <a:rPr lang="hr-HR" smtClean="0"/>
              <a:pPr/>
              <a:t>24.1.2019.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05D8-199D-4F0C-BB5A-D928540EB51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269C-3A25-4607-AFBC-D017C124F2B1}" type="datetimeFigureOut">
              <a:rPr lang="hr-HR" smtClean="0"/>
              <a:pPr/>
              <a:t>24.1.2019.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05D8-199D-4F0C-BB5A-D928540EB51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269C-3A25-4607-AFBC-D017C124F2B1}" type="datetimeFigureOut">
              <a:rPr lang="hr-HR" smtClean="0"/>
              <a:pPr/>
              <a:t>24.1.2019.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05D8-199D-4F0C-BB5A-D928540EB51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269C-3A25-4607-AFBC-D017C124F2B1}" type="datetimeFigureOut">
              <a:rPr lang="hr-HR" smtClean="0"/>
              <a:pPr/>
              <a:t>24.1.2019.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05D8-199D-4F0C-BB5A-D928540EB51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269C-3A25-4607-AFBC-D017C124F2B1}" type="datetimeFigureOut">
              <a:rPr lang="hr-HR" smtClean="0"/>
              <a:pPr/>
              <a:t>24.1.2019.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05D8-199D-4F0C-BB5A-D928540EB51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9269C-3A25-4607-AFBC-D017C124F2B1}" type="datetimeFigureOut">
              <a:rPr lang="hr-HR" smtClean="0"/>
              <a:pPr/>
              <a:t>24.1.2019.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F05D8-199D-4F0C-BB5A-D928540EB511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hyperlink" Target="http://www.matica.hr/vijenac/609/faust-vrancic-izumitelj-svjetskoga-glasa-26890/" TargetMode="External"/><Relationship Id="rId7" Type="http://schemas.openxmlformats.org/officeDocument/2006/relationships/hyperlink" Target="http://sibenskiportal.rtl.hr/2015/11/11/foto-otvorena-izlozba-machinae-novae-400-godina-poslije-u-nacionalnoj-knjiznici/" TargetMode="External"/><Relationship Id="rId2" Type="http://schemas.openxmlformats.org/officeDocument/2006/relationships/hyperlink" Target="http://www.matica.hr/vijenac/609/faust-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irtualna.nsk.hr/vrancic" TargetMode="External"/><Relationship Id="rId5" Type="http://schemas.openxmlformats.org/officeDocument/2006/relationships/hyperlink" Target="http://genius-croatia.com/dt_portfolio/faust-vrancic/" TargetMode="External"/><Relationship Id="rId4" Type="http://schemas.openxmlformats.org/officeDocument/2006/relationships/hyperlink" Target="http://www.mc-faustvrancic.com/Faust-Vrancic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gJS-DK5jtVA" TargetMode="External"/><Relationship Id="rId1" Type="http://schemas.openxmlformats.org/officeDocument/2006/relationships/video" Target="https://www.youtube.com/embed/vw10E-oN4-M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47664" y="2132856"/>
            <a:ext cx="3742184" cy="1226567"/>
          </a:xfrm>
        </p:spPr>
        <p:txBody>
          <a:bodyPr>
            <a:noAutofit/>
          </a:bodyPr>
          <a:lstStyle/>
          <a:p>
            <a:pPr algn="l"/>
            <a:r>
              <a:rPr lang="hr-HR" sz="6600" dirty="0" smtClean="0">
                <a:latin typeface="Informal Roman" pitchFamily="66" charset="0"/>
              </a:rPr>
              <a:t>Faust Vrančić</a:t>
            </a:r>
            <a:endParaRPr lang="hr-HR" sz="6600" dirty="0">
              <a:latin typeface="Informal Roman" pitchFamily="66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67544" y="4581128"/>
            <a:ext cx="8568952" cy="1752600"/>
          </a:xfrm>
        </p:spPr>
        <p:txBody>
          <a:bodyPr>
            <a:normAutofit fontScale="92500"/>
          </a:bodyPr>
          <a:lstStyle/>
          <a:p>
            <a:pPr algn="l"/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Tehnička škola za strojarstvo i </a:t>
            </a:r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mehatroniku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, Split</a:t>
            </a:r>
          </a:p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Učenici: Mihael </a:t>
            </a:r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Bažoka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, Antun Cvitanović i Ante </a:t>
            </a:r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Bašura</a:t>
            </a:r>
            <a:r>
              <a:rPr lang="hr-HR" smtClean="0">
                <a:latin typeface="Arial" panose="020B0604020202020204" pitchFamily="34" charset="0"/>
                <a:cs typeface="Arial" panose="020B0604020202020204" pitchFamily="34" charset="0"/>
              </a:rPr>
              <a:t> 3.d</a:t>
            </a: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C:\Users\Korisnik\Desktop\machine-novae-faust-vrancic-padobr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0"/>
            <a:ext cx="2987824" cy="4077072"/>
          </a:xfrm>
          <a:prstGeom prst="rect">
            <a:avLst/>
          </a:prstGeom>
          <a:noFill/>
        </p:spPr>
      </p:pic>
      <p:sp>
        <p:nvSpPr>
          <p:cNvPr id="5" name="TekstniOkvir 4"/>
          <p:cNvSpPr txBox="1"/>
          <p:nvPr/>
        </p:nvSpPr>
        <p:spPr>
          <a:xfrm>
            <a:off x="7164288" y="623731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22. siječnja 2019.</a:t>
            </a:r>
            <a:endParaRPr lang="hr-HR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611560" y="404664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Izvori :</a:t>
            </a:r>
            <a:endParaRPr lang="hr-HR" sz="3200" dirty="0"/>
          </a:p>
        </p:txBody>
      </p:sp>
      <p:sp>
        <p:nvSpPr>
          <p:cNvPr id="5" name="TekstniOkvir 4"/>
          <p:cNvSpPr txBox="1"/>
          <p:nvPr/>
        </p:nvSpPr>
        <p:spPr>
          <a:xfrm>
            <a:off x="395536" y="1196752"/>
            <a:ext cx="763284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/>
              <a:t>1. Borić, Marijana. Faust Vrančić izumitelj svjetskog glasa. </a:t>
            </a:r>
            <a:r>
              <a:rPr lang="hr-HR" sz="1400" dirty="0"/>
              <a:t>Vijenac, 609 - 10. srpnja 2017</a:t>
            </a:r>
            <a:r>
              <a:rPr lang="hr-HR" sz="1400" dirty="0" smtClean="0"/>
              <a:t>. </a:t>
            </a:r>
            <a:r>
              <a:rPr lang="hr-HR" sz="1400" u="sng" dirty="0" smtClean="0">
                <a:hlinkClick r:id="rId2"/>
              </a:rPr>
              <a:t>http</a:t>
            </a:r>
            <a:r>
              <a:rPr lang="hr-HR" sz="1400" u="sng" dirty="0">
                <a:hlinkClick r:id="rId2"/>
              </a:rPr>
              <a:t>://www.matica.hr/vijenac/609/faust-</a:t>
            </a:r>
            <a:r>
              <a:rPr lang="hr-HR" sz="1400" u="sng" dirty="0">
                <a:hlinkClick r:id="rId3"/>
              </a:rPr>
              <a:t>vrancic-izumitelj-svjetskoga-glasa-26890/</a:t>
            </a:r>
            <a:r>
              <a:rPr lang="hr-HR" sz="1400" dirty="0"/>
              <a:t> (</a:t>
            </a:r>
            <a:r>
              <a:rPr lang="hr-HR" sz="1400" dirty="0" err="1"/>
              <a:t>pristupljeno</a:t>
            </a:r>
            <a:r>
              <a:rPr lang="hr-HR" sz="1400" dirty="0"/>
              <a:t> 23.1.2019</a:t>
            </a:r>
            <a:r>
              <a:rPr lang="hr-HR" sz="1400" dirty="0" smtClean="0"/>
              <a:t>.) </a:t>
            </a:r>
          </a:p>
          <a:p>
            <a:endParaRPr lang="hr-HR" sz="1400" dirty="0" smtClean="0"/>
          </a:p>
          <a:p>
            <a:r>
              <a:rPr lang="hr-HR" sz="1400" dirty="0" smtClean="0"/>
              <a:t>2. Faust Vrančić. Memorijalni centar Fausta Vrančića</a:t>
            </a:r>
            <a:r>
              <a:rPr lang="hr-HR" sz="1400" dirty="0"/>
              <a:t> </a:t>
            </a:r>
            <a:r>
              <a:rPr lang="hr-HR" sz="1400" u="sng" dirty="0" smtClean="0">
                <a:hlinkClick r:id="rId4"/>
              </a:rPr>
              <a:t>http</a:t>
            </a:r>
            <a:r>
              <a:rPr lang="hr-HR" sz="1400" u="sng" dirty="0">
                <a:hlinkClick r:id="rId4"/>
              </a:rPr>
              <a:t>://www.mc-faustvrancic.com/Faust-Vrancic/</a:t>
            </a:r>
            <a:r>
              <a:rPr lang="hr-HR" sz="1400" dirty="0"/>
              <a:t> (</a:t>
            </a:r>
            <a:r>
              <a:rPr lang="hr-HR" sz="1400" dirty="0" err="1"/>
              <a:t>pristupljeno</a:t>
            </a:r>
            <a:r>
              <a:rPr lang="hr-HR" sz="1400" dirty="0"/>
              <a:t> 23.1.2019.) </a:t>
            </a:r>
          </a:p>
          <a:p>
            <a:endParaRPr lang="hr-HR" sz="1400" dirty="0"/>
          </a:p>
          <a:p>
            <a:r>
              <a:rPr lang="hr-HR" sz="1400" dirty="0" smtClean="0"/>
              <a:t>3. Faust Vrančić. </a:t>
            </a:r>
            <a:r>
              <a:rPr lang="hr-HR" sz="1400" dirty="0" err="1" smtClean="0"/>
              <a:t>Genius</a:t>
            </a:r>
            <a:r>
              <a:rPr lang="hr-HR" sz="1400" dirty="0" smtClean="0"/>
              <a:t> Croatia </a:t>
            </a:r>
            <a:r>
              <a:rPr lang="hr-HR" sz="1400" u="sng" dirty="0" smtClean="0">
                <a:hlinkClick r:id="rId5"/>
              </a:rPr>
              <a:t>http</a:t>
            </a:r>
            <a:r>
              <a:rPr lang="hr-HR" sz="1400" u="sng" dirty="0">
                <a:hlinkClick r:id="rId5"/>
              </a:rPr>
              <a:t>://genius-croatia.com/dt_portfolio/faust-vrancic/</a:t>
            </a:r>
            <a:r>
              <a:rPr lang="hr-HR" sz="1400" dirty="0"/>
              <a:t> (</a:t>
            </a:r>
            <a:r>
              <a:rPr lang="hr-HR" sz="1400" dirty="0" err="1"/>
              <a:t>pristupljeno</a:t>
            </a:r>
            <a:r>
              <a:rPr lang="hr-HR" sz="1400" dirty="0"/>
              <a:t> 23.1.2019.) </a:t>
            </a:r>
            <a:endParaRPr lang="hr-HR" sz="1400" dirty="0" smtClean="0"/>
          </a:p>
          <a:p>
            <a:endParaRPr lang="hr-HR" sz="1400" dirty="0"/>
          </a:p>
          <a:p>
            <a:r>
              <a:rPr lang="hr-HR" sz="1400" dirty="0" smtClean="0"/>
              <a:t>4. Faust Vrančić - Virtualna izložba NSK, 2017. </a:t>
            </a:r>
            <a:r>
              <a:rPr lang="hr-HR" sz="1400" u="sng" dirty="0">
                <a:hlinkClick r:id="rId6"/>
              </a:rPr>
              <a:t>http://virtualna.nsk.hr/vrancic</a:t>
            </a:r>
            <a:r>
              <a:rPr lang="hr-HR" sz="1400" u="sng" dirty="0"/>
              <a:t> </a:t>
            </a:r>
            <a:endParaRPr lang="hr-HR" sz="1400" dirty="0"/>
          </a:p>
          <a:p>
            <a:r>
              <a:rPr lang="hr-HR" sz="1400" dirty="0" smtClean="0"/>
              <a:t> (</a:t>
            </a:r>
            <a:r>
              <a:rPr lang="hr-HR" sz="1400" dirty="0" err="1" smtClean="0"/>
              <a:t>pristupljeno</a:t>
            </a:r>
            <a:r>
              <a:rPr lang="hr-HR" sz="1400" dirty="0" smtClean="0"/>
              <a:t> </a:t>
            </a:r>
            <a:r>
              <a:rPr lang="hr-HR" sz="1400" dirty="0"/>
              <a:t>23.1.2019.) </a:t>
            </a:r>
            <a:endParaRPr lang="hr-HR" sz="1400" dirty="0" smtClean="0"/>
          </a:p>
          <a:p>
            <a:endParaRPr lang="hr-HR" sz="1400" dirty="0"/>
          </a:p>
          <a:p>
            <a:r>
              <a:rPr lang="hr-HR" sz="1400" dirty="0" smtClean="0"/>
              <a:t>5. Otvorena </a:t>
            </a:r>
            <a:r>
              <a:rPr lang="hr-HR" sz="1400" dirty="0"/>
              <a:t>izložba </a:t>
            </a:r>
            <a:r>
              <a:rPr lang="hr-HR" sz="1400" dirty="0" err="1"/>
              <a:t>Machinae</a:t>
            </a:r>
            <a:r>
              <a:rPr lang="hr-HR" sz="1400" dirty="0"/>
              <a:t> </a:t>
            </a:r>
            <a:r>
              <a:rPr lang="hr-HR" sz="1400" dirty="0" err="1"/>
              <a:t>novae</a:t>
            </a:r>
            <a:r>
              <a:rPr lang="hr-HR" sz="1400" dirty="0"/>
              <a:t> u Nacionalnoj knjižnici. Šibenski portal.rtl.hr, 31. studenog, 2015. </a:t>
            </a:r>
            <a:r>
              <a:rPr lang="hr-HR" sz="1400" u="sng" dirty="0">
                <a:hlinkClick r:id="rId7"/>
              </a:rPr>
              <a:t>http://sibenskiportal.rtl.hr/2015/11/11/foto-otvorena-izlozba-machinae-novae-400-godina-poslije-u-nacionalnoj-knjiznici/</a:t>
            </a:r>
            <a:r>
              <a:rPr lang="hr-HR" sz="1400" dirty="0"/>
              <a:t> (</a:t>
            </a:r>
            <a:r>
              <a:rPr lang="hr-HR" sz="1400" dirty="0" err="1"/>
              <a:t>pristupljeno</a:t>
            </a:r>
            <a:r>
              <a:rPr lang="hr-HR" sz="1400" dirty="0"/>
              <a:t> 23.1.2019</a:t>
            </a:r>
            <a:r>
              <a:rPr lang="hr-HR" sz="1400" dirty="0" smtClean="0"/>
              <a:t>.)</a:t>
            </a:r>
            <a:endParaRPr lang="hr-HR" sz="1400" dirty="0"/>
          </a:p>
          <a:p>
            <a:r>
              <a:rPr lang="hr-HR" sz="1400" dirty="0"/>
              <a:t> </a:t>
            </a:r>
          </a:p>
        </p:txBody>
      </p:sp>
      <p:pic>
        <p:nvPicPr>
          <p:cNvPr id="2050" name="Picture 2" descr="C:\Users\Korisnik\Desktop\Faust Vrančić\vrancic-portret(1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0232" y="4709567"/>
            <a:ext cx="1211262" cy="1455737"/>
          </a:xfrm>
          <a:prstGeom prst="rect">
            <a:avLst/>
          </a:prstGeom>
          <a:noFill/>
        </p:spPr>
      </p:pic>
      <p:sp>
        <p:nvSpPr>
          <p:cNvPr id="7" name="TekstniOkvir 6"/>
          <p:cNvSpPr txBox="1"/>
          <p:nvPr/>
        </p:nvSpPr>
        <p:spPr>
          <a:xfrm>
            <a:off x="6444208" y="616530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Hvala na pažnji!</a:t>
            </a:r>
            <a:endParaRPr lang="hr-H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256584"/>
          </a:xfrm>
        </p:spPr>
        <p:txBody>
          <a:bodyPr>
            <a:noAutofit/>
          </a:bodyPr>
          <a:lstStyle/>
          <a:p>
            <a:r>
              <a:rPr lang="vi-V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Faust </a:t>
            </a:r>
            <a:r>
              <a:rPr lang="vi-VN" sz="1800" dirty="0">
                <a:latin typeface="Arial" panose="020B0604020202020204" pitchFamily="34" charset="0"/>
                <a:cs typeface="Arial" panose="020B0604020202020204" pitchFamily="34" charset="0"/>
              </a:rPr>
              <a:t>Vrančić (Šibenik 1551.- Venecija 20.1.1617.) je prvi hrvatski inženjer, tehnički pisac i konstruktor, a bio je i  polihistor, kozmopolit, izumitelj, jezikoslovac i biskup koji je djelovao na prijelazu iz 16. u 17. stoljeće </a:t>
            </a:r>
            <a:endParaRPr lang="hr-H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Već </a:t>
            </a:r>
            <a:r>
              <a:rPr lang="vi-V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kao </a:t>
            </a:r>
            <a:r>
              <a:rPr lang="vi-VN" sz="1800" dirty="0">
                <a:latin typeface="Arial" panose="020B0604020202020204" pitchFamily="34" charset="0"/>
                <a:cs typeface="Arial" panose="020B0604020202020204" pitchFamily="34" charset="0"/>
              </a:rPr>
              <a:t>osmogodišnjak odlazi u Požun, gdje brigu o njegovu školovanju preuzima stric </a:t>
            </a:r>
            <a:r>
              <a:rPr lang="vi-V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Antun. Poslije </a:t>
            </a:r>
            <a:r>
              <a:rPr lang="vi-VN" sz="1800" dirty="0">
                <a:latin typeface="Arial" panose="020B0604020202020204" pitchFamily="34" charset="0"/>
                <a:cs typeface="Arial" panose="020B0604020202020204" pitchFamily="34" charset="0"/>
              </a:rPr>
              <a:t>odlazi na </a:t>
            </a:r>
            <a:r>
              <a:rPr lang="vi-V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četverogodišnji </a:t>
            </a:r>
            <a:r>
              <a:rPr lang="vi-VN" sz="1800" dirty="0">
                <a:latin typeface="Arial" panose="020B0604020202020204" pitchFamily="34" charset="0"/>
                <a:cs typeface="Arial" panose="020B0604020202020204" pitchFamily="34" charset="0"/>
              </a:rPr>
              <a:t>studij </a:t>
            </a: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filozofije i prava </a:t>
            </a:r>
            <a:r>
              <a:rPr lang="vi-V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 Padovu</a:t>
            </a: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hr-H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1800" dirty="0">
                <a:latin typeface="Arial" panose="020B0604020202020204" pitchFamily="34" charset="0"/>
                <a:cs typeface="Arial" panose="020B0604020202020204" pitchFamily="34" charset="0"/>
              </a:rPr>
              <a:t>Nakon studija Faust 1579. postaje upraviteljem biskupova imanja i zapovjednikom tvrđave u mađarskome Veszprému, biskupom čanadskim, te </a:t>
            </a:r>
            <a:r>
              <a:rPr lang="vi-V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od </a:t>
            </a:r>
            <a:r>
              <a:rPr lang="vi-VN" sz="1800" dirty="0">
                <a:latin typeface="Arial" panose="020B0604020202020204" pitchFamily="34" charset="0"/>
                <a:cs typeface="Arial" panose="020B0604020202020204" pitchFamily="34" charset="0"/>
              </a:rPr>
              <a:t>1581. do 1594</a:t>
            </a:r>
            <a:r>
              <a:rPr lang="vi-V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vi-V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dirty="0">
                <a:latin typeface="Arial" panose="020B0604020202020204" pitchFamily="34" charset="0"/>
                <a:cs typeface="Arial" panose="020B0604020202020204" pitchFamily="34" charset="0"/>
              </a:rPr>
              <a:t>tajnikom </a:t>
            </a:r>
            <a:r>
              <a:rPr lang="vi-V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cara </a:t>
            </a:r>
            <a:r>
              <a:rPr lang="vi-VN" sz="1800" dirty="0">
                <a:latin typeface="Arial" panose="020B0604020202020204" pitchFamily="34" charset="0"/>
                <a:cs typeface="Arial" panose="020B0604020202020204" pitchFamily="34" charset="0"/>
              </a:rPr>
              <a:t>Rudolfa II. u </a:t>
            </a:r>
            <a:r>
              <a:rPr lang="vi-V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Pragu</a:t>
            </a: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hr-H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1578. 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ž</a:t>
            </a: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eni 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se Mariom </a:t>
            </a:r>
            <a:r>
              <a:rPr lang="hr-HR" sz="1800" dirty="0" err="1">
                <a:latin typeface="Arial" panose="020B0604020202020204" pitchFamily="34" charset="0"/>
                <a:cs typeface="Arial" panose="020B0604020202020204" pitchFamily="34" charset="0"/>
              </a:rPr>
              <a:t>Zarensis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 s kojom dobiva kćer </a:t>
            </a:r>
            <a:r>
              <a:rPr lang="hr-HR" sz="1800" dirty="0" err="1">
                <a:latin typeface="Arial" panose="020B0604020202020204" pitchFamily="34" charset="0"/>
                <a:cs typeface="Arial" panose="020B0604020202020204" pitchFamily="34" charset="0"/>
              </a:rPr>
              <a:t>Alba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800" dirty="0" err="1">
                <a:latin typeface="Arial" panose="020B0604020202020204" pitchFamily="34" charset="0"/>
                <a:cs typeface="Arial" panose="020B0604020202020204" pitchFamily="34" charset="0"/>
              </a:rPr>
              <a:t>Rozu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 i sina koji umire jako mlad. Supruga mu je rano umrla pa se zaredio 1600., o</a:t>
            </a: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drekavši 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se 1608. biskupske časti, nastavio je borbu protiv </a:t>
            </a: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reformacije</a:t>
            </a:r>
          </a:p>
          <a:p>
            <a:pPr marL="0" indent="0">
              <a:buNone/>
            </a:pP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r-H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Te je godine u Rimu teško obolio, te je na putu prema domovini preminuo u Veneciji; </a:t>
            </a: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pokopan 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je u crkvi sv. Marije od Milosti u </a:t>
            </a:r>
            <a:r>
              <a:rPr lang="hr-HR" sz="1800" dirty="0" err="1">
                <a:latin typeface="Arial" panose="020B0604020202020204" pitchFamily="34" charset="0"/>
                <a:cs typeface="Arial" panose="020B0604020202020204" pitchFamily="34" charset="0"/>
              </a:rPr>
              <a:t>Prvić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 Luci na otoku </a:t>
            </a:r>
            <a:r>
              <a:rPr lang="hr-HR" sz="1800" dirty="0" err="1">
                <a:latin typeface="Arial" panose="020B0604020202020204" pitchFamily="34" charset="0"/>
                <a:cs typeface="Arial" panose="020B0604020202020204" pitchFamily="34" charset="0"/>
              </a:rPr>
              <a:t>Prviću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hr-H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preuzmi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052736"/>
            <a:ext cx="3384376" cy="2231726"/>
          </a:xfrm>
          <a:prstGeom prst="flowChartMagneticDisk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Rezervirano mjesto sadržaja 6" descr="preuzmi (1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71600" y="1124744"/>
            <a:ext cx="2664296" cy="2088232"/>
          </a:xfrm>
          <a:prstGeom prst="flowChartMagneticDrum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Slika 7" descr="preuzmi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3837945"/>
            <a:ext cx="2016224" cy="2586469"/>
          </a:xfrm>
          <a:prstGeom prst="flowChartMagneticDisk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kstniOkvir 5"/>
          <p:cNvSpPr txBox="1"/>
          <p:nvPr/>
        </p:nvSpPr>
        <p:spPr>
          <a:xfrm>
            <a:off x="539552" y="69269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Padova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4775784" y="66806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Tvrđava u </a:t>
            </a:r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Veszprem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-u 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5711888" y="5131179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Car Rudolf II.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Pisano djelo Fausta Vrančića</a:t>
            </a:r>
            <a:endParaRPr lang="hr-HR" sz="3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4"/>
          </a:xfrm>
        </p:spPr>
        <p:txBody>
          <a:bodyPr>
            <a:normAutofit/>
          </a:bodyPr>
          <a:lstStyle/>
          <a:p>
            <a:r>
              <a:rPr lang="hr-HR" sz="2400" i="1" dirty="0" smtClean="0"/>
              <a:t>Novi strojevi Fausta Vrančića Šibenčanina</a:t>
            </a:r>
            <a:endParaRPr lang="hr-HR" sz="2400" dirty="0"/>
          </a:p>
        </p:txBody>
      </p:sp>
      <p:pic>
        <p:nvPicPr>
          <p:cNvPr id="1026" name="Picture 2" descr="C:\Users\Korisnik\Desktop\Faust Vrančić\machin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492896"/>
            <a:ext cx="2304256" cy="3518674"/>
          </a:xfrm>
          <a:prstGeom prst="rect">
            <a:avLst/>
          </a:prstGeom>
          <a:noFill/>
        </p:spPr>
      </p:pic>
      <p:sp>
        <p:nvSpPr>
          <p:cNvPr id="5" name="TekstniOkvir 4"/>
          <p:cNvSpPr txBox="1"/>
          <p:nvPr/>
        </p:nvSpPr>
        <p:spPr>
          <a:xfrm>
            <a:off x="179512" y="2636912"/>
            <a:ext cx="554461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Knjiga sadrži 49 bakropisa velikoga formata na kojima je 56 različitih konstrukcija. Crteži su </a:t>
            </a:r>
            <a:r>
              <a:rPr lang="hr-HR" sz="2000" dirty="0" smtClean="0"/>
              <a:t>fini</a:t>
            </a:r>
            <a:r>
              <a:rPr lang="vi-VN" dirty="0" smtClean="0"/>
              <a:t> i pregledni, rađeni u </a:t>
            </a:r>
            <a:r>
              <a:rPr lang="vi-VN" dirty="0" smtClean="0">
                <a:solidFill>
                  <a:srgbClr val="FF0000"/>
                </a:solidFill>
              </a:rPr>
              <a:t>perspektivi</a:t>
            </a:r>
            <a:r>
              <a:rPr lang="vi-VN" dirty="0" smtClean="0"/>
              <a:t>. </a:t>
            </a:r>
            <a:endParaRPr lang="hr-HR" dirty="0" smtClean="0"/>
          </a:p>
          <a:p>
            <a:r>
              <a:rPr lang="vi-VN" dirty="0" smtClean="0"/>
              <a:t>Tehnička rješenja obuhvaćaju uređenje </a:t>
            </a:r>
            <a:r>
              <a:rPr lang="vi-VN" dirty="0" smtClean="0">
                <a:solidFill>
                  <a:srgbClr val="FF0000"/>
                </a:solidFill>
              </a:rPr>
              <a:t>riječnih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smtClean="0">
                <a:solidFill>
                  <a:srgbClr val="FF0000"/>
                </a:solidFill>
              </a:rPr>
              <a:t>t</a:t>
            </a:r>
            <a:r>
              <a:rPr lang="vi-VN" dirty="0" smtClean="0">
                <a:solidFill>
                  <a:srgbClr val="FF0000"/>
                </a:solidFill>
              </a:rPr>
              <a:t>okova</a:t>
            </a:r>
            <a:r>
              <a:rPr lang="vi-VN" dirty="0" smtClean="0"/>
              <a:t>, </a:t>
            </a:r>
            <a:r>
              <a:rPr lang="vi-VN" dirty="0" smtClean="0">
                <a:solidFill>
                  <a:srgbClr val="FF0000"/>
                </a:solidFill>
              </a:rPr>
              <a:t>mostove</a:t>
            </a:r>
            <a:r>
              <a:rPr lang="vi-VN" dirty="0" smtClean="0"/>
              <a:t>, </a:t>
            </a:r>
            <a:r>
              <a:rPr lang="vi-VN" dirty="0" smtClean="0">
                <a:solidFill>
                  <a:srgbClr val="FF0000"/>
                </a:solidFill>
              </a:rPr>
              <a:t>satove</a:t>
            </a:r>
            <a:r>
              <a:rPr lang="vi-VN" dirty="0" smtClean="0"/>
              <a:t>,</a:t>
            </a:r>
            <a:r>
              <a:rPr lang="hr-HR" dirty="0" smtClean="0"/>
              <a:t> </a:t>
            </a:r>
            <a:r>
              <a:rPr lang="vi-VN" dirty="0" smtClean="0"/>
              <a:t>mnogobrojne </a:t>
            </a:r>
            <a:r>
              <a:rPr lang="vi-VN" dirty="0" smtClean="0">
                <a:solidFill>
                  <a:srgbClr val="FF0000"/>
                </a:solidFill>
              </a:rPr>
              <a:t>mlinove</a:t>
            </a:r>
            <a:r>
              <a:rPr lang="vi-VN" dirty="0" smtClean="0"/>
              <a:t>, </a:t>
            </a:r>
            <a:endParaRPr lang="hr-HR" dirty="0" smtClean="0"/>
          </a:p>
          <a:p>
            <a:r>
              <a:rPr lang="vi-VN" dirty="0" smtClean="0">
                <a:solidFill>
                  <a:srgbClr val="FF0000"/>
                </a:solidFill>
              </a:rPr>
              <a:t>preše</a:t>
            </a:r>
            <a:r>
              <a:rPr lang="vi-VN" dirty="0" smtClean="0"/>
              <a:t>, strojeve za mlaćenje i čišćenje žitarica, zaprežna kola, organizaciju posla i drugo </a:t>
            </a:r>
            <a:r>
              <a:rPr lang="hr-HR" dirty="0" smtClean="0"/>
              <a:t>, </a:t>
            </a:r>
            <a:r>
              <a:rPr lang="vi-VN" u="sng" dirty="0" smtClean="0"/>
              <a:t>ne</a:t>
            </a:r>
            <a:r>
              <a:rPr lang="hr-HR" u="sng" dirty="0" smtClean="0"/>
              <a:t> </a:t>
            </a:r>
            <a:r>
              <a:rPr lang="vi-VN" u="sng" dirty="0" smtClean="0"/>
              <a:t>ratne strojeve</a:t>
            </a:r>
            <a:r>
              <a:rPr lang="vi-VN" dirty="0" smtClean="0"/>
              <a:t>, te su uglavnom namijenjeni</a:t>
            </a:r>
            <a:r>
              <a:rPr lang="hr-HR" dirty="0" smtClean="0"/>
              <a:t> </a:t>
            </a:r>
            <a:r>
              <a:rPr lang="hr-HR" sz="2000" dirty="0" smtClean="0"/>
              <a:t>za</a:t>
            </a:r>
            <a:r>
              <a:rPr lang="hr-HR" dirty="0" smtClean="0"/>
              <a:t> </a:t>
            </a:r>
            <a:r>
              <a:rPr lang="vi-VN" dirty="0" smtClean="0"/>
              <a:t>olakšavanj</a:t>
            </a:r>
            <a:r>
              <a:rPr lang="hr-HR" sz="2000" dirty="0" smtClean="0"/>
              <a:t>e </a:t>
            </a:r>
            <a:r>
              <a:rPr lang="vi-VN" dirty="0" smtClean="0"/>
              <a:t>ljudskoga rada primjenom rada teglećih životinja, te energije vodenih tokova ili vjetra.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orisnik\Desktop\Faust Vrančić\Screenshot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60648"/>
            <a:ext cx="2908573" cy="2253370"/>
          </a:xfrm>
          <a:prstGeom prst="rect">
            <a:avLst/>
          </a:prstGeom>
          <a:noFill/>
        </p:spPr>
      </p:pic>
      <p:pic>
        <p:nvPicPr>
          <p:cNvPr id="2051" name="Picture 3" descr="C:\Users\Korisnik\Desktop\Faust Vrančić\RIIF-2-6_01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492896"/>
            <a:ext cx="2808312" cy="2102724"/>
          </a:xfrm>
          <a:prstGeom prst="rect">
            <a:avLst/>
          </a:prstGeom>
          <a:noFill/>
        </p:spPr>
      </p:pic>
      <p:pic>
        <p:nvPicPr>
          <p:cNvPr id="2052" name="Picture 4" descr="C:\Users\Korisnik\Desktop\Faust Vrančić\page0026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497443" y="4167853"/>
            <a:ext cx="2011678" cy="2694212"/>
          </a:xfrm>
          <a:prstGeom prst="rect">
            <a:avLst/>
          </a:prstGeom>
          <a:noFill/>
        </p:spPr>
      </p:pic>
      <p:sp>
        <p:nvSpPr>
          <p:cNvPr id="7" name="TekstniOkvir 6"/>
          <p:cNvSpPr txBox="1"/>
          <p:nvPr/>
        </p:nvSpPr>
        <p:spPr>
          <a:xfrm>
            <a:off x="3923928" y="453841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Izum visećeg </a:t>
            </a:r>
          </a:p>
          <a:p>
            <a:r>
              <a:rPr lang="hr-HR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mosta</a:t>
            </a:r>
            <a:endParaRPr lang="hr-HR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3433727" y="263056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Izum dizalice</a:t>
            </a:r>
            <a:endParaRPr lang="hr-HR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4333827" y="462566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Izum vjetrenjače</a:t>
            </a:r>
            <a:endParaRPr lang="hr-HR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orisnik\Desktop\Faust Vrančić\iz4_v-75-3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3168352" cy="2101748"/>
          </a:xfrm>
          <a:prstGeom prst="rect">
            <a:avLst/>
          </a:prstGeom>
          <a:noFill/>
        </p:spPr>
      </p:pic>
      <p:pic>
        <p:nvPicPr>
          <p:cNvPr id="3075" name="Picture 3" descr="C:\Users\Korisnik\Desktop\Faust Vrančić\iz6_v-75-3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713226"/>
            <a:ext cx="3309045" cy="2155885"/>
          </a:xfrm>
          <a:prstGeom prst="rect">
            <a:avLst/>
          </a:prstGeom>
          <a:noFill/>
        </p:spPr>
      </p:pic>
      <p:pic>
        <p:nvPicPr>
          <p:cNvPr id="3076" name="Picture 4" descr="C:\Users\Korisnik\Desktop\Faust Vrančić\iz7_v-75-3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437112"/>
            <a:ext cx="3024336" cy="2008919"/>
          </a:xfrm>
          <a:prstGeom prst="rect">
            <a:avLst/>
          </a:prstGeom>
          <a:noFill/>
        </p:spPr>
      </p:pic>
      <p:pic>
        <p:nvPicPr>
          <p:cNvPr id="3077" name="Picture 5" descr="C:\Users\Korisnik\Desktop\Faust Vrančić\iz5_v-75-3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437112"/>
            <a:ext cx="3096344" cy="2056750"/>
          </a:xfrm>
          <a:prstGeom prst="rect">
            <a:avLst/>
          </a:prstGeom>
          <a:noFill/>
        </p:spPr>
      </p:pic>
      <p:sp>
        <p:nvSpPr>
          <p:cNvPr id="8" name="TekstniOkvir 7"/>
          <p:cNvSpPr txBox="1"/>
          <p:nvPr/>
        </p:nvSpPr>
        <p:spPr>
          <a:xfrm>
            <a:off x="431540" y="395240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Primjeri maketa s izložbe </a:t>
            </a:r>
            <a:r>
              <a:rPr lang="it-IT" sz="2000" b="1" dirty="0" err="1" smtClean="0">
                <a:solidFill>
                  <a:srgbClr val="FF0000"/>
                </a:solidFill>
              </a:rPr>
              <a:t>Machinae</a:t>
            </a:r>
            <a:r>
              <a:rPr lang="it-IT" sz="2000" b="1" dirty="0" smtClean="0">
                <a:solidFill>
                  <a:srgbClr val="FF0000"/>
                </a:solidFill>
              </a:rPr>
              <a:t> </a:t>
            </a:r>
            <a:r>
              <a:rPr lang="it-IT" sz="2000" b="1" dirty="0" err="1">
                <a:solidFill>
                  <a:srgbClr val="FF0000"/>
                </a:solidFill>
              </a:rPr>
              <a:t>novae</a:t>
            </a:r>
            <a:r>
              <a:rPr lang="it-IT" sz="2000" b="1" dirty="0">
                <a:solidFill>
                  <a:srgbClr val="FF0000"/>
                </a:solidFill>
              </a:rPr>
              <a:t> – 400 </a:t>
            </a:r>
            <a:r>
              <a:rPr lang="it-IT" sz="2000" b="1" dirty="0" err="1">
                <a:solidFill>
                  <a:srgbClr val="FF0000"/>
                </a:solidFill>
              </a:rPr>
              <a:t>godina</a:t>
            </a:r>
            <a:r>
              <a:rPr lang="it-IT" sz="2000" b="1" dirty="0">
                <a:solidFill>
                  <a:srgbClr val="FF0000"/>
                </a:solidFill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</a:rPr>
              <a:t>poslije</a:t>
            </a:r>
            <a:r>
              <a:rPr lang="hr-HR" sz="2000" b="1" dirty="0" smtClean="0"/>
              <a:t> </a:t>
            </a:r>
            <a:r>
              <a:rPr lang="hr-HR" sz="2000" dirty="0" smtClean="0"/>
              <a:t>postavljene</a:t>
            </a:r>
            <a:r>
              <a:rPr lang="hr-HR" sz="2000" b="1" dirty="0" smtClean="0"/>
              <a:t> </a:t>
            </a:r>
            <a:r>
              <a:rPr lang="hr-HR" sz="2000" dirty="0" smtClean="0"/>
              <a:t>u Zagrebu, u NSK 2015. godine</a:t>
            </a:r>
            <a:endParaRPr lang="it-IT" sz="2000" b="1" dirty="0"/>
          </a:p>
          <a:p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4098776" y="1371998"/>
            <a:ext cx="4906888" cy="4824536"/>
          </a:xfrm>
        </p:spPr>
        <p:txBody>
          <a:bodyPr>
            <a:normAutofit/>
          </a:bodyPr>
          <a:lstStyle/>
          <a:p>
            <a:pPr algn="l"/>
            <a:r>
              <a:rPr lang="vi-VN" sz="1800" dirty="0" smtClean="0">
                <a:latin typeface="+mn-lt"/>
              </a:rPr>
              <a:t>Konstrukcija padobrana izložena pod nazivom </a:t>
            </a:r>
            <a:r>
              <a:rPr lang="vi-VN" sz="1800" u="sng" dirty="0" smtClean="0">
                <a:solidFill>
                  <a:srgbClr val="FF0000"/>
                </a:solidFill>
                <a:latin typeface="+mn-lt"/>
              </a:rPr>
              <a:t>Leteći čovjek</a:t>
            </a:r>
            <a:r>
              <a:rPr lang="vi-VN" sz="1800" dirty="0" smtClean="0">
                <a:latin typeface="+mn-lt"/>
              </a:rPr>
              <a:t> odnosno </a:t>
            </a:r>
            <a:r>
              <a:rPr lang="vi-VN" sz="1800" u="sng" dirty="0" smtClean="0">
                <a:solidFill>
                  <a:srgbClr val="FF0000"/>
                </a:solidFill>
                <a:latin typeface="+mn-lt"/>
              </a:rPr>
              <a:t>Homo volans</a:t>
            </a:r>
            <a:r>
              <a:rPr lang="hr-HR" sz="1800" u="sng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1800" dirty="0" smtClean="0">
                <a:latin typeface="+mn-lt"/>
              </a:rPr>
              <a:t>vjerojatno je najpoznatiji Vrančićev projekt. Kroz ljudsku povijest i drugi su se autori bavili idejom takve naprave. </a:t>
            </a:r>
            <a:r>
              <a:rPr lang="hr-HR" sz="1800" dirty="0" smtClean="0">
                <a:latin typeface="+mn-lt"/>
              </a:rPr>
              <a:t/>
            </a:r>
            <a:br>
              <a:rPr lang="hr-HR" sz="1800" dirty="0" smtClean="0">
                <a:latin typeface="+mn-lt"/>
              </a:rPr>
            </a:br>
            <a:r>
              <a:rPr lang="vi-VN" sz="1800" dirty="0" smtClean="0">
                <a:latin typeface="+mn-lt"/>
              </a:rPr>
              <a:t>U povijesti padobrana spominju se pokušaji u Kini još u 2. st. pr. Kr., a u 15. stoljeću skice padobrana načinili su Francesco di Giorgio Martini, a zatim i Leonardo da Vinci. Međutim Vrančić je prvi dao funkcionalno rješenje koje je konstrukcijom u potpunosti </a:t>
            </a:r>
            <a:r>
              <a:rPr lang="hr-HR" sz="1800" dirty="0">
                <a:latin typeface="+mn-lt"/>
              </a:rPr>
              <a:t/>
            </a:r>
            <a:br>
              <a:rPr lang="hr-HR" sz="1800" dirty="0">
                <a:latin typeface="+mn-lt"/>
              </a:rPr>
            </a:br>
            <a:r>
              <a:rPr lang="vi-VN" sz="1800" dirty="0" smtClean="0">
                <a:latin typeface="+mn-lt"/>
              </a:rPr>
              <a:t>nalik modernom padobranu, te pruža</a:t>
            </a:r>
            <a:r>
              <a:rPr lang="hr-HR" sz="1800" dirty="0" smtClean="0">
                <a:latin typeface="+mn-lt"/>
              </a:rPr>
              <a:t> </a:t>
            </a:r>
            <a:r>
              <a:rPr lang="vi-VN" sz="1800" dirty="0" smtClean="0">
                <a:latin typeface="+mn-lt"/>
              </a:rPr>
              <a:t>sigurnu</a:t>
            </a:r>
            <a:r>
              <a:rPr lang="hr-HR" sz="1800" dirty="0">
                <a:latin typeface="+mn-lt"/>
              </a:rPr>
              <a:t> </a:t>
            </a:r>
            <a:r>
              <a:rPr lang="vi-VN" sz="1800" dirty="0" smtClean="0">
                <a:latin typeface="+mn-lt"/>
              </a:rPr>
              <a:t>zaštitu pri skoku s velikih visina</a:t>
            </a:r>
            <a:r>
              <a:rPr lang="hr-HR" sz="1800" dirty="0" smtClean="0">
                <a:latin typeface="+mn-lt"/>
              </a:rPr>
              <a:t>.</a:t>
            </a:r>
            <a:endParaRPr lang="hr-HR" sz="1800" dirty="0">
              <a:latin typeface="+mn-lt"/>
            </a:endParaRPr>
          </a:p>
        </p:txBody>
      </p:sp>
      <p:pic>
        <p:nvPicPr>
          <p:cNvPr id="4098" name="Picture 2" descr="C:\Users\Korisnik\Desktop\Faust Vrančić\Fausto_Veranzio_homo_vola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3596653" cy="5431830"/>
          </a:xfrm>
          <a:prstGeom prst="rect">
            <a:avLst/>
          </a:prstGeom>
          <a:noFill/>
        </p:spPr>
      </p:pic>
      <p:sp>
        <p:nvSpPr>
          <p:cNvPr id="4" name="TekstniOkvir 3"/>
          <p:cNvSpPr txBox="1"/>
          <p:nvPr/>
        </p:nvSpPr>
        <p:spPr>
          <a:xfrm>
            <a:off x="5220072" y="476672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/>
              <a:t>Padobran</a:t>
            </a:r>
            <a:endParaRPr lang="hr-H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3779912" y="1268760"/>
            <a:ext cx="4978896" cy="4594522"/>
          </a:xfrm>
        </p:spPr>
        <p:txBody>
          <a:bodyPr>
            <a:noAutofit/>
          </a:bodyPr>
          <a:lstStyle/>
          <a:p>
            <a:pPr algn="l"/>
            <a:r>
              <a:rPr lang="vi-V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Razvijajući i usavršavajući ideju luč</a:t>
            </a: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vi-V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og mosta, primjenjuje u konstrukcijama različite materijale idući najprije od već poznatih konstrukcija (drveni most i kameni most), da bi u projektu </a:t>
            </a:r>
            <a:r>
              <a:rPr lang="vi-VN" sz="18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mosta od zvonovine</a:t>
            </a:r>
            <a:r>
              <a:rPr lang="hr-HR" sz="18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predložio</a:t>
            </a: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za to doba</a:t>
            </a: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izvanrednu </a:t>
            </a:r>
            <a:r>
              <a:rPr lang="vi-V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zamisao da se takav most izgradi od bronce ili, kako Vrančić kaže, zvonovine; što se često navodi kao jedan od njegovih najvrjednijih prijedloga. Premda se poslije pokazao kao važan za daljnji razvoj tehnike, taj Vrančićev projekt, kao i neki drugi njegovi projekti, nije u to doba bio izvediv. Prvi metalni most sagrađen je tek 1773. u Engleskoj</a:t>
            </a:r>
            <a:endParaRPr lang="hr-H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334" y="188640"/>
            <a:ext cx="3381422" cy="2555726"/>
          </a:xfrm>
          <a:prstGeom prst="rect">
            <a:avLst/>
          </a:prstGeom>
          <a:noFill/>
        </p:spPr>
      </p:pic>
      <p:sp>
        <p:nvSpPr>
          <p:cNvPr id="6" name="TekstniOkvir 5"/>
          <p:cNvSpPr txBox="1"/>
          <p:nvPr/>
        </p:nvSpPr>
        <p:spPr>
          <a:xfrm>
            <a:off x="4716016" y="260648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Most</a:t>
            </a:r>
            <a:endParaRPr lang="hr-H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467544" y="332656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FAUST VRANČIĆ kao inspiracija - 3D animacije Faustovih izuma</a:t>
            </a:r>
            <a:endParaRPr lang="hr-HR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5292080" y="1196752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Radovi su napravljeni u CATIA i </a:t>
            </a:r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Blender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programima!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vw10E-oN4-M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23528" y="908720"/>
            <a:ext cx="4572000" cy="2571750"/>
          </a:xfrm>
          <a:prstGeom prst="rect">
            <a:avLst/>
          </a:prstGeom>
        </p:spPr>
      </p:pic>
      <p:pic>
        <p:nvPicPr>
          <p:cNvPr id="3" name="gJS-DK5jtVA"/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3707904" y="3789040"/>
            <a:ext cx="4572000" cy="2571750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251520" y="3476496"/>
            <a:ext cx="42995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Marino </a:t>
            </a:r>
            <a:r>
              <a:rPr lang="hr-H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Ljubetić</a:t>
            </a:r>
            <a:r>
              <a:rPr lang="hr-H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4. C – Simulacija rada žičare</a:t>
            </a:r>
            <a:endParaRPr lang="hr-H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3679077" y="6373594"/>
            <a:ext cx="38536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Teo </a:t>
            </a:r>
            <a:r>
              <a:rPr lang="hr-H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Čolović</a:t>
            </a:r>
            <a:r>
              <a:rPr lang="hr-H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4. B - Simulacija </a:t>
            </a: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rada </a:t>
            </a:r>
            <a:r>
              <a:rPr lang="hr-H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mlina</a:t>
            </a:r>
            <a:endParaRPr lang="hr-H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443</Words>
  <Application>Microsoft Office PowerPoint</Application>
  <PresentationFormat>Prikaz na zaslonu (4:3)</PresentationFormat>
  <Paragraphs>47</Paragraphs>
  <Slides>10</Slides>
  <Notes>0</Notes>
  <HiddenSlides>0</HiddenSlides>
  <MMClips>2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4" baseType="lpstr">
      <vt:lpstr>Arial</vt:lpstr>
      <vt:lpstr>Calibri</vt:lpstr>
      <vt:lpstr>Informal Roman</vt:lpstr>
      <vt:lpstr>Office tema</vt:lpstr>
      <vt:lpstr>Faust Vrančić</vt:lpstr>
      <vt:lpstr>PowerPoint prezentacija</vt:lpstr>
      <vt:lpstr>PowerPoint prezentacija</vt:lpstr>
      <vt:lpstr>Pisano djelo Fausta Vrančića</vt:lpstr>
      <vt:lpstr>PowerPoint prezentacija</vt:lpstr>
      <vt:lpstr>PowerPoint prezentacija</vt:lpstr>
      <vt:lpstr>Konstrukcija padobrana izložena pod nazivom Leteći čovjek odnosno Homo volans vjerojatno je najpoznatiji Vrančićev projekt. Kroz ljudsku povijest i drugi su se autori bavili idejom takve naprave.  U povijesti padobrana spominju se pokušaji u Kini još u 2. st. pr. Kr., a u 15. stoljeću skice padobrana načinili su Francesco di Giorgio Martini, a zatim i Leonardo da Vinci. Međutim Vrančić je prvi dao funkcionalno rješenje koje je konstrukcijom u potpunosti  nalik modernom padobranu, te pruža sigurnu zaštitu pri skoku s velikih visina.</vt:lpstr>
      <vt:lpstr>Razvijajući i usavršavajući ideju lučkog mosta, primjenjuje u konstrukcijama različite materijale idući najprije od već poznatih konstrukcija (drveni most i kameni most), da bi u projektu mosta od zvonovine predložio, za to doba, izvanrednu zamisao da se takav most izgradi od bronce ili, kako Vrančić kaže, zvonovine; što se često navodi kao jedan od njegovih najvrjednijih prijedloga. Premda se poslije pokazao kao važan za daljnji razvoj tehnike, taj Vrančićev projekt, kao i neki drugi njegovi projekti, nije u to doba bio izvediv. Prvi metalni most sagrađen je tek 1773. u Engleskoj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Faust Vrančić</dc:title>
  <dc:creator>Korisnik</dc:creator>
  <cp:lastModifiedBy>Korisnik</cp:lastModifiedBy>
  <cp:revision>18</cp:revision>
  <dcterms:created xsi:type="dcterms:W3CDTF">2019-01-16T12:35:03Z</dcterms:created>
  <dcterms:modified xsi:type="dcterms:W3CDTF">2019-01-24T07:54:35Z</dcterms:modified>
</cp:coreProperties>
</file>