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6" r:id="rId11"/>
    <p:sldId id="267" r:id="rId12"/>
    <p:sldId id="26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F1F51-A17B-4A65-9961-B2FC8C78BC85}" type="datetimeFigureOut">
              <a:rPr lang="hr-HR" smtClean="0"/>
              <a:t>22.6.2020.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2F539-DCC1-474B-B527-57918225B5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845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dirty="0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9629112" cy="2509213"/>
          </a:xfrm>
          <a:effectLst>
            <a:softEdge rad="127000"/>
          </a:effectLst>
        </p:spPr>
        <p:txBody>
          <a:bodyPr/>
          <a:lstStyle/>
          <a:p>
            <a:r>
              <a:rPr lang="hr-HR" dirty="0" smtClean="0"/>
              <a:t>FAZE U PROIZVODNJI VODENE PARE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TERMODINAMIKA</a:t>
            </a:r>
          </a:p>
          <a:p>
            <a:r>
              <a:rPr lang="hr-HR" dirty="0" smtClean="0"/>
              <a:t>TEHNIČKA ŠKOLA ZA STROJARSTVO I MEHATRONIKU, SPLIT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 rot="5400000">
            <a:off x="5931847" y="4383048"/>
            <a:ext cx="553998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2400" dirty="0" smtClean="0">
                <a:solidFill>
                  <a:schemeClr val="bg1">
                    <a:lumMod val="50000"/>
                  </a:schemeClr>
                </a:solidFill>
              </a:rPr>
              <a:t>Vesna </a:t>
            </a:r>
            <a:r>
              <a:rPr lang="hr-HR" sz="2400" dirty="0" err="1" smtClean="0">
                <a:solidFill>
                  <a:schemeClr val="bg1">
                    <a:lumMod val="50000"/>
                  </a:schemeClr>
                </a:solidFill>
              </a:rPr>
              <a:t>Plenča</a:t>
            </a: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ZADACI: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66916" y="1986116"/>
            <a:ext cx="10864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2. Odredi temperaturu i specifičnu entropiju </a:t>
            </a:r>
            <a:r>
              <a:rPr lang="hr-HR" u="sng" dirty="0"/>
              <a:t>vrele vode</a:t>
            </a:r>
            <a:r>
              <a:rPr lang="hr-HR" u="sng" dirty="0" smtClean="0"/>
              <a:t> </a:t>
            </a:r>
            <a:r>
              <a:rPr lang="hr-HR" dirty="0" smtClean="0"/>
              <a:t>  koja se nalazi na tlaku 120[bar] </a:t>
            </a:r>
          </a:p>
          <a:p>
            <a:r>
              <a:rPr lang="hr-HR" dirty="0" smtClean="0"/>
              <a:t>    koristeći termodinamičke tablice.</a:t>
            </a:r>
          </a:p>
          <a:p>
            <a:pPr marL="342900" indent="-342900">
              <a:buAutoNum type="arabicPeriod"/>
            </a:pP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913775" y="2982581"/>
            <a:ext cx="5820697" cy="364776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r>
              <a:rPr lang="hr-HR" sz="3600" dirty="0" smtClean="0"/>
              <a:t>ZA VRELU VODU</a:t>
            </a:r>
            <a:endParaRPr lang="hr-HR" sz="3600" dirty="0"/>
          </a:p>
          <a:p>
            <a:pPr algn="ctr"/>
            <a:r>
              <a:rPr lang="hr-HR" sz="3600" dirty="0" smtClean="0"/>
              <a:t>T. X </a:t>
            </a:r>
            <a:r>
              <a:rPr lang="hr-HR" sz="3600" dirty="0"/>
              <a:t>potreban je </a:t>
            </a:r>
            <a:r>
              <a:rPr lang="hr-HR" sz="3600" dirty="0" smtClean="0"/>
              <a:t>1 </a:t>
            </a:r>
            <a:r>
              <a:rPr lang="hr-HR" sz="3600" dirty="0"/>
              <a:t>podatak</a:t>
            </a:r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  <p:sp>
        <p:nvSpPr>
          <p:cNvPr id="8" name="Strelica udesno 7"/>
          <p:cNvSpPr/>
          <p:nvPr/>
        </p:nvSpPr>
        <p:spPr>
          <a:xfrm>
            <a:off x="6813355" y="3675880"/>
            <a:ext cx="2005781" cy="143215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za p=120 </a:t>
            </a:r>
            <a:r>
              <a:rPr lang="hr-HR" dirty="0"/>
              <a:t>[bar</a:t>
            </a:r>
            <a:r>
              <a:rPr lang="hr-HR" dirty="0" smtClean="0"/>
              <a:t>]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8898020" y="3108851"/>
            <a:ext cx="3106993" cy="2566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dirty="0" smtClean="0"/>
              <a:t>       t</a:t>
            </a:r>
            <a:r>
              <a:rPr lang="hr-HR" sz="1400" b="1" baseline="30000" dirty="0"/>
              <a:t>)</a:t>
            </a:r>
            <a:r>
              <a:rPr lang="hr-HR" sz="1600" dirty="0" smtClean="0"/>
              <a:t> </a:t>
            </a:r>
            <a:r>
              <a:rPr lang="hr-HR" dirty="0" smtClean="0"/>
              <a:t>= 342,63 </a:t>
            </a:r>
            <a:r>
              <a:rPr lang="hr-HR" dirty="0"/>
              <a:t>[</a:t>
            </a:r>
            <a:r>
              <a:rPr lang="hr-HR" baseline="30000" dirty="0"/>
              <a:t>0</a:t>
            </a:r>
            <a:r>
              <a:rPr lang="hr-HR" dirty="0"/>
              <a:t>C]</a:t>
            </a:r>
          </a:p>
          <a:p>
            <a:pPr algn="ctr"/>
            <a:endParaRPr lang="hr-HR" dirty="0"/>
          </a:p>
          <a:p>
            <a:pPr algn="ctr"/>
            <a:r>
              <a:rPr lang="hr-HR" sz="2400" dirty="0" smtClean="0"/>
              <a:t>s</a:t>
            </a:r>
            <a:r>
              <a:rPr lang="hr-HR" sz="1600" b="1" baseline="30000" dirty="0" smtClean="0"/>
              <a:t>)</a:t>
            </a:r>
            <a:r>
              <a:rPr lang="hr-HR" sz="1600" dirty="0" smtClean="0"/>
              <a:t> </a:t>
            </a:r>
            <a:r>
              <a:rPr lang="hr-HR" dirty="0" smtClean="0"/>
              <a:t>= 3,496 </a:t>
            </a:r>
            <a:r>
              <a:rPr lang="hr-HR" dirty="0"/>
              <a:t>[Jkg</a:t>
            </a:r>
            <a:r>
              <a:rPr lang="hr-HR" baseline="30000" dirty="0"/>
              <a:t>-1</a:t>
            </a:r>
            <a:r>
              <a:rPr lang="hr-HR" dirty="0"/>
              <a:t>K</a:t>
            </a:r>
            <a:r>
              <a:rPr lang="hr-HR" baseline="30000" dirty="0"/>
              <a:t>-1</a:t>
            </a:r>
            <a:r>
              <a:rPr lang="hr-HR" dirty="0"/>
              <a:t>]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9104671" y="5810865"/>
            <a:ext cx="2782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POTRAŽITE PODATKE U TERMODINAMIČKIM TABLICAMA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7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ZADACI: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66916" y="1986116"/>
            <a:ext cx="10864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3. Odredi specifični volumen i specifičnu entalpiju </a:t>
            </a:r>
            <a:r>
              <a:rPr lang="hr-HR" u="sng" dirty="0" smtClean="0"/>
              <a:t>pregrijane pare </a:t>
            </a:r>
            <a:r>
              <a:rPr lang="hr-HR" dirty="0" smtClean="0"/>
              <a:t> koja se nalazi na tlaku 120[bar] i temperaturi 500 [</a:t>
            </a:r>
            <a:r>
              <a:rPr lang="hr-HR" baseline="30000" dirty="0" smtClean="0"/>
              <a:t>0</a:t>
            </a:r>
            <a:r>
              <a:rPr lang="hr-HR" dirty="0" smtClean="0"/>
              <a:t>C) koristeći termodinamičke tablice.</a:t>
            </a:r>
          </a:p>
          <a:p>
            <a:pPr marL="342900" indent="-342900">
              <a:buAutoNum type="arabicPeriod"/>
            </a:pP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879787" y="2982581"/>
            <a:ext cx="5820697" cy="367591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r>
              <a:rPr lang="hr-HR" sz="3600" dirty="0" smtClean="0"/>
              <a:t>ZA </a:t>
            </a:r>
            <a:r>
              <a:rPr lang="hr-HR" sz="3600" dirty="0" smtClean="0"/>
              <a:t>PREGRIJANU PARU</a:t>
            </a:r>
            <a:endParaRPr lang="hr-HR" sz="3600" dirty="0"/>
          </a:p>
          <a:p>
            <a:pPr algn="ctr"/>
            <a:r>
              <a:rPr lang="hr-HR" sz="3600" dirty="0"/>
              <a:t>T. XII/XIII</a:t>
            </a:r>
          </a:p>
          <a:p>
            <a:pPr algn="ctr"/>
            <a:r>
              <a:rPr lang="hr-HR" sz="3600" dirty="0"/>
              <a:t>potrebna su 2 podatka,</a:t>
            </a:r>
          </a:p>
          <a:p>
            <a:pPr algn="ctr"/>
            <a:r>
              <a:rPr lang="hr-HR" sz="3600" dirty="0"/>
              <a:t>uglavnom su to tlak i temperatura</a:t>
            </a:r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  <p:sp>
        <p:nvSpPr>
          <p:cNvPr id="8" name="Strelica udesno 7"/>
          <p:cNvSpPr/>
          <p:nvPr/>
        </p:nvSpPr>
        <p:spPr>
          <a:xfrm>
            <a:off x="6813355" y="3675880"/>
            <a:ext cx="2005781" cy="143215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za </a:t>
            </a:r>
            <a:r>
              <a:rPr lang="hr-HR" dirty="0" smtClean="0"/>
              <a:t>p=120 </a:t>
            </a:r>
            <a:r>
              <a:rPr lang="hr-HR" dirty="0"/>
              <a:t>[bar]</a:t>
            </a:r>
          </a:p>
          <a:p>
            <a:pPr algn="ctr"/>
            <a:r>
              <a:rPr lang="hr-HR" dirty="0"/>
              <a:t>t= </a:t>
            </a:r>
            <a:r>
              <a:rPr lang="hr-HR" dirty="0" smtClean="0"/>
              <a:t>500 </a:t>
            </a:r>
            <a:r>
              <a:rPr lang="hr-HR" dirty="0"/>
              <a:t>[</a:t>
            </a:r>
            <a:r>
              <a:rPr lang="hr-HR" baseline="30000" dirty="0"/>
              <a:t>0</a:t>
            </a:r>
            <a:r>
              <a:rPr lang="hr-HR" dirty="0"/>
              <a:t>C] 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8898020" y="3108851"/>
            <a:ext cx="3106993" cy="2566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dirty="0" smtClean="0"/>
              <a:t>     v</a:t>
            </a:r>
            <a:r>
              <a:rPr lang="hr-HR" sz="2000" baseline="-25000" dirty="0" smtClean="0"/>
              <a:t>p</a:t>
            </a:r>
            <a:r>
              <a:rPr lang="hr-HR" sz="1600" dirty="0" smtClean="0"/>
              <a:t> </a:t>
            </a:r>
            <a:r>
              <a:rPr lang="hr-HR" dirty="0" smtClean="0"/>
              <a:t>= 0,02681 [m</a:t>
            </a:r>
            <a:r>
              <a:rPr lang="hr-HR" baseline="30000" dirty="0" smtClean="0"/>
              <a:t>3</a:t>
            </a:r>
            <a:r>
              <a:rPr lang="hr-HR" dirty="0" smtClean="0"/>
              <a:t>kg</a:t>
            </a:r>
            <a:r>
              <a:rPr lang="hr-HR" baseline="30000" dirty="0" smtClean="0"/>
              <a:t>-1</a:t>
            </a:r>
            <a:r>
              <a:rPr lang="hr-HR" dirty="0"/>
              <a:t>]</a:t>
            </a:r>
          </a:p>
          <a:p>
            <a:pPr algn="ctr"/>
            <a:endParaRPr lang="hr-HR" dirty="0"/>
          </a:p>
          <a:p>
            <a:pPr algn="ctr"/>
            <a:r>
              <a:rPr lang="hr-HR" sz="2400" dirty="0"/>
              <a:t>h</a:t>
            </a:r>
            <a:r>
              <a:rPr lang="hr-HR" sz="2400" baseline="-25000" dirty="0"/>
              <a:t>p </a:t>
            </a:r>
            <a:r>
              <a:rPr lang="hr-HR" dirty="0" smtClean="0"/>
              <a:t>= 3347 </a:t>
            </a:r>
            <a:r>
              <a:rPr lang="hr-HR" dirty="0"/>
              <a:t>[</a:t>
            </a:r>
            <a:r>
              <a:rPr lang="hr-HR" dirty="0" smtClean="0"/>
              <a:t>Jkg</a:t>
            </a:r>
            <a:r>
              <a:rPr lang="hr-HR" baseline="30000" dirty="0" smtClean="0"/>
              <a:t>-1</a:t>
            </a:r>
            <a:r>
              <a:rPr lang="hr-HR" dirty="0" smtClean="0"/>
              <a:t>]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9104671" y="5810865"/>
            <a:ext cx="2782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POTRAŽITE PODATKE U TERMODINAMIČKIM TABLICAMA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31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SAMOVREDNOVANJE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710186" y="2038951"/>
            <a:ext cx="10363826" cy="342410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hr-HR" b="1" cap="none" dirty="0" smtClean="0">
                <a:ln/>
                <a:solidFill>
                  <a:schemeClr val="accent3"/>
                </a:solidFill>
              </a:rPr>
              <a:t>ZAOKRUŽI TOČAN ODGOVOR NA PITANJE KAKO RAZUMIJEŠ  PREZENTIRANO :</a:t>
            </a:r>
            <a:endParaRPr lang="hr-HR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Nasmiješeno lice 5"/>
          <p:cNvSpPr/>
          <p:nvPr/>
        </p:nvSpPr>
        <p:spPr>
          <a:xfrm>
            <a:off x="5078361" y="3598604"/>
            <a:ext cx="2536723" cy="219259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hr-HR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hr-HR" sz="2800" b="1" dirty="0" smtClean="0">
                <a:ln/>
                <a:solidFill>
                  <a:srgbClr val="FFFF00"/>
                </a:solidFill>
              </a:rPr>
              <a:t>GLUMIM DA ZNAM</a:t>
            </a:r>
            <a:endParaRPr lang="hr-HR" sz="2800" b="1" dirty="0">
              <a:ln/>
              <a:solidFill>
                <a:srgbClr val="FFFF00"/>
              </a:solidFill>
            </a:endParaRPr>
          </a:p>
        </p:txBody>
      </p:sp>
      <p:sp>
        <p:nvSpPr>
          <p:cNvPr id="8" name="Nasmiješeno lice 7"/>
          <p:cNvSpPr/>
          <p:nvPr/>
        </p:nvSpPr>
        <p:spPr>
          <a:xfrm>
            <a:off x="1258529" y="3510735"/>
            <a:ext cx="2536723" cy="219259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hr-HR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hr-HR" sz="2800" b="1" dirty="0" smtClean="0">
                <a:ln/>
                <a:solidFill>
                  <a:schemeClr val="accent3"/>
                </a:solidFill>
              </a:rPr>
              <a:t>ZNAM</a:t>
            </a:r>
            <a:endParaRPr lang="hr-HR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Nasmiješeno lice 8"/>
          <p:cNvSpPr/>
          <p:nvPr/>
        </p:nvSpPr>
        <p:spPr>
          <a:xfrm>
            <a:off x="8898193" y="3510735"/>
            <a:ext cx="2536723" cy="219259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hr-HR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hr-HR" sz="2800" b="1" dirty="0" smtClean="0">
                <a:ln/>
                <a:solidFill>
                  <a:srgbClr val="FF0000"/>
                </a:solidFill>
              </a:rPr>
              <a:t>ZNAM DA NE ZNAM</a:t>
            </a:r>
            <a:endParaRPr lang="hr-HR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5" name="Eksplozija 2 4"/>
          <p:cNvSpPr/>
          <p:nvPr/>
        </p:nvSpPr>
        <p:spPr>
          <a:xfrm rot="778014">
            <a:off x="1429791" y="3366656"/>
            <a:ext cx="2527069" cy="689956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ksplozija 2 12"/>
          <p:cNvSpPr/>
          <p:nvPr/>
        </p:nvSpPr>
        <p:spPr>
          <a:xfrm rot="778014">
            <a:off x="5339543" y="3435926"/>
            <a:ext cx="2527069" cy="68995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ksplozija 2 13"/>
          <p:cNvSpPr/>
          <p:nvPr/>
        </p:nvSpPr>
        <p:spPr>
          <a:xfrm rot="778014">
            <a:off x="9188339" y="3369425"/>
            <a:ext cx="2527069" cy="68995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5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SAMOVREDNOVANJE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5" y="1767325"/>
            <a:ext cx="10363826" cy="3424107"/>
          </a:xfr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hr-HR" dirty="0" smtClean="0"/>
              <a:t>              </a:t>
            </a:r>
            <a:r>
              <a:rPr lang="hr-HR" sz="3600" dirty="0" smtClean="0"/>
              <a:t>AKO TVOJ ODGOVOR </a:t>
            </a:r>
            <a:r>
              <a:rPr lang="hr-HR" sz="3600" dirty="0" smtClean="0">
                <a:solidFill>
                  <a:schemeClr val="bg1"/>
                </a:solidFill>
              </a:rPr>
              <a:t>NIJE</a:t>
            </a:r>
            <a:r>
              <a:rPr lang="hr-HR" sz="3600" dirty="0" smtClean="0">
                <a:solidFill>
                  <a:schemeClr val="tx2">
                    <a:lumMod val="50000"/>
                  </a:schemeClr>
                </a:solidFill>
              </a:rPr>
              <a:t> ZNAM</a:t>
            </a:r>
            <a:r>
              <a:rPr lang="hr-HR" sz="3600" dirty="0" smtClean="0"/>
              <a:t>, PROUČI PREZENTACIJU JOS JEDNOM</a:t>
            </a:r>
            <a:endParaRPr lang="hr-HR" sz="3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Nasmiješeno lice 4"/>
          <p:cNvSpPr/>
          <p:nvPr/>
        </p:nvSpPr>
        <p:spPr>
          <a:xfrm>
            <a:off x="3795251" y="3195484"/>
            <a:ext cx="4630993" cy="34412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rapez 5"/>
          <p:cNvSpPr/>
          <p:nvPr/>
        </p:nvSpPr>
        <p:spPr>
          <a:xfrm>
            <a:off x="4748981" y="5014452"/>
            <a:ext cx="2871019" cy="1140542"/>
          </a:xfrm>
          <a:prstGeom prst="trapezoi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 flipV="1">
            <a:off x="7325032" y="4385187"/>
            <a:ext cx="963562" cy="6587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flipH="1" flipV="1">
            <a:off x="3873911" y="4458931"/>
            <a:ext cx="1263444" cy="6145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flipV="1">
            <a:off x="4655574" y="5584722"/>
            <a:ext cx="963562" cy="6587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flipH="1" flipV="1">
            <a:off x="6413092" y="5565083"/>
            <a:ext cx="1263444" cy="6145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8426244" y="3991897"/>
            <a:ext cx="2369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mtClean="0"/>
              <a:t>OSTANI POZITIVAN,</a:t>
            </a:r>
            <a:endParaRPr lang="hr-HR" dirty="0" smtClean="0"/>
          </a:p>
          <a:p>
            <a:pPr algn="ctr"/>
            <a:r>
              <a:rPr lang="hr-HR" dirty="0" smtClean="0"/>
              <a:t>BUDI NEGATIVAN.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8662046" y="4576294"/>
            <a:ext cx="241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ZDRAVI I VESELI BILI!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72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Ravni poveznik sa strelicom 48"/>
          <p:cNvCxnSpPr>
            <a:endCxn id="5" idx="2"/>
          </p:cNvCxnSpPr>
          <p:nvPr/>
        </p:nvCxnSpPr>
        <p:spPr>
          <a:xfrm flipH="1" flipV="1">
            <a:off x="7104333" y="5096669"/>
            <a:ext cx="24663" cy="130419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Elipsa 3"/>
          <p:cNvSpPr/>
          <p:nvPr/>
        </p:nvSpPr>
        <p:spPr>
          <a:xfrm>
            <a:off x="6815365" y="5411587"/>
            <a:ext cx="540327" cy="4655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29" name="Ravni poveznik 28"/>
          <p:cNvCxnSpPr/>
          <p:nvPr/>
        </p:nvCxnSpPr>
        <p:spPr>
          <a:xfrm>
            <a:off x="9625782" y="2333626"/>
            <a:ext cx="1897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2822" y="235783"/>
            <a:ext cx="10364451" cy="1596177"/>
          </a:xfrm>
        </p:spPr>
        <p:txBody>
          <a:bodyPr/>
          <a:lstStyle/>
          <a:p>
            <a:r>
              <a:rPr lang="hr-HR" dirty="0" smtClean="0"/>
              <a:t>VODENA PARA KAO ENERGENT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48394" y="1886989"/>
            <a:ext cx="4114800" cy="4821381"/>
          </a:xfrm>
        </p:spPr>
        <p:txBody>
          <a:bodyPr>
            <a:normAutofit/>
          </a:bodyPr>
          <a:lstStyle/>
          <a:p>
            <a:r>
              <a:rPr lang="hr-HR" dirty="0"/>
              <a:t>Vodena para </a:t>
            </a:r>
            <a:r>
              <a:rPr lang="hr-HR" dirty="0" smtClean="0"/>
              <a:t>je značajna u </a:t>
            </a:r>
            <a:r>
              <a:rPr lang="hr-HR" dirty="0"/>
              <a:t>tehničkoj praksi, osobito kao </a:t>
            </a:r>
            <a:r>
              <a:rPr lang="hr-HR" dirty="0" smtClean="0"/>
              <a:t>radni medij </a:t>
            </a:r>
            <a:r>
              <a:rPr lang="hr-HR" dirty="0"/>
              <a:t>u parnim strojevima i kao </a:t>
            </a:r>
            <a:r>
              <a:rPr lang="hr-HR" dirty="0" smtClean="0"/>
              <a:t>ogrjevni fluid </a:t>
            </a:r>
            <a:r>
              <a:rPr lang="hr-HR" dirty="0"/>
              <a:t>u mnogim industrijskim, sanitarnim i drugim toplinskim uređajima. </a:t>
            </a:r>
            <a:endParaRPr lang="hr-HR" dirty="0" smtClean="0"/>
          </a:p>
          <a:p>
            <a:r>
              <a:rPr lang="hr-HR" dirty="0" smtClean="0"/>
              <a:t>Vodena </a:t>
            </a:r>
            <a:r>
              <a:rPr lang="hr-HR" dirty="0"/>
              <a:t>para potrebna za ove svrhe dobiva se isparavanjem vode na </a:t>
            </a:r>
            <a:r>
              <a:rPr lang="hr-HR" dirty="0" smtClean="0"/>
              <a:t>TLAKOVIMA VIŠIM </a:t>
            </a:r>
            <a:r>
              <a:rPr lang="hr-HR" dirty="0"/>
              <a:t>od atmosferskog, u </a:t>
            </a:r>
            <a:r>
              <a:rPr lang="hr-HR" dirty="0" smtClean="0"/>
              <a:t>parniM kotloviMA. </a:t>
            </a:r>
            <a:endParaRPr lang="hr-HR" dirty="0"/>
          </a:p>
        </p:txBody>
      </p:sp>
      <p:sp>
        <p:nvSpPr>
          <p:cNvPr id="5" name="Zaobljeni pravokutnik 4"/>
          <p:cNvSpPr/>
          <p:nvPr/>
        </p:nvSpPr>
        <p:spPr>
          <a:xfrm>
            <a:off x="6061085" y="2135287"/>
            <a:ext cx="2086495" cy="2961382"/>
          </a:xfrm>
          <a:prstGeom prst="roundRect">
            <a:avLst/>
          </a:prstGeom>
          <a:gradFill flip="none" rotWithShape="1">
            <a:gsLst>
              <a:gs pos="2400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64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r>
              <a:rPr lang="hr-HR" sz="9600" dirty="0" smtClean="0"/>
              <a:t>    </a:t>
            </a:r>
            <a:endParaRPr lang="hr-HR" sz="9600" dirty="0"/>
          </a:p>
        </p:txBody>
      </p:sp>
      <p:sp>
        <p:nvSpPr>
          <p:cNvPr id="6" name="Trapez 5"/>
          <p:cNvSpPr/>
          <p:nvPr/>
        </p:nvSpPr>
        <p:spPr>
          <a:xfrm rot="5400000">
            <a:off x="9826973" y="1639806"/>
            <a:ext cx="1469208" cy="143329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Elipsa 6"/>
          <p:cNvSpPr/>
          <p:nvPr/>
        </p:nvSpPr>
        <p:spPr>
          <a:xfrm>
            <a:off x="6558116" y="4259257"/>
            <a:ext cx="1120878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hr-HR" sz="6600" dirty="0" smtClean="0"/>
              <a:t>w</a:t>
            </a:r>
            <a:endParaRPr lang="hr-HR" sz="6600" dirty="0"/>
          </a:p>
        </p:txBody>
      </p:sp>
      <p:sp>
        <p:nvSpPr>
          <p:cNvPr id="8" name="Elipsa 7"/>
          <p:cNvSpPr/>
          <p:nvPr/>
        </p:nvSpPr>
        <p:spPr>
          <a:xfrm>
            <a:off x="6558116" y="3358707"/>
            <a:ext cx="112087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hr-HR" sz="6600" dirty="0"/>
              <a:t>w</a:t>
            </a:r>
          </a:p>
        </p:txBody>
      </p:sp>
      <p:sp>
        <p:nvSpPr>
          <p:cNvPr id="9" name="Elipsa 8"/>
          <p:cNvSpPr/>
          <p:nvPr/>
        </p:nvSpPr>
        <p:spPr>
          <a:xfrm>
            <a:off x="6525088" y="2474789"/>
            <a:ext cx="1120878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hr-HR" sz="6600" dirty="0" smtClean="0"/>
              <a:t>w</a:t>
            </a:r>
            <a:endParaRPr lang="hr-HR" sz="6600" dirty="0"/>
          </a:p>
        </p:txBody>
      </p:sp>
      <p:cxnSp>
        <p:nvCxnSpPr>
          <p:cNvPr id="12" name="Ravni poveznik 11"/>
          <p:cNvCxnSpPr/>
          <p:nvPr/>
        </p:nvCxnSpPr>
        <p:spPr>
          <a:xfrm>
            <a:off x="7112103" y="1886989"/>
            <a:ext cx="0" cy="587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7112103" y="1896872"/>
            <a:ext cx="1923742" cy="118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H="1">
            <a:off x="9035845" y="1898811"/>
            <a:ext cx="6452" cy="15129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9035845" y="3411794"/>
            <a:ext cx="7846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/>
          <p:nvPr/>
        </p:nvCxnSpPr>
        <p:spPr>
          <a:xfrm flipV="1">
            <a:off x="9826973" y="3084389"/>
            <a:ext cx="0" cy="327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 flipH="1">
            <a:off x="11278225" y="2737272"/>
            <a:ext cx="1" cy="49970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Elipsa 32"/>
          <p:cNvSpPr/>
          <p:nvPr/>
        </p:nvSpPr>
        <p:spPr>
          <a:xfrm>
            <a:off x="11029601" y="3262084"/>
            <a:ext cx="515344" cy="4655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hr-HR" sz="4800" dirty="0"/>
              <a:t>w</a:t>
            </a:r>
          </a:p>
        </p:txBody>
      </p:sp>
      <p:cxnSp>
        <p:nvCxnSpPr>
          <p:cNvPr id="35" name="Ravni poveznik sa strelicom 34"/>
          <p:cNvCxnSpPr>
            <a:stCxn id="8" idx="0"/>
            <a:endCxn id="8" idx="0"/>
          </p:cNvCxnSpPr>
          <p:nvPr/>
        </p:nvCxnSpPr>
        <p:spPr>
          <a:xfrm>
            <a:off x="7118555" y="335870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sa strelicom 37"/>
          <p:cNvCxnSpPr>
            <a:stCxn id="8" idx="0"/>
            <a:endCxn id="8" idx="0"/>
          </p:cNvCxnSpPr>
          <p:nvPr/>
        </p:nvCxnSpPr>
        <p:spPr>
          <a:xfrm>
            <a:off x="7118555" y="335870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sa strelicom 41"/>
          <p:cNvCxnSpPr/>
          <p:nvPr/>
        </p:nvCxnSpPr>
        <p:spPr>
          <a:xfrm flipV="1">
            <a:off x="7118555" y="3084389"/>
            <a:ext cx="0" cy="2120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sa strelicom 43"/>
          <p:cNvCxnSpPr>
            <a:stCxn id="7" idx="0"/>
          </p:cNvCxnSpPr>
          <p:nvPr/>
        </p:nvCxnSpPr>
        <p:spPr>
          <a:xfrm flipV="1">
            <a:off x="7118555" y="3968307"/>
            <a:ext cx="0" cy="2909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Ravni poveznik 62"/>
          <p:cNvCxnSpPr/>
          <p:nvPr/>
        </p:nvCxnSpPr>
        <p:spPr>
          <a:xfrm>
            <a:off x="11327388" y="3330280"/>
            <a:ext cx="539732" cy="3235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Ravni poveznik 59"/>
          <p:cNvCxnSpPr/>
          <p:nvPr/>
        </p:nvCxnSpPr>
        <p:spPr>
          <a:xfrm flipV="1">
            <a:off x="11327388" y="3574987"/>
            <a:ext cx="539732" cy="827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Ravni poveznik 67"/>
          <p:cNvCxnSpPr/>
          <p:nvPr/>
        </p:nvCxnSpPr>
        <p:spPr>
          <a:xfrm flipH="1">
            <a:off x="11287273" y="3708915"/>
            <a:ext cx="625" cy="193542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3" name="Elipsa 72"/>
          <p:cNvSpPr/>
          <p:nvPr/>
        </p:nvSpPr>
        <p:spPr>
          <a:xfrm>
            <a:off x="10983080" y="5665617"/>
            <a:ext cx="540327" cy="4655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74" name="Ravni poveznik 73"/>
          <p:cNvCxnSpPr/>
          <p:nvPr/>
        </p:nvCxnSpPr>
        <p:spPr>
          <a:xfrm flipH="1">
            <a:off x="11278225" y="6131130"/>
            <a:ext cx="1" cy="3483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 flipH="1" flipV="1">
            <a:off x="9340645" y="6479458"/>
            <a:ext cx="1937581" cy="983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Zaobljeni pravokutnik 76"/>
          <p:cNvSpPr/>
          <p:nvPr/>
        </p:nvSpPr>
        <p:spPr>
          <a:xfrm>
            <a:off x="8426245" y="6213987"/>
            <a:ext cx="914400" cy="38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78" name="Ravni poveznik 77"/>
          <p:cNvCxnSpPr/>
          <p:nvPr/>
        </p:nvCxnSpPr>
        <p:spPr>
          <a:xfrm flipH="1">
            <a:off x="7118555" y="6446467"/>
            <a:ext cx="1307691" cy="32991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Ravni poveznik 88"/>
          <p:cNvCxnSpPr>
            <a:stCxn id="5" idx="2"/>
          </p:cNvCxnSpPr>
          <p:nvPr/>
        </p:nvCxnSpPr>
        <p:spPr>
          <a:xfrm flipV="1">
            <a:off x="7104333" y="4823255"/>
            <a:ext cx="0" cy="2734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Ravni poveznik sa strelicom 91"/>
          <p:cNvCxnSpPr/>
          <p:nvPr/>
        </p:nvCxnSpPr>
        <p:spPr>
          <a:xfrm flipV="1">
            <a:off x="7093892" y="5525729"/>
            <a:ext cx="0" cy="2261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Ravni poveznik sa strelicom 92"/>
          <p:cNvCxnSpPr/>
          <p:nvPr/>
        </p:nvCxnSpPr>
        <p:spPr>
          <a:xfrm flipH="1">
            <a:off x="11253161" y="5794369"/>
            <a:ext cx="82" cy="2114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TekstniOkvir 96"/>
          <p:cNvSpPr txBox="1"/>
          <p:nvPr/>
        </p:nvSpPr>
        <p:spPr>
          <a:xfrm>
            <a:off x="10642174" y="6058403"/>
            <a:ext cx="100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kondenzatna pumpa</a:t>
            </a:r>
            <a:endParaRPr lang="hr-HR" sz="1200" dirty="0"/>
          </a:p>
        </p:txBody>
      </p:sp>
      <p:sp>
        <p:nvSpPr>
          <p:cNvPr id="99" name="TekstniOkvir 98"/>
          <p:cNvSpPr txBox="1"/>
          <p:nvPr/>
        </p:nvSpPr>
        <p:spPr>
          <a:xfrm>
            <a:off x="7284299" y="5527117"/>
            <a:ext cx="687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pumpa</a:t>
            </a:r>
            <a:endParaRPr lang="hr-HR" sz="1200" dirty="0"/>
          </a:p>
        </p:txBody>
      </p:sp>
      <p:sp>
        <p:nvSpPr>
          <p:cNvPr id="100" name="TekstniOkvir 99"/>
          <p:cNvSpPr txBox="1"/>
          <p:nvPr/>
        </p:nvSpPr>
        <p:spPr>
          <a:xfrm>
            <a:off x="10238606" y="2926470"/>
            <a:ext cx="687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turbina</a:t>
            </a:r>
            <a:endParaRPr lang="hr-HR" sz="1200" dirty="0"/>
          </a:p>
        </p:txBody>
      </p:sp>
      <p:sp>
        <p:nvSpPr>
          <p:cNvPr id="101" name="TekstniOkvir 100"/>
          <p:cNvSpPr txBox="1"/>
          <p:nvPr/>
        </p:nvSpPr>
        <p:spPr>
          <a:xfrm>
            <a:off x="7106223" y="2534295"/>
            <a:ext cx="758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1"/>
                </a:solidFill>
              </a:rPr>
              <a:t>pregrijač</a:t>
            </a:r>
          </a:p>
          <a:p>
            <a:r>
              <a:rPr lang="hr-HR" sz="1200" dirty="0" smtClean="0">
                <a:solidFill>
                  <a:schemeClr val="bg1"/>
                </a:solidFill>
              </a:rPr>
              <a:t>pare</a:t>
            </a:r>
            <a:endParaRPr lang="hr-HR" sz="1200" dirty="0">
              <a:solidFill>
                <a:schemeClr val="bg1"/>
              </a:solidFill>
            </a:endParaRPr>
          </a:p>
        </p:txBody>
      </p:sp>
      <p:sp>
        <p:nvSpPr>
          <p:cNvPr id="102" name="TekstniOkvir 101"/>
          <p:cNvSpPr txBox="1"/>
          <p:nvPr/>
        </p:nvSpPr>
        <p:spPr>
          <a:xfrm>
            <a:off x="7123798" y="3507974"/>
            <a:ext cx="758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1"/>
                </a:solidFill>
              </a:rPr>
              <a:t>isparivač</a:t>
            </a:r>
            <a:endParaRPr lang="hr-HR" sz="1200" dirty="0">
              <a:solidFill>
                <a:schemeClr val="bg1"/>
              </a:solidFill>
            </a:endParaRPr>
          </a:p>
        </p:txBody>
      </p:sp>
      <p:sp>
        <p:nvSpPr>
          <p:cNvPr id="103" name="TekstniOkvir 102"/>
          <p:cNvSpPr txBox="1"/>
          <p:nvPr/>
        </p:nvSpPr>
        <p:spPr>
          <a:xfrm>
            <a:off x="7135200" y="4344800"/>
            <a:ext cx="758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1"/>
                </a:solidFill>
              </a:rPr>
              <a:t>zagrijač</a:t>
            </a:r>
          </a:p>
          <a:p>
            <a:r>
              <a:rPr lang="hr-HR" sz="1200" dirty="0" smtClean="0">
                <a:solidFill>
                  <a:schemeClr val="bg1"/>
                </a:solidFill>
              </a:rPr>
              <a:t>vode</a:t>
            </a:r>
            <a:endParaRPr lang="hr-HR" sz="1200" dirty="0">
              <a:solidFill>
                <a:schemeClr val="bg1"/>
              </a:solidFill>
            </a:endParaRPr>
          </a:p>
        </p:txBody>
      </p:sp>
      <p:sp>
        <p:nvSpPr>
          <p:cNvPr id="104" name="TekstniOkvir 103"/>
          <p:cNvSpPr txBox="1"/>
          <p:nvPr/>
        </p:nvSpPr>
        <p:spPr>
          <a:xfrm>
            <a:off x="8109184" y="2906596"/>
            <a:ext cx="369332" cy="14305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200" dirty="0" smtClean="0"/>
              <a:t>      generator pare</a:t>
            </a:r>
            <a:endParaRPr lang="hr-HR" sz="1200" dirty="0"/>
          </a:p>
        </p:txBody>
      </p:sp>
      <p:sp>
        <p:nvSpPr>
          <p:cNvPr id="105" name="TekstniOkvir 104"/>
          <p:cNvSpPr txBox="1"/>
          <p:nvPr/>
        </p:nvSpPr>
        <p:spPr>
          <a:xfrm>
            <a:off x="8478517" y="5936987"/>
            <a:ext cx="83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 spremnik</a:t>
            </a:r>
            <a:endParaRPr lang="hr-HR" sz="1200" dirty="0"/>
          </a:p>
        </p:txBody>
      </p:sp>
      <p:sp>
        <p:nvSpPr>
          <p:cNvPr id="106" name="TekstniOkvir 105"/>
          <p:cNvSpPr txBox="1"/>
          <p:nvPr/>
        </p:nvSpPr>
        <p:spPr>
          <a:xfrm>
            <a:off x="11448971" y="3248091"/>
            <a:ext cx="836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 rashladna</a:t>
            </a:r>
          </a:p>
          <a:p>
            <a:r>
              <a:rPr lang="hr-HR" sz="1200" dirty="0" smtClean="0"/>
              <a:t>voda</a:t>
            </a:r>
            <a:endParaRPr lang="hr-HR" sz="1200" dirty="0"/>
          </a:p>
        </p:txBody>
      </p:sp>
      <p:sp>
        <p:nvSpPr>
          <p:cNvPr id="107" name="TekstniOkvir 106"/>
          <p:cNvSpPr txBox="1"/>
          <p:nvPr/>
        </p:nvSpPr>
        <p:spPr>
          <a:xfrm>
            <a:off x="10637726" y="3711150"/>
            <a:ext cx="1013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kondenzator</a:t>
            </a:r>
            <a:endParaRPr lang="hr-HR" sz="1200" dirty="0"/>
          </a:p>
        </p:txBody>
      </p:sp>
      <p:sp>
        <p:nvSpPr>
          <p:cNvPr id="110" name="TekstniOkvir 109"/>
          <p:cNvSpPr txBox="1"/>
          <p:nvPr/>
        </p:nvSpPr>
        <p:spPr>
          <a:xfrm>
            <a:off x="7085527" y="5034277"/>
            <a:ext cx="49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</a:t>
            </a:r>
            <a:r>
              <a:rPr lang="hr-HR" baseline="-25000" dirty="0" smtClean="0"/>
              <a:t>1</a:t>
            </a:r>
            <a:endParaRPr lang="hr-HR" baseline="-25000" dirty="0"/>
          </a:p>
        </p:txBody>
      </p:sp>
      <p:sp>
        <p:nvSpPr>
          <p:cNvPr id="111" name="TekstniOkvir 110"/>
          <p:cNvSpPr txBox="1"/>
          <p:nvPr/>
        </p:nvSpPr>
        <p:spPr>
          <a:xfrm>
            <a:off x="8012330" y="1581289"/>
            <a:ext cx="49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</a:t>
            </a:r>
            <a:r>
              <a:rPr lang="hr-HR" baseline="-25000" dirty="0" smtClean="0"/>
              <a:t>1</a:t>
            </a:r>
            <a:endParaRPr lang="hr-HR" baseline="-25000" dirty="0"/>
          </a:p>
        </p:txBody>
      </p:sp>
      <p:sp>
        <p:nvSpPr>
          <p:cNvPr id="112" name="TekstniOkvir 111"/>
          <p:cNvSpPr txBox="1"/>
          <p:nvPr/>
        </p:nvSpPr>
        <p:spPr>
          <a:xfrm>
            <a:off x="11209198" y="2680129"/>
            <a:ext cx="49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</a:t>
            </a:r>
            <a:r>
              <a:rPr lang="hr-HR" baseline="-25000" dirty="0"/>
              <a:t>2</a:t>
            </a:r>
          </a:p>
        </p:txBody>
      </p:sp>
      <p:sp>
        <p:nvSpPr>
          <p:cNvPr id="113" name="TekstniOkvir 112"/>
          <p:cNvSpPr txBox="1"/>
          <p:nvPr/>
        </p:nvSpPr>
        <p:spPr>
          <a:xfrm>
            <a:off x="6021388" y="2944019"/>
            <a:ext cx="461665" cy="11016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/>
              <a:t>p</a:t>
            </a:r>
            <a:r>
              <a:rPr lang="hr-HR" dirty="0" smtClean="0"/>
              <a:t> = const.</a:t>
            </a:r>
            <a:endParaRPr lang="hr-HR" dirty="0"/>
          </a:p>
        </p:txBody>
      </p:sp>
      <p:sp>
        <p:nvSpPr>
          <p:cNvPr id="118" name="TekstniOkvir 117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124666"/>
            <a:ext cx="10364451" cy="1596177"/>
          </a:xfrm>
        </p:spPr>
        <p:txBody>
          <a:bodyPr/>
          <a:lstStyle/>
          <a:p>
            <a:r>
              <a:rPr lang="hr-HR" dirty="0" smtClean="0"/>
              <a:t>FAZE U PROIZVODNJI VODENE PARE</a:t>
            </a:r>
            <a:br>
              <a:rPr lang="hr-HR" dirty="0" smtClean="0"/>
            </a:br>
            <a:endParaRPr lang="hr-HR" sz="4000" cap="none" dirty="0"/>
          </a:p>
        </p:txBody>
      </p:sp>
      <p:sp>
        <p:nvSpPr>
          <p:cNvPr id="5" name="Zaobljeni pravokutnik 4"/>
          <p:cNvSpPr/>
          <p:nvPr/>
        </p:nvSpPr>
        <p:spPr>
          <a:xfrm>
            <a:off x="1397008" y="2835590"/>
            <a:ext cx="1356851" cy="1681316"/>
          </a:xfrm>
          <a:prstGeom prst="roundRect">
            <a:avLst/>
          </a:prstGeom>
          <a:gradFill flip="none" rotWithShape="1">
            <a:gsLst>
              <a:gs pos="22000">
                <a:srgbClr val="274179"/>
              </a:gs>
              <a:gs pos="10577">
                <a:schemeClr val="accent1">
                  <a:lumMod val="75000"/>
                </a:schemeClr>
              </a:gs>
              <a:gs pos="21000">
                <a:schemeClr val="accent1">
                  <a:lumMod val="67000"/>
                </a:schemeClr>
              </a:gs>
              <a:gs pos="48000">
                <a:schemeClr val="bg1"/>
              </a:gs>
              <a:gs pos="44000">
                <a:schemeClr val="bg1"/>
              </a:gs>
              <a:gs pos="70000">
                <a:schemeClr val="bg1"/>
              </a:gs>
              <a:gs pos="53850">
                <a:schemeClr val="bg1"/>
              </a:gs>
              <a:gs pos="61000">
                <a:schemeClr val="bg1"/>
              </a:gs>
              <a:gs pos="38460">
                <a:schemeClr val="bg1"/>
              </a:gs>
              <a:gs pos="27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 algn="ctr"/>
            <a:r>
              <a:rPr lang="hr-HR" dirty="0" smtClean="0">
                <a:solidFill>
                  <a:schemeClr val="bg1"/>
                </a:solidFill>
              </a:rPr>
              <a:t>Voda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7134533" y="2878226"/>
            <a:ext cx="1356851" cy="1681316"/>
          </a:xfrm>
          <a:prstGeom prst="roundRect">
            <a:avLst/>
          </a:prstGeom>
          <a:gradFill>
            <a:gsLst>
              <a:gs pos="3000">
                <a:schemeClr val="bg2">
                  <a:lumMod val="60000"/>
                  <a:lumOff val="40000"/>
                </a:schemeClr>
              </a:gs>
              <a:gs pos="10577">
                <a:schemeClr val="bg2">
                  <a:lumMod val="60000"/>
                  <a:lumOff val="40000"/>
                </a:schemeClr>
              </a:gs>
              <a:gs pos="22000">
                <a:schemeClr val="bg2">
                  <a:lumMod val="60000"/>
                  <a:lumOff val="40000"/>
                </a:schemeClr>
              </a:gs>
              <a:gs pos="40000">
                <a:schemeClr val="bg2">
                  <a:lumMod val="60000"/>
                  <a:lumOff val="40000"/>
                </a:schemeClr>
              </a:gs>
              <a:gs pos="57000">
                <a:schemeClr val="bg2">
                  <a:lumMod val="20000"/>
                  <a:lumOff val="80000"/>
                </a:schemeClr>
              </a:gs>
              <a:gs pos="67000">
                <a:schemeClr val="bg1"/>
              </a:gs>
              <a:gs pos="62000">
                <a:schemeClr val="bg2">
                  <a:lumMod val="60000"/>
                  <a:lumOff val="40000"/>
                </a:schemeClr>
              </a:gs>
              <a:gs pos="62000">
                <a:schemeClr val="bg1"/>
              </a:gs>
              <a:gs pos="28000">
                <a:schemeClr val="bg2">
                  <a:lumMod val="40000"/>
                  <a:lumOff val="60000"/>
                </a:schemeClr>
              </a:gs>
              <a:gs pos="32000">
                <a:schemeClr val="bg2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dirty="0" smtClean="0"/>
              <a:t>Suhozasićena </a:t>
            </a:r>
            <a:r>
              <a:rPr lang="hr-HR" dirty="0"/>
              <a:t>para</a:t>
            </a:r>
          </a:p>
        </p:txBody>
      </p:sp>
      <p:sp>
        <p:nvSpPr>
          <p:cNvPr id="12" name="Zaobljeni pravokutnik 11"/>
          <p:cNvSpPr/>
          <p:nvPr/>
        </p:nvSpPr>
        <p:spPr>
          <a:xfrm>
            <a:off x="9131063" y="2895481"/>
            <a:ext cx="1356851" cy="1681316"/>
          </a:xfrm>
          <a:prstGeom prst="roundRect">
            <a:avLst/>
          </a:prstGeom>
          <a:gradFill>
            <a:gsLst>
              <a:gs pos="3000">
                <a:schemeClr val="bg2">
                  <a:lumMod val="60000"/>
                  <a:lumOff val="40000"/>
                </a:schemeClr>
              </a:gs>
              <a:gs pos="10577">
                <a:schemeClr val="bg2">
                  <a:lumMod val="60000"/>
                  <a:lumOff val="40000"/>
                </a:schemeClr>
              </a:gs>
              <a:gs pos="11000">
                <a:schemeClr val="bg2">
                  <a:lumMod val="60000"/>
                  <a:lumOff val="40000"/>
                </a:schemeClr>
              </a:gs>
              <a:gs pos="57000">
                <a:schemeClr val="bg2">
                  <a:lumMod val="60000"/>
                  <a:lumOff val="40000"/>
                </a:schemeClr>
              </a:gs>
              <a:gs pos="57000">
                <a:schemeClr val="bg2">
                  <a:lumMod val="20000"/>
                  <a:lumOff val="80000"/>
                </a:schemeClr>
              </a:gs>
              <a:gs pos="57000">
                <a:schemeClr val="bg2">
                  <a:lumMod val="60000"/>
                  <a:lumOff val="40000"/>
                </a:schemeClr>
              </a:gs>
              <a:gs pos="76000">
                <a:schemeClr val="bg2">
                  <a:lumMod val="60000"/>
                  <a:lumOff val="40000"/>
                </a:schemeClr>
              </a:gs>
              <a:gs pos="87000">
                <a:schemeClr val="bg1"/>
              </a:gs>
              <a:gs pos="28000">
                <a:schemeClr val="bg2">
                  <a:lumMod val="40000"/>
                  <a:lumOff val="60000"/>
                </a:schemeClr>
              </a:gs>
              <a:gs pos="46000">
                <a:schemeClr val="bg2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Pregrijanapara</a:t>
            </a:r>
          </a:p>
        </p:txBody>
      </p:sp>
      <p:sp>
        <p:nvSpPr>
          <p:cNvPr id="13" name="Zaobljeni pravokutnik 12"/>
          <p:cNvSpPr/>
          <p:nvPr/>
        </p:nvSpPr>
        <p:spPr>
          <a:xfrm>
            <a:off x="3305696" y="2831692"/>
            <a:ext cx="1356851" cy="1681316"/>
          </a:xfrm>
          <a:prstGeom prst="roundRect">
            <a:avLst/>
          </a:prstGeom>
          <a:gradFill flip="none" rotWithShape="1">
            <a:gsLst>
              <a:gs pos="22000">
                <a:srgbClr val="274179"/>
              </a:gs>
              <a:gs pos="10577">
                <a:schemeClr val="accent1">
                  <a:lumMod val="75000"/>
                </a:schemeClr>
              </a:gs>
              <a:gs pos="21000">
                <a:schemeClr val="accent1">
                  <a:lumMod val="67000"/>
                </a:schemeClr>
              </a:gs>
              <a:gs pos="48000">
                <a:schemeClr val="bg1"/>
              </a:gs>
              <a:gs pos="44000">
                <a:schemeClr val="bg1"/>
              </a:gs>
              <a:gs pos="70000">
                <a:schemeClr val="bg1"/>
              </a:gs>
              <a:gs pos="53850">
                <a:schemeClr val="bg1"/>
              </a:gs>
              <a:gs pos="61000">
                <a:schemeClr val="bg1"/>
              </a:gs>
              <a:gs pos="38460">
                <a:schemeClr val="bg1"/>
              </a:gs>
              <a:gs pos="27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 algn="ctr"/>
            <a:r>
              <a:rPr lang="hr-HR" dirty="0" smtClean="0">
                <a:solidFill>
                  <a:schemeClr val="bg1"/>
                </a:solidFill>
              </a:rPr>
              <a:t>Vrela </a:t>
            </a:r>
            <a:r>
              <a:rPr lang="hr-HR" dirty="0">
                <a:solidFill>
                  <a:schemeClr val="bg1"/>
                </a:solidFill>
              </a:rPr>
              <a:t>voda</a:t>
            </a:r>
          </a:p>
        </p:txBody>
      </p:sp>
      <p:sp>
        <p:nvSpPr>
          <p:cNvPr id="14" name="Zaobljeni pravokutnik 13"/>
          <p:cNvSpPr/>
          <p:nvPr/>
        </p:nvSpPr>
        <p:spPr>
          <a:xfrm>
            <a:off x="5253003" y="2855088"/>
            <a:ext cx="1356851" cy="1681316"/>
          </a:xfrm>
          <a:prstGeom prst="roundRect">
            <a:avLst/>
          </a:prstGeom>
          <a:gradFill flip="none" rotWithShape="1">
            <a:gsLst>
              <a:gs pos="9000">
                <a:srgbClr val="274179"/>
              </a:gs>
              <a:gs pos="10577">
                <a:schemeClr val="accent1">
                  <a:lumMod val="75000"/>
                </a:schemeClr>
              </a:gs>
              <a:gs pos="15000">
                <a:schemeClr val="accent1">
                  <a:lumMod val="67000"/>
                </a:schemeClr>
              </a:gs>
              <a:gs pos="40000">
                <a:schemeClr val="bg2">
                  <a:lumMod val="60000"/>
                  <a:lumOff val="40000"/>
                </a:schemeClr>
              </a:gs>
              <a:gs pos="44000">
                <a:schemeClr val="bg2">
                  <a:lumMod val="20000"/>
                  <a:lumOff val="80000"/>
                </a:schemeClr>
              </a:gs>
              <a:gs pos="54000">
                <a:schemeClr val="bg1"/>
              </a:gs>
              <a:gs pos="53850">
                <a:schemeClr val="bg2">
                  <a:lumMod val="60000"/>
                  <a:lumOff val="40000"/>
                </a:schemeClr>
              </a:gs>
              <a:gs pos="53000">
                <a:schemeClr val="bg1"/>
              </a:gs>
              <a:gs pos="28000">
                <a:schemeClr val="bg2">
                  <a:lumMod val="40000"/>
                  <a:lumOff val="60000"/>
                </a:schemeClr>
              </a:gs>
              <a:gs pos="32000">
                <a:schemeClr val="bg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 algn="ctr"/>
            <a:endParaRPr lang="hr-HR" dirty="0" smtClean="0">
              <a:solidFill>
                <a:schemeClr val="bg1"/>
              </a:solidFill>
            </a:endParaRPr>
          </a:p>
          <a:p>
            <a:pPr lvl="0" algn="ctr"/>
            <a:r>
              <a:rPr lang="hr-HR" dirty="0" smtClean="0">
                <a:solidFill>
                  <a:schemeClr val="bg1"/>
                </a:solidFill>
              </a:rPr>
              <a:t>Mokra </a:t>
            </a:r>
            <a:r>
              <a:rPr lang="hr-HR" dirty="0">
                <a:solidFill>
                  <a:schemeClr val="bg1"/>
                </a:solidFill>
              </a:rPr>
              <a:t>para</a:t>
            </a:r>
          </a:p>
        </p:txBody>
      </p:sp>
      <p:sp>
        <p:nvSpPr>
          <p:cNvPr id="16" name="Dijagram toka: Poveznik 15"/>
          <p:cNvSpPr/>
          <p:nvPr/>
        </p:nvSpPr>
        <p:spPr>
          <a:xfrm flipH="1">
            <a:off x="7312035" y="4400571"/>
            <a:ext cx="67352" cy="58993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18" name="Ravni poveznik sa strelicom 17"/>
          <p:cNvCxnSpPr>
            <a:stCxn id="40" idx="0"/>
          </p:cNvCxnSpPr>
          <p:nvPr/>
        </p:nvCxnSpPr>
        <p:spPr>
          <a:xfrm>
            <a:off x="3438059" y="4405295"/>
            <a:ext cx="9289" cy="249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/>
          <p:cNvSpPr txBox="1"/>
          <p:nvPr/>
        </p:nvSpPr>
        <p:spPr>
          <a:xfrm>
            <a:off x="3305696" y="4608733"/>
            <a:ext cx="1887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prvi mjehurić pare</a:t>
            </a:r>
            <a:endParaRPr lang="hr-HR" sz="1200" dirty="0"/>
          </a:p>
        </p:txBody>
      </p:sp>
      <p:cxnSp>
        <p:nvCxnSpPr>
          <p:cNvPr id="22" name="Ravni poveznik sa strelicom 21"/>
          <p:cNvCxnSpPr>
            <a:stCxn id="16" idx="4"/>
          </p:cNvCxnSpPr>
          <p:nvPr/>
        </p:nvCxnSpPr>
        <p:spPr>
          <a:xfrm flipH="1">
            <a:off x="7328873" y="4459564"/>
            <a:ext cx="16838" cy="234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niOkvir 23"/>
          <p:cNvSpPr txBox="1"/>
          <p:nvPr/>
        </p:nvSpPr>
        <p:spPr>
          <a:xfrm>
            <a:off x="1408469" y="5496232"/>
            <a:ext cx="1356851" cy="668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1716050" y="1222841"/>
            <a:ext cx="779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Voda</a:t>
            </a:r>
          </a:p>
          <a:p>
            <a:r>
              <a:rPr lang="hr-HR" dirty="0" smtClean="0"/>
              <a:t>  t</a:t>
            </a:r>
            <a:r>
              <a:rPr lang="hr-HR" baseline="-25000" dirty="0" smtClean="0"/>
              <a:t>w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v</a:t>
            </a:r>
            <a:r>
              <a:rPr lang="hr-HR" baseline="-25000" dirty="0" smtClean="0"/>
              <a:t>w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h</a:t>
            </a:r>
            <a:r>
              <a:rPr lang="hr-HR" baseline="-25000" dirty="0" smtClean="0"/>
              <a:t>w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s</a:t>
            </a:r>
            <a:r>
              <a:rPr lang="hr-HR" baseline="-25000" dirty="0" smtClean="0"/>
              <a:t>w</a:t>
            </a:r>
            <a:endParaRPr lang="hr-HR" dirty="0"/>
          </a:p>
        </p:txBody>
      </p:sp>
      <p:sp>
        <p:nvSpPr>
          <p:cNvPr id="26" name="TekstniOkvir 25"/>
          <p:cNvSpPr txBox="1"/>
          <p:nvPr/>
        </p:nvSpPr>
        <p:spPr>
          <a:xfrm>
            <a:off x="3588254" y="994266"/>
            <a:ext cx="7798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Vrela voda</a:t>
            </a:r>
          </a:p>
          <a:p>
            <a:r>
              <a:rPr lang="hr-HR" dirty="0" smtClean="0"/>
              <a:t>  t</a:t>
            </a:r>
            <a:r>
              <a:rPr lang="hr-HR" sz="1200" b="1" baseline="30000" dirty="0" smtClean="0"/>
              <a:t>)</a:t>
            </a:r>
          </a:p>
          <a:p>
            <a:r>
              <a:rPr lang="hr-HR" dirty="0" smtClean="0"/>
              <a:t>  v</a:t>
            </a:r>
            <a:r>
              <a:rPr lang="hr-HR" sz="1100" b="1" baseline="30000" dirty="0" smtClean="0"/>
              <a:t>)</a:t>
            </a:r>
            <a:endParaRPr lang="hr-HR" sz="1200" b="1" dirty="0" smtClean="0"/>
          </a:p>
          <a:p>
            <a:pPr lvl="0"/>
            <a:r>
              <a:rPr lang="hr-HR" dirty="0" smtClean="0"/>
              <a:t>  h</a:t>
            </a:r>
            <a:r>
              <a:rPr lang="hr-HR" sz="1100" b="1" baseline="30000" dirty="0" smtClean="0">
                <a:solidFill>
                  <a:prstClr val="black"/>
                </a:solidFill>
              </a:rPr>
              <a:t>)</a:t>
            </a:r>
            <a:endParaRPr lang="hr-HR" sz="1400" dirty="0" smtClean="0"/>
          </a:p>
          <a:p>
            <a:r>
              <a:rPr lang="hr-HR" dirty="0" smtClean="0"/>
              <a:t>  s</a:t>
            </a:r>
            <a:r>
              <a:rPr lang="hr-HR" sz="1200" b="1" baseline="30000" dirty="0"/>
              <a:t>)</a:t>
            </a:r>
          </a:p>
          <a:p>
            <a:endParaRPr lang="hr-HR" dirty="0"/>
          </a:p>
        </p:txBody>
      </p:sp>
      <p:sp>
        <p:nvSpPr>
          <p:cNvPr id="31" name="TekstniOkvir 30"/>
          <p:cNvSpPr txBox="1"/>
          <p:nvPr/>
        </p:nvSpPr>
        <p:spPr>
          <a:xfrm>
            <a:off x="5501743" y="966506"/>
            <a:ext cx="841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Mokra para</a:t>
            </a:r>
          </a:p>
          <a:p>
            <a:r>
              <a:rPr lang="hr-HR" dirty="0" smtClean="0"/>
              <a:t>  t</a:t>
            </a:r>
            <a:r>
              <a:rPr lang="hr-HR" baseline="-25000" dirty="0" smtClean="0"/>
              <a:t>x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v</a:t>
            </a:r>
            <a:r>
              <a:rPr lang="hr-HR" baseline="-25000" dirty="0" smtClean="0"/>
              <a:t>x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h</a:t>
            </a:r>
            <a:r>
              <a:rPr lang="hr-HR" baseline="-25000" dirty="0" smtClean="0"/>
              <a:t>x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s</a:t>
            </a:r>
            <a:r>
              <a:rPr lang="hr-HR" baseline="-25000" dirty="0" smtClean="0"/>
              <a:t>x</a:t>
            </a:r>
            <a:endParaRPr lang="hr-HR" dirty="0"/>
          </a:p>
        </p:txBody>
      </p:sp>
      <p:sp>
        <p:nvSpPr>
          <p:cNvPr id="32" name="Strelica udesno 31"/>
          <p:cNvSpPr/>
          <p:nvPr/>
        </p:nvSpPr>
        <p:spPr>
          <a:xfrm>
            <a:off x="3359401" y="4655267"/>
            <a:ext cx="5237608" cy="124629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dirty="0" smtClean="0"/>
          </a:p>
          <a:p>
            <a:pPr algn="ctr"/>
            <a:r>
              <a:rPr lang="hr-HR" sz="1400" dirty="0" smtClean="0"/>
              <a:t>pri </a:t>
            </a:r>
            <a:r>
              <a:rPr lang="hr-HR" sz="1400" dirty="0"/>
              <a:t>dovođenju topline i p=const</a:t>
            </a:r>
            <a:r>
              <a:rPr lang="hr-HR" sz="1400" dirty="0" smtClean="0"/>
              <a:t>. i t=const</a:t>
            </a:r>
            <a:endParaRPr lang="hr-HR" sz="1400" dirty="0"/>
          </a:p>
        </p:txBody>
      </p:sp>
      <p:sp>
        <p:nvSpPr>
          <p:cNvPr id="33" name="Strelica udesno 32"/>
          <p:cNvSpPr/>
          <p:nvPr/>
        </p:nvSpPr>
        <p:spPr>
          <a:xfrm rot="10800000">
            <a:off x="3340568" y="5592927"/>
            <a:ext cx="5237608" cy="1234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hr-HR" sz="1400" dirty="0"/>
          </a:p>
        </p:txBody>
      </p:sp>
      <p:sp>
        <p:nvSpPr>
          <p:cNvPr id="40" name="Dijagram toka: Poveznik 39"/>
          <p:cNvSpPr/>
          <p:nvPr/>
        </p:nvSpPr>
        <p:spPr>
          <a:xfrm flipH="1" flipV="1">
            <a:off x="3383981" y="4359576"/>
            <a:ext cx="108156" cy="4571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0" name="TekstniOkvir 49"/>
          <p:cNvSpPr txBox="1"/>
          <p:nvPr/>
        </p:nvSpPr>
        <p:spPr>
          <a:xfrm>
            <a:off x="3728485" y="4981457"/>
            <a:ext cx="3982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rgbClr val="FFC000"/>
                </a:solidFill>
              </a:rPr>
              <a:t>ISPARAVANJE</a:t>
            </a:r>
            <a:endParaRPr lang="hr-HR" b="1" dirty="0">
              <a:solidFill>
                <a:srgbClr val="FFC000"/>
              </a:solidFill>
            </a:endParaRPr>
          </a:p>
        </p:txBody>
      </p:sp>
      <p:sp>
        <p:nvSpPr>
          <p:cNvPr id="51" name="TekstniOkvir 50"/>
          <p:cNvSpPr txBox="1"/>
          <p:nvPr/>
        </p:nvSpPr>
        <p:spPr>
          <a:xfrm>
            <a:off x="3728485" y="6179649"/>
            <a:ext cx="3982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KONDENZACIJA</a:t>
            </a:r>
            <a:endParaRPr lang="hr-H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kstniOkvir 51"/>
          <p:cNvSpPr txBox="1"/>
          <p:nvPr/>
        </p:nvSpPr>
        <p:spPr>
          <a:xfrm>
            <a:off x="3864077" y="5902222"/>
            <a:ext cx="410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dirty="0">
                <a:solidFill>
                  <a:schemeClr val="bg1"/>
                </a:solidFill>
              </a:rPr>
              <a:t>pri odovođenju topline i p=const. i t=const</a:t>
            </a:r>
          </a:p>
        </p:txBody>
      </p:sp>
      <p:sp>
        <p:nvSpPr>
          <p:cNvPr id="53" name="Strelica udesno 52"/>
          <p:cNvSpPr/>
          <p:nvPr/>
        </p:nvSpPr>
        <p:spPr>
          <a:xfrm>
            <a:off x="1044153" y="4598873"/>
            <a:ext cx="1852297" cy="12496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200" dirty="0" smtClean="0"/>
          </a:p>
          <a:p>
            <a:pPr algn="ctr"/>
            <a:r>
              <a:rPr lang="hr-HR" sz="1200" dirty="0" smtClean="0"/>
              <a:t>pri dovođenju topline</a:t>
            </a:r>
            <a:r>
              <a:rPr lang="hr-HR" sz="1600" dirty="0" smtClean="0"/>
              <a:t> </a:t>
            </a:r>
            <a:r>
              <a:rPr lang="hr-HR" sz="1200" dirty="0" smtClean="0"/>
              <a:t>p=const</a:t>
            </a:r>
            <a:endParaRPr lang="hr-HR" sz="1200" dirty="0"/>
          </a:p>
        </p:txBody>
      </p:sp>
      <p:sp>
        <p:nvSpPr>
          <p:cNvPr id="54" name="Strelica udesno 53"/>
          <p:cNvSpPr/>
          <p:nvPr/>
        </p:nvSpPr>
        <p:spPr>
          <a:xfrm rot="10800000">
            <a:off x="989479" y="5628608"/>
            <a:ext cx="1906969" cy="1184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Strelica udesno 54"/>
          <p:cNvSpPr/>
          <p:nvPr/>
        </p:nvSpPr>
        <p:spPr>
          <a:xfrm>
            <a:off x="8803731" y="4645080"/>
            <a:ext cx="1857714" cy="12075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dirty="0" smtClean="0"/>
          </a:p>
          <a:p>
            <a:pPr algn="ctr"/>
            <a:r>
              <a:rPr lang="hr-HR" sz="1400" dirty="0" smtClean="0"/>
              <a:t>pri </a:t>
            </a:r>
            <a:r>
              <a:rPr lang="hr-HR" sz="1200" dirty="0"/>
              <a:t>dovođenju topline p=const</a:t>
            </a:r>
          </a:p>
        </p:txBody>
      </p:sp>
      <p:sp>
        <p:nvSpPr>
          <p:cNvPr id="56" name="Strelica udesno 55"/>
          <p:cNvSpPr/>
          <p:nvPr/>
        </p:nvSpPr>
        <p:spPr>
          <a:xfrm rot="10800000">
            <a:off x="8732599" y="5628607"/>
            <a:ext cx="1928845" cy="1229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7" name="TekstniOkvir 56"/>
          <p:cNvSpPr txBox="1"/>
          <p:nvPr/>
        </p:nvSpPr>
        <p:spPr>
          <a:xfrm>
            <a:off x="1044153" y="4881451"/>
            <a:ext cx="176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C000"/>
                </a:solidFill>
              </a:rPr>
              <a:t>ZAGRIJAVANJE</a:t>
            </a:r>
            <a:endParaRPr lang="hr-HR" b="1" dirty="0">
              <a:solidFill>
                <a:srgbClr val="FFC000"/>
              </a:solidFill>
            </a:endParaRPr>
          </a:p>
        </p:txBody>
      </p:sp>
      <p:sp>
        <p:nvSpPr>
          <p:cNvPr id="58" name="TekstniOkvir 57"/>
          <p:cNvSpPr txBox="1"/>
          <p:nvPr/>
        </p:nvSpPr>
        <p:spPr>
          <a:xfrm>
            <a:off x="8698910" y="4909081"/>
            <a:ext cx="186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C000"/>
                </a:solidFill>
              </a:rPr>
              <a:t>PREGRIJAVANJE</a:t>
            </a:r>
            <a:endParaRPr lang="hr-HR" b="1" dirty="0">
              <a:solidFill>
                <a:srgbClr val="FFC000"/>
              </a:solidFill>
            </a:endParaRPr>
          </a:p>
        </p:txBody>
      </p:sp>
      <p:sp>
        <p:nvSpPr>
          <p:cNvPr id="59" name="TekstniOkvir 58"/>
          <p:cNvSpPr txBox="1"/>
          <p:nvPr/>
        </p:nvSpPr>
        <p:spPr>
          <a:xfrm>
            <a:off x="9131063" y="6202803"/>
            <a:ext cx="186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HLAĐENJE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60" name="TekstniOkvir 59"/>
          <p:cNvSpPr txBox="1"/>
          <p:nvPr/>
        </p:nvSpPr>
        <p:spPr>
          <a:xfrm>
            <a:off x="1402723" y="6225609"/>
            <a:ext cx="186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HLAĐENJE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61" name="TekstniOkvir 60"/>
          <p:cNvSpPr txBox="1"/>
          <p:nvPr/>
        </p:nvSpPr>
        <p:spPr>
          <a:xfrm>
            <a:off x="7294491" y="1002550"/>
            <a:ext cx="1887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Suhozasićena para</a:t>
            </a:r>
          </a:p>
          <a:p>
            <a:r>
              <a:rPr lang="hr-HR" dirty="0" smtClean="0"/>
              <a:t>     t</a:t>
            </a:r>
            <a:r>
              <a:rPr lang="hr-HR" sz="1100" b="1" baseline="30000" dirty="0" smtClean="0"/>
              <a:t>)</a:t>
            </a:r>
            <a:r>
              <a:rPr lang="hr-HR" sz="1100" b="1" baseline="30000" dirty="0"/>
              <a:t> </a:t>
            </a:r>
            <a:r>
              <a:rPr lang="hr-HR" sz="1100" b="1" baseline="30000" dirty="0" smtClean="0"/>
              <a:t>)</a:t>
            </a:r>
          </a:p>
          <a:p>
            <a:r>
              <a:rPr lang="hr-HR" dirty="0" smtClean="0"/>
              <a:t>     v</a:t>
            </a:r>
            <a:r>
              <a:rPr lang="hr-HR" sz="1100" b="1" baseline="30000" dirty="0" smtClean="0"/>
              <a:t>)</a:t>
            </a:r>
            <a:r>
              <a:rPr lang="hr-HR" sz="1100" b="1" baseline="30000" dirty="0"/>
              <a:t> </a:t>
            </a:r>
            <a:r>
              <a:rPr lang="hr-HR" sz="1100" b="1" baseline="30000" dirty="0" smtClean="0"/>
              <a:t>)</a:t>
            </a:r>
            <a:endParaRPr lang="hr-HR" sz="1100" b="1" dirty="0" smtClean="0"/>
          </a:p>
          <a:p>
            <a:r>
              <a:rPr lang="hr-HR" dirty="0" smtClean="0"/>
              <a:t>     h</a:t>
            </a:r>
            <a:r>
              <a:rPr lang="hr-HR" sz="1100" b="1" baseline="30000" dirty="0" smtClean="0">
                <a:solidFill>
                  <a:prstClr val="black"/>
                </a:solidFill>
              </a:rPr>
              <a:t>)</a:t>
            </a:r>
            <a:r>
              <a:rPr lang="hr-HR" sz="1100" b="1" baseline="30000" dirty="0"/>
              <a:t> </a:t>
            </a:r>
            <a:r>
              <a:rPr lang="hr-HR" sz="1100" b="1" baseline="30000" dirty="0" smtClean="0"/>
              <a:t>)</a:t>
            </a:r>
            <a:endParaRPr lang="hr-HR" sz="1100" dirty="0" smtClean="0"/>
          </a:p>
          <a:p>
            <a:r>
              <a:rPr lang="hr-HR" dirty="0" smtClean="0"/>
              <a:t>     s</a:t>
            </a:r>
            <a:r>
              <a:rPr lang="hr-HR" sz="1100" b="1" baseline="30000" dirty="0" smtClean="0"/>
              <a:t>)</a:t>
            </a:r>
            <a:r>
              <a:rPr lang="hr-HR" sz="1100" b="1" baseline="30000" dirty="0"/>
              <a:t> </a:t>
            </a:r>
            <a:r>
              <a:rPr lang="hr-HR" sz="1100" b="1" baseline="30000" dirty="0" smtClean="0"/>
              <a:t>)</a:t>
            </a:r>
            <a:endParaRPr lang="hr-HR" sz="1100" b="1" baseline="30000" dirty="0"/>
          </a:p>
          <a:p>
            <a:endParaRPr lang="hr-HR" dirty="0"/>
          </a:p>
        </p:txBody>
      </p:sp>
      <p:sp>
        <p:nvSpPr>
          <p:cNvPr id="62" name="TekstniOkvir 61"/>
          <p:cNvSpPr txBox="1"/>
          <p:nvPr/>
        </p:nvSpPr>
        <p:spPr>
          <a:xfrm>
            <a:off x="9347762" y="966058"/>
            <a:ext cx="12277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Pregrijanapara</a:t>
            </a:r>
          </a:p>
          <a:p>
            <a:r>
              <a:rPr lang="hr-HR" dirty="0" smtClean="0"/>
              <a:t>   </a:t>
            </a:r>
            <a:r>
              <a:rPr lang="hr-HR" dirty="0" err="1" smtClean="0"/>
              <a:t>t</a:t>
            </a:r>
            <a:r>
              <a:rPr lang="hr-HR" baseline="-25000" dirty="0" err="1" smtClean="0"/>
              <a:t>p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 v</a:t>
            </a:r>
            <a:r>
              <a:rPr lang="hr-HR" baseline="-25000" dirty="0" smtClean="0"/>
              <a:t>p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 h</a:t>
            </a:r>
            <a:r>
              <a:rPr lang="hr-HR" baseline="-25000" dirty="0" smtClean="0"/>
              <a:t>p</a:t>
            </a:r>
            <a:r>
              <a:rPr lang="hr-HR" dirty="0" smtClean="0"/>
              <a:t> </a:t>
            </a:r>
          </a:p>
          <a:p>
            <a:r>
              <a:rPr lang="hr-HR" dirty="0" smtClean="0"/>
              <a:t>   </a:t>
            </a:r>
            <a:r>
              <a:rPr lang="hr-HR" dirty="0" err="1" smtClean="0"/>
              <a:t>s</a:t>
            </a:r>
            <a:r>
              <a:rPr lang="hr-HR" baseline="-25000" dirty="0" err="1" smtClean="0"/>
              <a:t>p</a:t>
            </a:r>
            <a:endParaRPr lang="hr-HR" dirty="0"/>
          </a:p>
        </p:txBody>
      </p:sp>
      <p:sp>
        <p:nvSpPr>
          <p:cNvPr id="64" name="TekstniOkvir 63"/>
          <p:cNvSpPr txBox="1"/>
          <p:nvPr/>
        </p:nvSpPr>
        <p:spPr>
          <a:xfrm>
            <a:off x="1222747" y="5936564"/>
            <a:ext cx="1596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prstClr val="white"/>
                </a:solidFill>
              </a:rPr>
              <a:t>pri odovođenju topline </a:t>
            </a:r>
            <a:r>
              <a:rPr lang="hr-HR" sz="1200" dirty="0" smtClean="0">
                <a:solidFill>
                  <a:prstClr val="white"/>
                </a:solidFill>
              </a:rPr>
              <a:t>       p=const.</a:t>
            </a:r>
            <a:endParaRPr lang="hr-HR" sz="1200" dirty="0"/>
          </a:p>
        </p:txBody>
      </p:sp>
      <p:sp>
        <p:nvSpPr>
          <p:cNvPr id="65" name="Pravokutnik 64"/>
          <p:cNvSpPr/>
          <p:nvPr/>
        </p:nvSpPr>
        <p:spPr>
          <a:xfrm>
            <a:off x="8928764" y="5892623"/>
            <a:ext cx="1646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r-HR" sz="1200" dirty="0">
                <a:solidFill>
                  <a:prstClr val="white"/>
                </a:solidFill>
              </a:rPr>
              <a:t>pri odovođenju topline  </a:t>
            </a:r>
            <a:endParaRPr lang="hr-HR" sz="1200" dirty="0" smtClean="0">
              <a:solidFill>
                <a:prstClr val="white"/>
              </a:solidFill>
            </a:endParaRPr>
          </a:p>
          <a:p>
            <a:pPr lvl="0" algn="ctr"/>
            <a:r>
              <a:rPr lang="hr-HR" sz="1200" dirty="0" smtClean="0">
                <a:solidFill>
                  <a:prstClr val="white"/>
                </a:solidFill>
              </a:rPr>
              <a:t>      </a:t>
            </a:r>
            <a:r>
              <a:rPr lang="hr-HR" sz="1200" dirty="0">
                <a:solidFill>
                  <a:prstClr val="white"/>
                </a:solidFill>
              </a:rPr>
              <a:t>p=const.</a:t>
            </a:r>
            <a:endParaRPr lang="hr-HR" sz="1200" dirty="0">
              <a:solidFill>
                <a:prstClr val="black"/>
              </a:solidFill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7051204" y="4620263"/>
            <a:ext cx="1887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posljednja kapljica vode</a:t>
            </a:r>
            <a:endParaRPr lang="hr-HR" sz="1200" dirty="0"/>
          </a:p>
        </p:txBody>
      </p:sp>
      <p:sp>
        <p:nvSpPr>
          <p:cNvPr id="73" name="TekstniOkvir 72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7" name="Ravni poveznik 76"/>
          <p:cNvCxnSpPr/>
          <p:nvPr/>
        </p:nvCxnSpPr>
        <p:spPr>
          <a:xfrm>
            <a:off x="9016063" y="318805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ravokutnik 77"/>
          <p:cNvSpPr/>
          <p:nvPr/>
        </p:nvSpPr>
        <p:spPr>
          <a:xfrm>
            <a:off x="1397008" y="3965464"/>
            <a:ext cx="1356851" cy="12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9" name="Pravokutnik 78"/>
          <p:cNvSpPr/>
          <p:nvPr/>
        </p:nvSpPr>
        <p:spPr>
          <a:xfrm>
            <a:off x="3299739" y="3951102"/>
            <a:ext cx="1356851" cy="12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Pravokutnik 79"/>
          <p:cNvSpPr/>
          <p:nvPr/>
        </p:nvSpPr>
        <p:spPr>
          <a:xfrm>
            <a:off x="5253002" y="3695627"/>
            <a:ext cx="1356851" cy="12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1" name="Pravokutnik 80"/>
          <p:cNvSpPr/>
          <p:nvPr/>
        </p:nvSpPr>
        <p:spPr>
          <a:xfrm>
            <a:off x="7123780" y="3430192"/>
            <a:ext cx="1356851" cy="12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2" name="Pravokutnik 81"/>
          <p:cNvSpPr/>
          <p:nvPr/>
        </p:nvSpPr>
        <p:spPr>
          <a:xfrm>
            <a:off x="9147773" y="3068017"/>
            <a:ext cx="1356851" cy="12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TekstniOkvir 82"/>
          <p:cNvSpPr txBox="1"/>
          <p:nvPr/>
        </p:nvSpPr>
        <p:spPr>
          <a:xfrm>
            <a:off x="4567231" y="1571181"/>
            <a:ext cx="57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=</a:t>
            </a:r>
            <a:endParaRPr lang="hr-HR" dirty="0"/>
          </a:p>
        </p:txBody>
      </p:sp>
      <p:sp>
        <p:nvSpPr>
          <p:cNvPr id="84" name="TekstniOkvir 83"/>
          <p:cNvSpPr txBox="1"/>
          <p:nvPr/>
        </p:nvSpPr>
        <p:spPr>
          <a:xfrm>
            <a:off x="6425750" y="1595609"/>
            <a:ext cx="57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=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kstniOkvir 84"/>
              <p:cNvSpPr txBox="1"/>
              <p:nvPr/>
            </p:nvSpPr>
            <p:spPr>
              <a:xfrm>
                <a:off x="8436879" y="1526608"/>
                <a:ext cx="572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hr-HR" dirty="0" smtClean="0"/>
                  <a:t>  </a:t>
                </a:r>
                <a:endParaRPr lang="hr-HR" dirty="0"/>
              </a:p>
            </p:txBody>
          </p:sp>
        </mc:Choice>
        <mc:Fallback xmlns="">
          <p:sp>
            <p:nvSpPr>
              <p:cNvPr id="85" name="TekstniOkvir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6879" y="1526608"/>
                <a:ext cx="57233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kstniOkvir 85"/>
              <p:cNvSpPr txBox="1"/>
              <p:nvPr/>
            </p:nvSpPr>
            <p:spPr>
              <a:xfrm>
                <a:off x="2617241" y="1523621"/>
                <a:ext cx="572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hr-HR" dirty="0" smtClean="0"/>
                  <a:t>  </a:t>
                </a:r>
                <a:endParaRPr lang="hr-HR" dirty="0"/>
              </a:p>
            </p:txBody>
          </p:sp>
        </mc:Choice>
        <mc:Fallback xmlns="">
          <p:sp>
            <p:nvSpPr>
              <p:cNvPr id="86" name="TekstniOkvir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241" y="1523621"/>
                <a:ext cx="57233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Ravni poveznik 87"/>
          <p:cNvCxnSpPr/>
          <p:nvPr/>
        </p:nvCxnSpPr>
        <p:spPr>
          <a:xfrm>
            <a:off x="1222747" y="1843221"/>
            <a:ext cx="9265167" cy="49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aobljeni pravokutnik 89"/>
          <p:cNvSpPr/>
          <p:nvPr/>
        </p:nvSpPr>
        <p:spPr>
          <a:xfrm>
            <a:off x="1868129" y="3765755"/>
            <a:ext cx="383458" cy="235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1" name="Dijagram toka: Poveznik 90"/>
          <p:cNvSpPr/>
          <p:nvPr/>
        </p:nvSpPr>
        <p:spPr>
          <a:xfrm>
            <a:off x="2010697" y="3685554"/>
            <a:ext cx="98322" cy="12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2" name="Zaobljeni pravokutnik 91"/>
          <p:cNvSpPr/>
          <p:nvPr/>
        </p:nvSpPr>
        <p:spPr>
          <a:xfrm>
            <a:off x="3735978" y="3719206"/>
            <a:ext cx="383458" cy="235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3" name="Dijagram toka: Poveznik 92"/>
          <p:cNvSpPr/>
          <p:nvPr/>
        </p:nvSpPr>
        <p:spPr>
          <a:xfrm>
            <a:off x="3878546" y="3648945"/>
            <a:ext cx="98322" cy="12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5" name="Dijagram toka: Poveznik 94"/>
          <p:cNvSpPr/>
          <p:nvPr/>
        </p:nvSpPr>
        <p:spPr>
          <a:xfrm>
            <a:off x="9768503" y="2769873"/>
            <a:ext cx="98322" cy="12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6" name="Dijagram toka: Poveznik 95"/>
          <p:cNvSpPr/>
          <p:nvPr/>
        </p:nvSpPr>
        <p:spPr>
          <a:xfrm>
            <a:off x="7753044" y="3119970"/>
            <a:ext cx="98322" cy="12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Dijagram toka: Poveznik 96"/>
          <p:cNvSpPr/>
          <p:nvPr/>
        </p:nvSpPr>
        <p:spPr>
          <a:xfrm>
            <a:off x="5873216" y="3390247"/>
            <a:ext cx="98322" cy="12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9" name="Zaobljeni pravokutnik 98"/>
          <p:cNvSpPr/>
          <p:nvPr/>
        </p:nvSpPr>
        <p:spPr>
          <a:xfrm>
            <a:off x="5730648" y="3473532"/>
            <a:ext cx="383458" cy="235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0" name="Zaobljeni pravokutnik 99"/>
          <p:cNvSpPr/>
          <p:nvPr/>
        </p:nvSpPr>
        <p:spPr>
          <a:xfrm>
            <a:off x="7611642" y="3203255"/>
            <a:ext cx="383458" cy="235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1" name="Zaobljeni pravokutnik 100"/>
          <p:cNvSpPr/>
          <p:nvPr/>
        </p:nvSpPr>
        <p:spPr>
          <a:xfrm>
            <a:off x="9625935" y="2842762"/>
            <a:ext cx="383458" cy="235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82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FAZE U PROIZVODNJI VODENE PARE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zervirano mjesto sadržaja 4"/>
          <p:cNvSpPr txBox="1">
            <a:spLocks noGrp="1"/>
          </p:cNvSpPr>
          <p:nvPr>
            <p:ph sz="quarter" idx="13"/>
          </p:nvPr>
        </p:nvSpPr>
        <p:spPr>
          <a:xfrm>
            <a:off x="1012010" y="2708144"/>
            <a:ext cx="472011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r-HR" b="1" dirty="0" smtClean="0"/>
              <a:t>                    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Voda</a:t>
            </a:r>
          </a:p>
          <a:p>
            <a:pPr marL="0" indent="0">
              <a:buNone/>
            </a:pPr>
            <a:r>
              <a:rPr lang="hr-HR" cap="none" dirty="0" smtClean="0"/>
              <a:t>  t</a:t>
            </a:r>
            <a:r>
              <a:rPr lang="hr-HR" cap="none" baseline="-25000" dirty="0" smtClean="0"/>
              <a:t>w</a:t>
            </a:r>
            <a:r>
              <a:rPr lang="hr-HR" cap="none" dirty="0" smtClean="0"/>
              <a:t> – temperatura vode [</a:t>
            </a:r>
            <a:r>
              <a:rPr lang="hr-HR" cap="none" baseline="30000" dirty="0" smtClean="0"/>
              <a:t>0</a:t>
            </a:r>
            <a:r>
              <a:rPr lang="hr-HR" cap="none" dirty="0" smtClean="0"/>
              <a:t>C]</a:t>
            </a:r>
          </a:p>
          <a:p>
            <a:pPr marL="0" indent="0">
              <a:buNone/>
            </a:pPr>
            <a:r>
              <a:rPr lang="hr-HR" cap="none" dirty="0" smtClean="0"/>
              <a:t>  v</a:t>
            </a:r>
            <a:r>
              <a:rPr lang="hr-HR" cap="none" baseline="-25000" dirty="0" smtClean="0"/>
              <a:t>w</a:t>
            </a:r>
            <a:r>
              <a:rPr lang="hr-HR" cap="none" dirty="0" smtClean="0"/>
              <a:t> – specifični volumen vode [m</a:t>
            </a:r>
            <a:r>
              <a:rPr lang="hr-HR" cap="none" baseline="30000" dirty="0" smtClean="0"/>
              <a:t>3</a:t>
            </a:r>
            <a:r>
              <a:rPr lang="hr-HR" cap="none" dirty="0" smtClean="0"/>
              <a:t>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h</a:t>
            </a:r>
            <a:r>
              <a:rPr lang="hr-HR" cap="none" baseline="-25000" dirty="0" smtClean="0"/>
              <a:t>w</a:t>
            </a:r>
            <a:r>
              <a:rPr lang="hr-HR" cap="none" dirty="0" smtClean="0"/>
              <a:t> – specifična entalpija vode [Jkg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s</a:t>
            </a:r>
            <a:r>
              <a:rPr lang="hr-HR" cap="none" baseline="-25000" dirty="0" smtClean="0"/>
              <a:t>w </a:t>
            </a:r>
            <a:r>
              <a:rPr lang="hr-HR" cap="none" dirty="0" smtClean="0"/>
              <a:t>– specifična entropija vode </a:t>
            </a:r>
            <a:r>
              <a:rPr lang="hr-HR" cap="none" dirty="0"/>
              <a:t>[Jkg</a:t>
            </a:r>
            <a:r>
              <a:rPr lang="hr-HR" cap="none" baseline="30000" dirty="0"/>
              <a:t>-1</a:t>
            </a:r>
            <a:r>
              <a:rPr lang="hr-HR" cap="none" dirty="0"/>
              <a:t>K</a:t>
            </a:r>
            <a:r>
              <a:rPr lang="hr-HR" cap="none" baseline="30000" dirty="0"/>
              <a:t>-1</a:t>
            </a:r>
            <a:r>
              <a:rPr lang="hr-HR" cap="none" dirty="0"/>
              <a:t>]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5850019" y="2359742"/>
            <a:ext cx="5820697" cy="364776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endParaRPr lang="hr-HR" sz="3600" dirty="0"/>
          </a:p>
          <a:p>
            <a:pPr algn="ctr"/>
            <a:r>
              <a:rPr lang="hr-HR" sz="3600" dirty="0" smtClean="0"/>
              <a:t>T. XII/XIII</a:t>
            </a:r>
          </a:p>
          <a:p>
            <a:pPr algn="ctr"/>
            <a:r>
              <a:rPr lang="hr-HR" sz="3600" dirty="0" smtClean="0"/>
              <a:t>potrebna su 2 podatka,</a:t>
            </a:r>
          </a:p>
          <a:p>
            <a:pPr algn="ctr"/>
            <a:r>
              <a:rPr lang="hr-HR" sz="3600" dirty="0" smtClean="0"/>
              <a:t>uglavnom su to tlak i temperatura</a:t>
            </a:r>
            <a:endParaRPr lang="hr-HR" sz="3600" dirty="0"/>
          </a:p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02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FAZE U </a:t>
            </a:r>
            <a:r>
              <a:rPr lang="hr-HR" dirty="0" smtClean="0"/>
              <a:t> PROIZVODNJI </a:t>
            </a:r>
            <a:r>
              <a:rPr lang="hr-HR" dirty="0"/>
              <a:t>VODENE PARE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zervirano mjesto sadržaja 4"/>
          <p:cNvSpPr txBox="1">
            <a:spLocks noGrp="1"/>
          </p:cNvSpPr>
          <p:nvPr>
            <p:ph sz="quarter" idx="13"/>
          </p:nvPr>
        </p:nvSpPr>
        <p:spPr>
          <a:xfrm>
            <a:off x="1012010" y="2708144"/>
            <a:ext cx="472011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r-HR" b="1" dirty="0" smtClean="0"/>
              <a:t>              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VRELA Voda</a:t>
            </a:r>
          </a:p>
          <a:p>
            <a:pPr marL="0" indent="0">
              <a:buNone/>
            </a:pPr>
            <a:r>
              <a:rPr lang="hr-HR" cap="none" dirty="0" smtClean="0"/>
              <a:t>   – temperatura vrele vode [</a:t>
            </a:r>
            <a:r>
              <a:rPr lang="hr-HR" cap="none" baseline="30000" dirty="0" smtClean="0"/>
              <a:t>0</a:t>
            </a:r>
            <a:r>
              <a:rPr lang="hr-HR" cap="none" dirty="0" smtClean="0"/>
              <a:t>C]</a:t>
            </a:r>
          </a:p>
          <a:p>
            <a:pPr marL="0" indent="0">
              <a:buNone/>
            </a:pPr>
            <a:r>
              <a:rPr lang="hr-HR" cap="none" dirty="0" smtClean="0"/>
              <a:t>  </a:t>
            </a:r>
            <a:r>
              <a:rPr lang="hr-HR" sz="1050" cap="none" dirty="0" smtClean="0"/>
              <a:t> </a:t>
            </a:r>
            <a:r>
              <a:rPr lang="hr-HR" sz="1400" cap="none" dirty="0" smtClean="0"/>
              <a:t> </a:t>
            </a:r>
            <a:r>
              <a:rPr lang="hr-HR" cap="none" dirty="0" smtClean="0"/>
              <a:t>– specifični volumen vrele vode [m</a:t>
            </a:r>
            <a:r>
              <a:rPr lang="hr-HR" cap="none" baseline="30000" dirty="0" smtClean="0"/>
              <a:t>3</a:t>
            </a:r>
            <a:r>
              <a:rPr lang="hr-HR" cap="none" dirty="0" smtClean="0"/>
              <a:t>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 – specifična entalpija vrele vode [Jkg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</a:t>
            </a:r>
            <a:r>
              <a:rPr lang="hr-HR" cap="none" baseline="-25000" dirty="0" smtClean="0"/>
              <a:t> </a:t>
            </a:r>
            <a:r>
              <a:rPr lang="hr-HR" cap="none" dirty="0" smtClean="0"/>
              <a:t>– specifična entropija vrele vode </a:t>
            </a:r>
            <a:r>
              <a:rPr lang="hr-HR" cap="none" dirty="0"/>
              <a:t>[Jkg</a:t>
            </a:r>
            <a:r>
              <a:rPr lang="hr-HR" cap="none" baseline="30000" dirty="0"/>
              <a:t>-1</a:t>
            </a:r>
            <a:r>
              <a:rPr lang="hr-HR" cap="none" dirty="0"/>
              <a:t>K</a:t>
            </a:r>
            <a:r>
              <a:rPr lang="hr-HR" cap="none" baseline="30000" dirty="0"/>
              <a:t>-1</a:t>
            </a:r>
            <a:r>
              <a:rPr lang="hr-HR" cap="none" dirty="0"/>
              <a:t>]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5830355" y="2397495"/>
            <a:ext cx="5821323" cy="364776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r>
              <a:rPr lang="hr-HR" sz="3600" dirty="0" smtClean="0"/>
              <a:t> </a:t>
            </a:r>
          </a:p>
          <a:p>
            <a:pPr algn="ctr"/>
            <a:r>
              <a:rPr lang="hr-HR" sz="3600" dirty="0" smtClean="0"/>
              <a:t> potreban je 1poznati podatak,</a:t>
            </a:r>
          </a:p>
          <a:p>
            <a:pPr algn="ctr"/>
            <a:r>
              <a:rPr lang="hr-HR" sz="3600" dirty="0" smtClean="0"/>
              <a:t>ili tlak   T</a:t>
            </a:r>
            <a:r>
              <a:rPr lang="hr-HR" sz="3600" dirty="0"/>
              <a:t>. X  </a:t>
            </a:r>
            <a:r>
              <a:rPr lang="hr-HR" sz="3600" dirty="0" smtClean="0"/>
              <a:t>  </a:t>
            </a:r>
          </a:p>
          <a:p>
            <a:pPr algn="ctr"/>
            <a:r>
              <a:rPr lang="hr-HR" sz="3600" dirty="0" smtClean="0"/>
              <a:t>ili temperatura T</a:t>
            </a:r>
            <a:r>
              <a:rPr lang="hr-HR" sz="3600" dirty="0"/>
              <a:t>. XI</a:t>
            </a:r>
          </a:p>
          <a:p>
            <a:pPr algn="ctr"/>
            <a:endParaRPr lang="hr-HR" sz="3600" dirty="0"/>
          </a:p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913775" y="3221105"/>
            <a:ext cx="6096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  </a:t>
            </a:r>
            <a:r>
              <a:rPr lang="hr-HR" sz="2000" dirty="0" smtClean="0"/>
              <a:t>t</a:t>
            </a:r>
            <a:r>
              <a:rPr lang="hr-HR" sz="1600" b="1" baseline="30000" dirty="0" smtClean="0"/>
              <a:t>)</a:t>
            </a:r>
          </a:p>
          <a:p>
            <a:endParaRPr lang="hr-HR" b="1" baseline="30000" dirty="0" smtClean="0"/>
          </a:p>
          <a:p>
            <a:r>
              <a:rPr lang="hr-HR" dirty="0" smtClean="0"/>
              <a:t>  v</a:t>
            </a:r>
            <a:r>
              <a:rPr lang="hr-HR" sz="1600" b="1" baseline="30000" dirty="0" smtClean="0"/>
              <a:t>)</a:t>
            </a:r>
          </a:p>
          <a:p>
            <a:endParaRPr lang="hr-HR" b="1" dirty="0" smtClean="0"/>
          </a:p>
          <a:p>
            <a:pPr lvl="0"/>
            <a:r>
              <a:rPr lang="hr-HR" dirty="0" smtClean="0"/>
              <a:t>  </a:t>
            </a:r>
            <a:r>
              <a:rPr lang="hr-HR" dirty="0"/>
              <a:t>h</a:t>
            </a:r>
            <a:r>
              <a:rPr lang="hr-HR" sz="1600" b="1" baseline="30000" dirty="0" smtClean="0">
                <a:solidFill>
                  <a:prstClr val="black"/>
                </a:solidFill>
              </a:rPr>
              <a:t>)</a:t>
            </a:r>
            <a:r>
              <a:rPr lang="hr-HR" b="1" baseline="30000" dirty="0" smtClean="0">
                <a:solidFill>
                  <a:prstClr val="black"/>
                </a:solidFill>
              </a:rPr>
              <a:t> </a:t>
            </a:r>
          </a:p>
          <a:p>
            <a:pPr lvl="0"/>
            <a:endParaRPr lang="hr-HR" dirty="0"/>
          </a:p>
          <a:p>
            <a:r>
              <a:rPr lang="hr-HR" dirty="0"/>
              <a:t>  </a:t>
            </a:r>
            <a:r>
              <a:rPr lang="hr-HR" sz="2000" dirty="0"/>
              <a:t>s</a:t>
            </a:r>
            <a:r>
              <a:rPr lang="hr-HR" sz="1600" b="1" baseline="30000" dirty="0" smtClean="0"/>
              <a:t>)</a:t>
            </a:r>
            <a:r>
              <a:rPr lang="hr-HR" b="1" baseline="30000" dirty="0" smtClean="0"/>
              <a:t>   </a:t>
            </a:r>
            <a:endParaRPr lang="hr-HR" b="1" baseline="30000" dirty="0"/>
          </a:p>
        </p:txBody>
      </p:sp>
    </p:spTree>
    <p:extLst>
      <p:ext uri="{BB962C8B-B14F-4D97-AF65-F5344CB8AC3E}">
        <p14:creationId xmlns:p14="http://schemas.microsoft.com/office/powerpoint/2010/main" val="40092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5453" y="3221106"/>
            <a:ext cx="531567" cy="1938992"/>
          </a:xfrm>
        </p:spPr>
        <p:txBody>
          <a:bodyPr>
            <a:normAutofit fontScale="90000"/>
          </a:bodyPr>
          <a:lstStyle/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hr-HR" sz="1800" cap="none" dirty="0" smtClean="0">
                <a:solidFill>
                  <a:prstClr val="black"/>
                </a:solidFill>
                <a:ea typeface="+mn-ea"/>
                <a:cs typeface="+mn-cs"/>
              </a:rPr>
              <a:t>  t</a:t>
            </a:r>
            <a:r>
              <a:rPr lang="hr-HR" sz="1800" cap="none" baseline="-25000" dirty="0" smtClean="0">
                <a:solidFill>
                  <a:prstClr val="black"/>
                </a:solidFill>
                <a:ea typeface="+mn-ea"/>
                <a:cs typeface="+mn-cs"/>
              </a:rPr>
              <a:t>x</a:t>
            </a:r>
            <a:r>
              <a:rPr lang="hr-HR" sz="1800" cap="none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hr-HR" sz="18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>  v</a:t>
            </a:r>
            <a:r>
              <a:rPr lang="hr-HR" sz="1800" cap="none" baseline="-25000" dirty="0">
                <a:solidFill>
                  <a:prstClr val="black"/>
                </a:solidFill>
                <a:ea typeface="+mn-ea"/>
                <a:cs typeface="+mn-cs"/>
              </a:rPr>
              <a:t>x</a:t>
            </a: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hr-HR" sz="18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r-HR" sz="18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>  h</a:t>
            </a:r>
            <a:r>
              <a:rPr lang="hr-HR" sz="1800" cap="none" baseline="-25000" dirty="0">
                <a:solidFill>
                  <a:prstClr val="black"/>
                </a:solidFill>
                <a:ea typeface="+mn-ea"/>
                <a:cs typeface="+mn-cs"/>
              </a:rPr>
              <a:t>x</a:t>
            </a: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hr-HR" sz="18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r-HR" sz="18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1800" cap="none" dirty="0">
                <a:solidFill>
                  <a:prstClr val="black"/>
                </a:solidFill>
                <a:ea typeface="+mn-ea"/>
                <a:cs typeface="+mn-cs"/>
              </a:rPr>
              <a:t>  s</a:t>
            </a:r>
            <a:r>
              <a:rPr lang="hr-HR" sz="1800" cap="none" baseline="-25000" dirty="0">
                <a:solidFill>
                  <a:prstClr val="black"/>
                </a:solidFill>
                <a:ea typeface="+mn-ea"/>
                <a:cs typeface="+mn-cs"/>
              </a:rPr>
              <a:t>x</a:t>
            </a:r>
            <a:endParaRPr lang="hr-HR" sz="1800" cap="none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zervirano mjesto sadržaja 4"/>
          <p:cNvSpPr txBox="1">
            <a:spLocks noGrp="1"/>
          </p:cNvSpPr>
          <p:nvPr>
            <p:ph sz="quarter" idx="13"/>
          </p:nvPr>
        </p:nvSpPr>
        <p:spPr>
          <a:xfrm>
            <a:off x="962848" y="2708144"/>
            <a:ext cx="4818345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r-HR" b="1" dirty="0" smtClean="0"/>
              <a:t>              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MOKRA PARA</a:t>
            </a:r>
          </a:p>
          <a:p>
            <a:pPr marL="0" indent="0">
              <a:buNone/>
            </a:pPr>
            <a:r>
              <a:rPr lang="hr-HR" cap="none" dirty="0" smtClean="0"/>
              <a:t>   – temperatura mokre pare [</a:t>
            </a:r>
            <a:r>
              <a:rPr lang="hr-HR" cap="none" baseline="30000" dirty="0" smtClean="0"/>
              <a:t>0</a:t>
            </a:r>
            <a:r>
              <a:rPr lang="hr-HR" cap="none" dirty="0" smtClean="0"/>
              <a:t>C]</a:t>
            </a:r>
          </a:p>
          <a:p>
            <a:pPr marL="0" indent="0">
              <a:buNone/>
            </a:pPr>
            <a:r>
              <a:rPr lang="hr-HR" cap="none" dirty="0" smtClean="0"/>
              <a:t>  </a:t>
            </a:r>
            <a:r>
              <a:rPr lang="hr-HR" sz="1050" cap="none" dirty="0" smtClean="0"/>
              <a:t> </a:t>
            </a:r>
            <a:r>
              <a:rPr lang="hr-HR" sz="1400" cap="none" dirty="0" smtClean="0"/>
              <a:t> </a:t>
            </a:r>
            <a:r>
              <a:rPr lang="hr-HR" cap="none" dirty="0" smtClean="0"/>
              <a:t>– specifični volumen </a:t>
            </a:r>
            <a:r>
              <a:rPr lang="hr-HR" cap="none" dirty="0"/>
              <a:t>mokre pare </a:t>
            </a:r>
            <a:r>
              <a:rPr lang="hr-HR" cap="none" dirty="0" smtClean="0"/>
              <a:t>[m</a:t>
            </a:r>
            <a:r>
              <a:rPr lang="hr-HR" cap="none" baseline="30000" dirty="0" smtClean="0"/>
              <a:t>3</a:t>
            </a:r>
            <a:r>
              <a:rPr lang="hr-HR" cap="none" dirty="0" smtClean="0"/>
              <a:t>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 – specifična entalpija </a:t>
            </a:r>
            <a:r>
              <a:rPr lang="hr-HR" cap="none" dirty="0"/>
              <a:t>mokre pare </a:t>
            </a:r>
            <a:r>
              <a:rPr lang="hr-HR" cap="none" dirty="0" smtClean="0"/>
              <a:t>[Jkg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</a:t>
            </a:r>
            <a:r>
              <a:rPr lang="hr-HR" cap="none" baseline="-25000" dirty="0" smtClean="0"/>
              <a:t> </a:t>
            </a:r>
            <a:r>
              <a:rPr lang="hr-HR" cap="none" dirty="0" smtClean="0"/>
              <a:t>– specifična entropija </a:t>
            </a:r>
            <a:r>
              <a:rPr lang="hr-HR" cap="none" dirty="0"/>
              <a:t>mokre pare </a:t>
            </a:r>
            <a:r>
              <a:rPr lang="hr-HR" cap="none" dirty="0" smtClean="0"/>
              <a:t>[Jkg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K</a:t>
            </a:r>
            <a:r>
              <a:rPr lang="hr-HR" cap="none" baseline="30000" dirty="0" smtClean="0"/>
              <a:t>-1</a:t>
            </a:r>
            <a:r>
              <a:rPr lang="hr-HR" cap="none" dirty="0"/>
              <a:t>]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5830354" y="1966452"/>
            <a:ext cx="5821323" cy="47419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r>
              <a:rPr lang="hr-HR" sz="3600" dirty="0" smtClean="0"/>
              <a:t> </a:t>
            </a:r>
          </a:p>
          <a:p>
            <a:pPr algn="ctr"/>
            <a:r>
              <a:rPr lang="hr-HR" sz="3600" dirty="0" smtClean="0"/>
              <a:t> </a:t>
            </a:r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913775" y="322110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  </a:t>
            </a:r>
            <a:endParaRPr lang="hr-HR" sz="1600" b="1" baseline="30000" dirty="0" smtClean="0"/>
          </a:p>
          <a:p>
            <a:endParaRPr lang="hr-HR" b="1" baseline="30000" dirty="0" smtClean="0"/>
          </a:p>
          <a:p>
            <a:r>
              <a:rPr lang="hr-HR" dirty="0" smtClean="0"/>
              <a:t>  </a:t>
            </a:r>
            <a:endParaRPr lang="hr-HR" sz="1600" b="1" baseline="30000" dirty="0" smtClean="0"/>
          </a:p>
          <a:p>
            <a:endParaRPr lang="hr-HR" b="1" dirty="0" smtClean="0"/>
          </a:p>
          <a:p>
            <a:pPr lvl="0"/>
            <a:r>
              <a:rPr lang="hr-HR" dirty="0" smtClean="0"/>
              <a:t>  </a:t>
            </a:r>
            <a:r>
              <a:rPr lang="hr-HR" b="1" baseline="30000" dirty="0" smtClean="0">
                <a:solidFill>
                  <a:prstClr val="black"/>
                </a:solidFill>
              </a:rPr>
              <a:t> </a:t>
            </a:r>
          </a:p>
          <a:p>
            <a:pPr lvl="0"/>
            <a:endParaRPr lang="hr-HR" dirty="0"/>
          </a:p>
          <a:p>
            <a:r>
              <a:rPr lang="hr-HR" dirty="0"/>
              <a:t>  </a:t>
            </a:r>
            <a:r>
              <a:rPr lang="hr-HR" b="1" baseline="30000" dirty="0" smtClean="0"/>
              <a:t>   </a:t>
            </a:r>
            <a:endParaRPr lang="hr-HR" b="1" baseline="300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FAZE U PROIZVODNJI VODENE PARE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/>
              <p:cNvSpPr txBox="1"/>
              <p:nvPr/>
            </p:nvSpPr>
            <p:spPr>
              <a:xfrm>
                <a:off x="7791857" y="2595030"/>
                <a:ext cx="3335850" cy="573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hr-HR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𝒎𝒂𝒔𝒂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𝒔𝒖𝒉𝒐𝒛𝒂𝒔𝒊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𝒆𝒏𝒆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𝒑𝒂𝒓𝒆</m:t>
                          </m:r>
                        </m:num>
                        <m:den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𝒎𝒂𝒔𝒂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𝒎𝒐𝒌𝒓𝒆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r-HR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𝒑𝒂𝒓𝒆</m:t>
                          </m:r>
                        </m:den>
                      </m:f>
                    </m:oMath>
                  </m:oMathPara>
                </a14:m>
                <a:endParaRPr lang="hr-HR" b="1" dirty="0"/>
              </a:p>
            </p:txBody>
          </p:sp>
        </mc:Choice>
        <mc:Fallback xmlns="">
          <p:sp>
            <p:nvSpPr>
              <p:cNvPr id="8" name="TekstniOkvir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857" y="2595030"/>
                <a:ext cx="3335850" cy="573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niOkvir 8"/>
          <p:cNvSpPr txBox="1"/>
          <p:nvPr/>
        </p:nvSpPr>
        <p:spPr>
          <a:xfrm>
            <a:off x="6034540" y="2697334"/>
            <a:ext cx="166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zasićenost pare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6096000" y="3323469"/>
            <a:ext cx="166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vlažnost pare 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/>
              <p:cNvSpPr txBox="1"/>
              <p:nvPr/>
            </p:nvSpPr>
            <p:spPr>
              <a:xfrm>
                <a:off x="7880348" y="3410806"/>
                <a:ext cx="6347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r-HR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r-HR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hr-HR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kstniOkvi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0348" y="3410806"/>
                <a:ext cx="634789" cy="276999"/>
              </a:xfrm>
              <a:prstGeom prst="rect">
                <a:avLst/>
              </a:prstGeom>
              <a:blipFill>
                <a:blip r:embed="rId3"/>
                <a:stretch>
                  <a:fillRect l="-8654" r="-7692" b="-6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Slik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0240" y="3979814"/>
            <a:ext cx="4402790" cy="1999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TekstniOkvir 14"/>
          <p:cNvSpPr txBox="1"/>
          <p:nvPr/>
        </p:nvSpPr>
        <p:spPr>
          <a:xfrm>
            <a:off x="8503146" y="4175381"/>
            <a:ext cx="237869" cy="4162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8553766" y="5109272"/>
            <a:ext cx="237869" cy="4162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111451" y="394960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2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FAZE U </a:t>
            </a:r>
            <a:r>
              <a:rPr lang="hr-HR" dirty="0" smtClean="0"/>
              <a:t> PROIZVODNJI </a:t>
            </a:r>
            <a:r>
              <a:rPr lang="hr-HR" dirty="0"/>
              <a:t>VODENE PARE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zervirano mjesto sadržaja 4"/>
          <p:cNvSpPr txBox="1">
            <a:spLocks noGrp="1"/>
          </p:cNvSpPr>
          <p:nvPr>
            <p:ph sz="quarter" idx="13"/>
          </p:nvPr>
        </p:nvSpPr>
        <p:spPr>
          <a:xfrm>
            <a:off x="628926" y="2708143"/>
            <a:ext cx="5427745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r-HR" b="1" dirty="0" smtClean="0"/>
              <a:t>          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SUHOZASIĆENA PARA</a:t>
            </a:r>
          </a:p>
          <a:p>
            <a:pPr marL="0" indent="0">
              <a:buNone/>
            </a:pPr>
            <a:r>
              <a:rPr lang="hr-HR" cap="none" dirty="0" smtClean="0"/>
              <a:t>  – temperatura suhozasićene pare [</a:t>
            </a:r>
            <a:r>
              <a:rPr lang="hr-HR" cap="none" baseline="30000" dirty="0" smtClean="0"/>
              <a:t>0</a:t>
            </a:r>
            <a:r>
              <a:rPr lang="hr-HR" cap="none" dirty="0" smtClean="0"/>
              <a:t>C]</a:t>
            </a:r>
          </a:p>
          <a:p>
            <a:pPr marL="0" indent="0">
              <a:buNone/>
            </a:pPr>
            <a:r>
              <a:rPr lang="hr-HR" cap="none" dirty="0" smtClean="0"/>
              <a:t>  </a:t>
            </a:r>
            <a:r>
              <a:rPr lang="hr-HR" sz="1050" cap="none" dirty="0" smtClean="0"/>
              <a:t> </a:t>
            </a:r>
            <a:r>
              <a:rPr lang="hr-HR" cap="none" dirty="0" smtClean="0"/>
              <a:t>– specifični volumen </a:t>
            </a:r>
            <a:r>
              <a:rPr lang="hr-HR" cap="none" dirty="0"/>
              <a:t>suhozasićene pare </a:t>
            </a:r>
            <a:r>
              <a:rPr lang="hr-HR" cap="none" dirty="0" smtClean="0"/>
              <a:t>[m</a:t>
            </a:r>
            <a:r>
              <a:rPr lang="hr-HR" cap="none" baseline="30000" dirty="0" smtClean="0"/>
              <a:t>3</a:t>
            </a:r>
            <a:r>
              <a:rPr lang="hr-HR" cap="none" dirty="0" smtClean="0"/>
              <a:t>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– specifična entalpija </a:t>
            </a:r>
            <a:r>
              <a:rPr lang="hr-HR" cap="none" dirty="0"/>
              <a:t>suhozasićene pare </a:t>
            </a:r>
            <a:r>
              <a:rPr lang="hr-HR" cap="none" dirty="0" smtClean="0"/>
              <a:t>[Jkg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</a:t>
            </a:r>
            <a:r>
              <a:rPr lang="hr-HR" sz="1100" cap="none" dirty="0" smtClean="0"/>
              <a:t> </a:t>
            </a:r>
            <a:r>
              <a:rPr lang="hr-HR" cap="none" baseline="-25000" dirty="0" smtClean="0"/>
              <a:t> </a:t>
            </a:r>
            <a:r>
              <a:rPr lang="hr-HR" cap="none" dirty="0" smtClean="0"/>
              <a:t>– specifična entropija </a:t>
            </a:r>
            <a:r>
              <a:rPr lang="hr-HR" cap="none" dirty="0"/>
              <a:t>suhozasićene pare </a:t>
            </a:r>
            <a:r>
              <a:rPr lang="hr-HR" cap="none" dirty="0" smtClean="0"/>
              <a:t>[</a:t>
            </a:r>
            <a:r>
              <a:rPr lang="hr-HR" cap="none" dirty="0"/>
              <a:t>Jkg</a:t>
            </a:r>
            <a:r>
              <a:rPr lang="hr-HR" cap="none" baseline="30000" dirty="0"/>
              <a:t>-1</a:t>
            </a:r>
            <a:r>
              <a:rPr lang="hr-HR" cap="none" dirty="0"/>
              <a:t>K</a:t>
            </a:r>
            <a:r>
              <a:rPr lang="hr-HR" cap="none" baseline="30000" dirty="0"/>
              <a:t>-1</a:t>
            </a:r>
            <a:r>
              <a:rPr lang="hr-HR" cap="none" dirty="0"/>
              <a:t>]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5968179" y="2214694"/>
            <a:ext cx="5821323" cy="364776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r>
              <a:rPr lang="hr-HR" sz="3600" dirty="0" smtClean="0"/>
              <a:t> </a:t>
            </a:r>
          </a:p>
          <a:p>
            <a:pPr algn="ctr"/>
            <a:r>
              <a:rPr lang="hr-HR" sz="3600" dirty="0" smtClean="0"/>
              <a:t> potreban je 1podatak,</a:t>
            </a:r>
          </a:p>
          <a:p>
            <a:pPr algn="ctr"/>
            <a:r>
              <a:rPr lang="hr-HR" sz="3600" dirty="0" smtClean="0"/>
              <a:t>ili tlak   T</a:t>
            </a:r>
            <a:r>
              <a:rPr lang="hr-HR" sz="3600" dirty="0"/>
              <a:t>. X  </a:t>
            </a:r>
            <a:r>
              <a:rPr lang="hr-HR" sz="3600" dirty="0" smtClean="0"/>
              <a:t>  </a:t>
            </a:r>
          </a:p>
          <a:p>
            <a:pPr algn="ctr"/>
            <a:r>
              <a:rPr lang="hr-HR" sz="3600" dirty="0" smtClean="0"/>
              <a:t>ili temperatura T</a:t>
            </a:r>
            <a:r>
              <a:rPr lang="hr-HR" sz="3600" dirty="0"/>
              <a:t>. XI</a:t>
            </a:r>
          </a:p>
          <a:p>
            <a:pPr algn="ctr"/>
            <a:endParaRPr lang="hr-HR" sz="3600" dirty="0"/>
          </a:p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560125" y="3211272"/>
            <a:ext cx="6096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000" dirty="0" smtClean="0"/>
              <a:t>t</a:t>
            </a:r>
            <a:r>
              <a:rPr lang="hr-HR" sz="1100" b="1" baseline="30000" dirty="0" smtClean="0"/>
              <a:t>)</a:t>
            </a:r>
            <a:r>
              <a:rPr lang="hr-HR" sz="1100" b="1" baseline="30000" dirty="0"/>
              <a:t> )</a:t>
            </a:r>
          </a:p>
          <a:p>
            <a:endParaRPr lang="hr-HR" b="1" baseline="30000" dirty="0" smtClean="0"/>
          </a:p>
          <a:p>
            <a:pPr lvl="0"/>
            <a:r>
              <a:rPr lang="hr-HR" dirty="0" smtClean="0"/>
              <a:t>v</a:t>
            </a:r>
            <a:r>
              <a:rPr lang="hr-HR" sz="1100" b="1" baseline="30000" dirty="0" smtClean="0"/>
              <a:t>)</a:t>
            </a:r>
            <a:r>
              <a:rPr lang="hr-HR" sz="1100" b="1" baseline="30000" dirty="0">
                <a:solidFill>
                  <a:prstClr val="black"/>
                </a:solidFill>
              </a:rPr>
              <a:t> </a:t>
            </a:r>
            <a:r>
              <a:rPr lang="hr-HR" sz="1100" b="1" baseline="30000" dirty="0" smtClean="0">
                <a:solidFill>
                  <a:prstClr val="black"/>
                </a:solidFill>
              </a:rPr>
              <a:t>)</a:t>
            </a:r>
            <a:endParaRPr lang="hr-HR" sz="1200" b="1" dirty="0" smtClean="0"/>
          </a:p>
          <a:p>
            <a:r>
              <a:rPr lang="hr-HR" dirty="0" smtClean="0"/>
              <a:t>  </a:t>
            </a:r>
          </a:p>
          <a:p>
            <a:r>
              <a:rPr lang="hr-HR" dirty="0" smtClean="0"/>
              <a:t>h</a:t>
            </a:r>
            <a:r>
              <a:rPr lang="hr-HR" sz="1200" b="1" baseline="30000" dirty="0" smtClean="0">
                <a:solidFill>
                  <a:prstClr val="black"/>
                </a:solidFill>
              </a:rPr>
              <a:t>) </a:t>
            </a:r>
            <a:r>
              <a:rPr lang="hr-HR" sz="1200" b="1" baseline="30000" dirty="0"/>
              <a:t>)</a:t>
            </a:r>
          </a:p>
          <a:p>
            <a:pPr lvl="0"/>
            <a:endParaRPr lang="hr-HR" sz="1400" dirty="0"/>
          </a:p>
          <a:p>
            <a:r>
              <a:rPr lang="hr-HR" sz="2000" dirty="0" smtClean="0"/>
              <a:t>s</a:t>
            </a:r>
            <a:r>
              <a:rPr lang="hr-HR" sz="1100" b="1" baseline="30000" dirty="0" smtClean="0"/>
              <a:t>)</a:t>
            </a:r>
            <a:r>
              <a:rPr lang="hr-HR" sz="1200" b="1" baseline="30000" dirty="0"/>
              <a:t> )</a:t>
            </a:r>
          </a:p>
          <a:p>
            <a:r>
              <a:rPr lang="hr-HR" b="1" baseline="30000" dirty="0" smtClean="0"/>
              <a:t>   </a:t>
            </a:r>
            <a:endParaRPr lang="hr-HR" b="1" baseline="30000" dirty="0"/>
          </a:p>
        </p:txBody>
      </p:sp>
    </p:spTree>
    <p:extLst>
      <p:ext uri="{BB962C8B-B14F-4D97-AF65-F5344CB8AC3E}">
        <p14:creationId xmlns:p14="http://schemas.microsoft.com/office/powerpoint/2010/main" val="377339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FAZE U PROIZVODNJI VODENE PARE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zervirano mjesto sadržaja 4"/>
          <p:cNvSpPr txBox="1">
            <a:spLocks noGrp="1"/>
          </p:cNvSpPr>
          <p:nvPr>
            <p:ph sz="quarter" idx="13"/>
          </p:nvPr>
        </p:nvSpPr>
        <p:spPr>
          <a:xfrm>
            <a:off x="463927" y="2727808"/>
            <a:ext cx="5462489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r-HR" b="1" dirty="0" smtClean="0"/>
              <a:t>       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PREGRIJANA PARA</a:t>
            </a:r>
          </a:p>
          <a:p>
            <a:pPr marL="0" indent="0">
              <a:buNone/>
            </a:pPr>
            <a:r>
              <a:rPr lang="hr-HR" cap="none" dirty="0" smtClean="0"/>
              <a:t>  </a:t>
            </a:r>
            <a:r>
              <a:rPr lang="hr-HR" cap="none" dirty="0" err="1" smtClean="0"/>
              <a:t>t</a:t>
            </a:r>
            <a:r>
              <a:rPr lang="hr-HR" cap="none" baseline="-25000" dirty="0" err="1" smtClean="0"/>
              <a:t>p</a:t>
            </a:r>
            <a:r>
              <a:rPr lang="hr-HR" cap="none" dirty="0" smtClean="0"/>
              <a:t> – temperatura pregrijane pare [</a:t>
            </a:r>
            <a:r>
              <a:rPr lang="hr-HR" cap="none" baseline="30000" dirty="0" smtClean="0"/>
              <a:t>0</a:t>
            </a:r>
            <a:r>
              <a:rPr lang="hr-HR" cap="none" dirty="0" smtClean="0"/>
              <a:t>C]</a:t>
            </a:r>
          </a:p>
          <a:p>
            <a:pPr marL="0" indent="0">
              <a:buNone/>
            </a:pPr>
            <a:r>
              <a:rPr lang="hr-HR" cap="none" dirty="0" smtClean="0"/>
              <a:t>  v</a:t>
            </a:r>
            <a:r>
              <a:rPr lang="hr-HR" cap="none" baseline="-25000" dirty="0" smtClean="0"/>
              <a:t>p</a:t>
            </a:r>
            <a:r>
              <a:rPr lang="hr-HR" cap="none" dirty="0" smtClean="0"/>
              <a:t> – specifični volumen </a:t>
            </a:r>
            <a:r>
              <a:rPr lang="hr-HR" cap="none" dirty="0"/>
              <a:t>pregrijane pare</a:t>
            </a:r>
            <a:r>
              <a:rPr lang="hr-HR" cap="none" dirty="0" smtClean="0"/>
              <a:t> [m</a:t>
            </a:r>
            <a:r>
              <a:rPr lang="hr-HR" cap="none" baseline="30000" dirty="0" smtClean="0"/>
              <a:t>3</a:t>
            </a:r>
            <a:r>
              <a:rPr lang="hr-HR" cap="none" dirty="0" smtClean="0"/>
              <a:t>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h</a:t>
            </a:r>
            <a:r>
              <a:rPr lang="hr-HR" cap="none" baseline="-25000" dirty="0" smtClean="0"/>
              <a:t>p</a:t>
            </a:r>
            <a:r>
              <a:rPr lang="hr-HR" cap="none" dirty="0" smtClean="0"/>
              <a:t> – specifična entalpija </a:t>
            </a:r>
            <a:r>
              <a:rPr lang="hr-HR" cap="none" dirty="0"/>
              <a:t>pregrijane pare</a:t>
            </a:r>
            <a:r>
              <a:rPr lang="hr-HR" cap="none" dirty="0" smtClean="0"/>
              <a:t> [Jkg</a:t>
            </a:r>
            <a:r>
              <a:rPr lang="hr-HR" cap="none" baseline="30000" dirty="0" smtClean="0"/>
              <a:t>-1</a:t>
            </a:r>
            <a:r>
              <a:rPr lang="hr-HR" cap="none" dirty="0" smtClean="0"/>
              <a:t>]</a:t>
            </a:r>
          </a:p>
          <a:p>
            <a:pPr marL="0" indent="0">
              <a:buNone/>
            </a:pPr>
            <a:r>
              <a:rPr lang="hr-HR" cap="none" dirty="0" smtClean="0"/>
              <a:t>  </a:t>
            </a:r>
            <a:r>
              <a:rPr lang="hr-HR" cap="none" dirty="0" err="1" smtClean="0"/>
              <a:t>s</a:t>
            </a:r>
            <a:r>
              <a:rPr lang="hr-HR" cap="none" baseline="-25000" dirty="0" err="1" smtClean="0"/>
              <a:t>p</a:t>
            </a:r>
            <a:r>
              <a:rPr lang="hr-HR" cap="none" baseline="-25000" dirty="0" smtClean="0"/>
              <a:t> </a:t>
            </a:r>
            <a:r>
              <a:rPr lang="hr-HR" cap="none" dirty="0" smtClean="0"/>
              <a:t>– specifična entropija </a:t>
            </a:r>
            <a:r>
              <a:rPr lang="hr-HR" cap="none" dirty="0"/>
              <a:t>pregrijane pare</a:t>
            </a:r>
            <a:r>
              <a:rPr lang="hr-HR" cap="none" dirty="0" smtClean="0"/>
              <a:t> </a:t>
            </a:r>
            <a:r>
              <a:rPr lang="hr-HR" cap="none" dirty="0"/>
              <a:t>[Jkg</a:t>
            </a:r>
            <a:r>
              <a:rPr lang="hr-HR" cap="none" baseline="30000" dirty="0"/>
              <a:t>-1</a:t>
            </a:r>
            <a:r>
              <a:rPr lang="hr-HR" cap="none" dirty="0"/>
              <a:t>K</a:t>
            </a:r>
            <a:r>
              <a:rPr lang="hr-HR" cap="none" baseline="30000" dirty="0"/>
              <a:t>-1</a:t>
            </a:r>
            <a:r>
              <a:rPr lang="hr-HR" cap="none" dirty="0"/>
              <a:t>]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5850019" y="2359742"/>
            <a:ext cx="5820697" cy="364776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endParaRPr lang="hr-HR" sz="3600" dirty="0"/>
          </a:p>
          <a:p>
            <a:pPr algn="ctr"/>
            <a:r>
              <a:rPr lang="hr-HR" sz="3600" dirty="0" smtClean="0"/>
              <a:t>T. XII/XIII</a:t>
            </a:r>
          </a:p>
          <a:p>
            <a:pPr algn="ctr"/>
            <a:r>
              <a:rPr lang="hr-HR" sz="3600" dirty="0" smtClean="0"/>
              <a:t>potrebna su 2 podatka,</a:t>
            </a:r>
          </a:p>
          <a:p>
            <a:pPr algn="ctr"/>
            <a:r>
              <a:rPr lang="hr-HR" sz="3600" dirty="0" smtClean="0"/>
              <a:t>uglavnom su to tlak i temperatura</a:t>
            </a:r>
            <a:endParaRPr lang="hr-HR" sz="3600" dirty="0"/>
          </a:p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03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ZADACI: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78658" y="4806465"/>
            <a:ext cx="461665" cy="19019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Vesna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Plenča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66916" y="1986116"/>
            <a:ext cx="10864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dirty="0" smtClean="0"/>
              <a:t>Odredi specifičnu entalpiju i specifičnu entropiju </a:t>
            </a:r>
            <a:r>
              <a:rPr lang="hr-HR" u="sng" dirty="0" smtClean="0"/>
              <a:t>vode</a:t>
            </a:r>
            <a:r>
              <a:rPr lang="hr-HR" dirty="0" smtClean="0"/>
              <a:t> koja u kotao ulazi s tlakom od 80 [bar] </a:t>
            </a:r>
          </a:p>
          <a:p>
            <a:r>
              <a:rPr lang="hr-HR" dirty="0"/>
              <a:t> </a:t>
            </a:r>
            <a:r>
              <a:rPr lang="hr-HR" dirty="0" smtClean="0"/>
              <a:t>     i temperaturom 20 </a:t>
            </a:r>
            <a:r>
              <a:rPr lang="hr-HR" dirty="0"/>
              <a:t>[</a:t>
            </a:r>
            <a:r>
              <a:rPr lang="hr-HR" baseline="30000" dirty="0"/>
              <a:t>0</a:t>
            </a:r>
            <a:r>
              <a:rPr lang="hr-HR" dirty="0"/>
              <a:t>C</a:t>
            </a:r>
            <a:r>
              <a:rPr lang="hr-HR" dirty="0" smtClean="0"/>
              <a:t>] koristeći termodinamičke tablice.</a:t>
            </a:r>
          </a:p>
          <a:p>
            <a:pPr marL="342900" indent="-342900">
              <a:buAutoNum type="arabicPeriod"/>
            </a:pP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913775" y="2982581"/>
            <a:ext cx="5820697" cy="364776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 smtClean="0"/>
          </a:p>
          <a:p>
            <a:pPr algn="ctr"/>
            <a:r>
              <a:rPr lang="hr-HR" sz="3600" dirty="0" smtClean="0"/>
              <a:t>ZA VODU</a:t>
            </a:r>
            <a:endParaRPr lang="hr-HR" sz="3600" dirty="0"/>
          </a:p>
          <a:p>
            <a:pPr algn="ctr"/>
            <a:r>
              <a:rPr lang="hr-HR" sz="3600" dirty="0" smtClean="0"/>
              <a:t>T. XII/XIII</a:t>
            </a:r>
          </a:p>
          <a:p>
            <a:pPr algn="ctr"/>
            <a:r>
              <a:rPr lang="hr-HR" sz="3600" dirty="0" smtClean="0"/>
              <a:t>potrebna su 2 podatka,</a:t>
            </a:r>
          </a:p>
          <a:p>
            <a:pPr algn="ctr"/>
            <a:r>
              <a:rPr lang="hr-HR" sz="3600" dirty="0" smtClean="0"/>
              <a:t>uglavnom su to tlak i temperatura</a:t>
            </a:r>
            <a:endParaRPr lang="hr-HR" sz="3600" dirty="0"/>
          </a:p>
          <a:p>
            <a:pPr algn="ctr"/>
            <a:endParaRPr lang="hr-HR" sz="3600" dirty="0" smtClean="0"/>
          </a:p>
          <a:p>
            <a:pPr algn="ctr"/>
            <a:endParaRPr lang="hr-HR" sz="3600" dirty="0" smtClean="0"/>
          </a:p>
          <a:p>
            <a:pPr algn="ctr"/>
            <a:endParaRPr lang="hr-HR" dirty="0"/>
          </a:p>
        </p:txBody>
      </p:sp>
      <p:sp>
        <p:nvSpPr>
          <p:cNvPr id="8" name="Strelica udesno 7"/>
          <p:cNvSpPr/>
          <p:nvPr/>
        </p:nvSpPr>
        <p:spPr>
          <a:xfrm>
            <a:off x="6813355" y="3675880"/>
            <a:ext cx="2005781" cy="143215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za p=80 </a:t>
            </a:r>
            <a:r>
              <a:rPr lang="hr-HR" dirty="0"/>
              <a:t>[bar</a:t>
            </a:r>
            <a:r>
              <a:rPr lang="hr-HR" dirty="0" smtClean="0"/>
              <a:t>]</a:t>
            </a:r>
          </a:p>
          <a:p>
            <a:pPr algn="ctr"/>
            <a:r>
              <a:rPr lang="hr-HR" dirty="0" smtClean="0"/>
              <a:t>t= </a:t>
            </a:r>
            <a:r>
              <a:rPr lang="hr-HR" dirty="0"/>
              <a:t>20 [</a:t>
            </a:r>
            <a:r>
              <a:rPr lang="hr-HR" baseline="30000" dirty="0"/>
              <a:t>0</a:t>
            </a:r>
            <a:r>
              <a:rPr lang="hr-HR" dirty="0"/>
              <a:t>C] 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8898020" y="3108851"/>
            <a:ext cx="3106993" cy="2566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</a:t>
            </a:r>
            <a:r>
              <a:rPr lang="hr-HR" sz="1600" dirty="0" smtClean="0"/>
              <a:t>w </a:t>
            </a:r>
            <a:r>
              <a:rPr lang="hr-HR" dirty="0" smtClean="0"/>
              <a:t>= 91,3 </a:t>
            </a:r>
            <a:r>
              <a:rPr lang="hr-HR" dirty="0"/>
              <a:t>[Jkg</a:t>
            </a:r>
            <a:r>
              <a:rPr lang="hr-HR" baseline="30000" dirty="0"/>
              <a:t>-1</a:t>
            </a:r>
            <a:r>
              <a:rPr lang="hr-HR" dirty="0"/>
              <a:t>]</a:t>
            </a:r>
          </a:p>
          <a:p>
            <a:pPr algn="ctr"/>
            <a:endParaRPr lang="hr-HR" dirty="0"/>
          </a:p>
          <a:p>
            <a:pPr algn="ctr"/>
            <a:r>
              <a:rPr lang="hr-HR" sz="2400" dirty="0" smtClean="0"/>
              <a:t>s</a:t>
            </a:r>
            <a:r>
              <a:rPr lang="hr-HR" sz="1600" dirty="0" smtClean="0"/>
              <a:t>w </a:t>
            </a:r>
            <a:r>
              <a:rPr lang="hr-HR" dirty="0" smtClean="0"/>
              <a:t>= 0,2943 </a:t>
            </a:r>
            <a:r>
              <a:rPr lang="hr-HR" dirty="0"/>
              <a:t>[Jkg</a:t>
            </a:r>
            <a:r>
              <a:rPr lang="hr-HR" baseline="30000" dirty="0"/>
              <a:t>-1</a:t>
            </a:r>
            <a:r>
              <a:rPr lang="hr-HR" dirty="0"/>
              <a:t>K</a:t>
            </a:r>
            <a:r>
              <a:rPr lang="hr-HR" baseline="30000" dirty="0"/>
              <a:t>-1</a:t>
            </a:r>
            <a:r>
              <a:rPr lang="hr-HR" dirty="0"/>
              <a:t>]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9104671" y="5810865"/>
            <a:ext cx="2782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POTRAŽITE PODATKE U TERMODINAMIČKIM TABLICAMA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62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628</TotalTime>
  <Words>822</Words>
  <Application>Microsoft Office PowerPoint</Application>
  <PresentationFormat>Široki zaslon</PresentationFormat>
  <Paragraphs>254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Tw Cen MT</vt:lpstr>
      <vt:lpstr>Kapljica</vt:lpstr>
      <vt:lpstr>FAZE U PROIZVODNJI VODENE PARE</vt:lpstr>
      <vt:lpstr>VODENA PARA KAO ENERGENT</vt:lpstr>
      <vt:lpstr>FAZE U PROIZVODNJI VODENE PARE </vt:lpstr>
      <vt:lpstr>FAZE U PROIZVODNJI VODENE PARE</vt:lpstr>
      <vt:lpstr>FAZE U  PROIZVODNJI VODENE PARE</vt:lpstr>
      <vt:lpstr>  tx     vx     hx     sx</vt:lpstr>
      <vt:lpstr>FAZE U  PROIZVODNJI VODENE PARE</vt:lpstr>
      <vt:lpstr>FAZE U PROIZVODNJI VODENE PARE</vt:lpstr>
      <vt:lpstr>ZADACI:</vt:lpstr>
      <vt:lpstr>ZADACI:</vt:lpstr>
      <vt:lpstr>ZADACI:</vt:lpstr>
      <vt:lpstr>SAMOVREDNOVANJE</vt:lpstr>
      <vt:lpstr>SAMOVREDNOVANJE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FAZE U PROIZVODNJI VODENE PARE</dc:title>
  <dc:creator>Korisnik</dc:creator>
  <cp:lastModifiedBy>Korisnik</cp:lastModifiedBy>
  <cp:revision>44</cp:revision>
  <dcterms:created xsi:type="dcterms:W3CDTF">2020-04-20T11:04:21Z</dcterms:created>
  <dcterms:modified xsi:type="dcterms:W3CDTF">2020-06-22T19:26:44Z</dcterms:modified>
</cp:coreProperties>
</file>