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4"/>
  </p:notesMasterIdLst>
  <p:sldIdLst>
    <p:sldId id="256" r:id="rId2"/>
    <p:sldId id="306" r:id="rId3"/>
    <p:sldId id="294" r:id="rId4"/>
    <p:sldId id="325" r:id="rId5"/>
    <p:sldId id="296" r:id="rId6"/>
    <p:sldId id="297" r:id="rId7"/>
    <p:sldId id="266" r:id="rId8"/>
    <p:sldId id="313" r:id="rId9"/>
    <p:sldId id="317" r:id="rId10"/>
    <p:sldId id="328" r:id="rId11"/>
    <p:sldId id="310" r:id="rId12"/>
    <p:sldId id="319" r:id="rId13"/>
    <p:sldId id="318" r:id="rId14"/>
    <p:sldId id="315" r:id="rId15"/>
    <p:sldId id="311" r:id="rId16"/>
    <p:sldId id="320" r:id="rId17"/>
    <p:sldId id="321" r:id="rId18"/>
    <p:sldId id="322" r:id="rId19"/>
    <p:sldId id="323" r:id="rId20"/>
    <p:sldId id="326" r:id="rId21"/>
    <p:sldId id="324" r:id="rId22"/>
    <p:sldId id="338" r:id="rId23"/>
    <p:sldId id="329" r:id="rId24"/>
    <p:sldId id="332" r:id="rId25"/>
    <p:sldId id="335" r:id="rId26"/>
    <p:sldId id="334" r:id="rId27"/>
    <p:sldId id="331" r:id="rId28"/>
    <p:sldId id="337" r:id="rId29"/>
    <p:sldId id="333" r:id="rId30"/>
    <p:sldId id="336" r:id="rId31"/>
    <p:sldId id="330" r:id="rId32"/>
    <p:sldId id="339" r:id="rId33"/>
    <p:sldId id="340" r:id="rId34"/>
    <p:sldId id="344" r:id="rId35"/>
    <p:sldId id="300" r:id="rId36"/>
    <p:sldId id="341" r:id="rId37"/>
    <p:sldId id="299" r:id="rId38"/>
    <p:sldId id="342" r:id="rId39"/>
    <p:sldId id="343" r:id="rId40"/>
    <p:sldId id="291" r:id="rId41"/>
    <p:sldId id="293" r:id="rId42"/>
    <p:sldId id="28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B9A"/>
    <a:srgbClr val="009900"/>
    <a:srgbClr val="F60000"/>
    <a:srgbClr val="E6B8D3"/>
    <a:srgbClr val="ECB6E2"/>
    <a:srgbClr val="E2ACCC"/>
    <a:srgbClr val="DEA2C6"/>
    <a:srgbClr val="336699"/>
    <a:srgbClr val="C04C91"/>
    <a:srgbClr val="EA169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1" autoAdjust="0"/>
    <p:restoredTop sz="94660"/>
  </p:normalViewPr>
  <p:slideViewPr>
    <p:cSldViewPr>
      <p:cViewPr>
        <p:scale>
          <a:sx n="66" d="100"/>
          <a:sy n="66" d="100"/>
        </p:scale>
        <p:origin x="-157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B1B1A-2E5D-49DF-AC5C-FF497D4E1044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3BF73-FB82-4B6B-994B-D85732C26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7B54-6590-48FF-A958-8E59B50A399A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531F-7B53-4844-8F97-ABB2BFE0C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7B54-6590-48FF-A958-8E59B50A399A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531F-7B53-4844-8F97-ABB2BFE0C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7B54-6590-48FF-A958-8E59B50A399A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531F-7B53-4844-8F97-ABB2BFE0C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7B54-6590-48FF-A958-8E59B50A399A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531F-7B53-4844-8F97-ABB2BFE0C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7B54-6590-48FF-A958-8E59B50A399A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531F-7B53-4844-8F97-ABB2BFE0C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7B54-6590-48FF-A958-8E59B50A399A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531F-7B53-4844-8F97-ABB2BFE0C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7B54-6590-48FF-A958-8E59B50A399A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531F-7B53-4844-8F97-ABB2BFE0C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7B54-6590-48FF-A958-8E59B50A399A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531F-7B53-4844-8F97-ABB2BFE0C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7B54-6590-48FF-A958-8E59B50A399A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531F-7B53-4844-8F97-ABB2BFE0C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7B54-6590-48FF-A958-8E59B50A399A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531F-7B53-4844-8F97-ABB2BFE0C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7B54-6590-48FF-A958-8E59B50A399A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531F-7B53-4844-8F97-ABB2BFE0C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17B54-6590-48FF-A958-8E59B50A399A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8531F-7B53-4844-8F97-ABB2BFE0C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youtu.be/r0iW5doKlKM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762000" y="3178175"/>
            <a:ext cx="10058400" cy="1470025"/>
          </a:xfrm>
        </p:spPr>
        <p:txBody>
          <a:bodyPr>
            <a:noAutofit/>
          </a:bodyPr>
          <a:lstStyle/>
          <a:p>
            <a:r>
              <a:rPr lang="hr-HR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Uloga knjižnice u školskim projektima</a:t>
            </a:r>
            <a:endParaRPr lang="en-US" sz="5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lika 3" descr="Osnovna škola Josip Pupačić Omiš - O školi...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 rot="569392">
            <a:off x="5141096" y="365495"/>
            <a:ext cx="3724351" cy="2590839"/>
          </a:xfrm>
          <a:prstGeom prst="rect">
            <a:avLst/>
          </a:prstGeom>
        </p:spPr>
      </p:pic>
      <p:pic>
        <p:nvPicPr>
          <p:cNvPr id="9" name="Picture 8" descr="Agencija za mobilnost i programe EU"/>
          <p:cNvPicPr/>
          <p:nvPr/>
        </p:nvPicPr>
        <p:blipFill>
          <a:blip r:embed="rId3" cstate="print"/>
          <a:srcRect b="5567"/>
          <a:stretch>
            <a:fillRect/>
          </a:stretch>
        </p:blipFill>
        <p:spPr bwMode="auto">
          <a:xfrm>
            <a:off x="76200" y="4724400"/>
            <a:ext cx="4763135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News | University College Cork"/>
          <p:cNvPicPr/>
          <p:nvPr/>
        </p:nvPicPr>
        <p:blipFill>
          <a:blip r:embed="rId4" cstate="print"/>
          <a:srcRect t="10000"/>
          <a:stretch>
            <a:fillRect/>
          </a:stretch>
        </p:blipFill>
        <p:spPr bwMode="auto">
          <a:xfrm>
            <a:off x="76200" y="76200"/>
            <a:ext cx="4419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Erasmus+ | Program EU-a za obrazovanje, osposobljavanje, mlade i sport"/>
          <p:cNvPicPr/>
          <p:nvPr/>
        </p:nvPicPr>
        <p:blipFill>
          <a:blip r:embed="rId5" cstate="print"/>
          <a:srcRect l="23062" t="6974" r="22334" b="4462"/>
          <a:stretch>
            <a:fillRect/>
          </a:stretch>
        </p:blipFill>
        <p:spPr bwMode="auto">
          <a:xfrm>
            <a:off x="6477000" y="4343400"/>
            <a:ext cx="24384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5;p17"/>
          <p:cNvSpPr txBox="1">
            <a:spLocks noGrp="1"/>
          </p:cNvSpPr>
          <p:nvPr>
            <p:ph type="title"/>
          </p:nvPr>
        </p:nvSpPr>
        <p:spPr>
          <a:xfrm>
            <a:off x="1828800" y="457200"/>
            <a:ext cx="31242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Cilj projekta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Google Shape;86;p17"/>
          <p:cNvSpPr txBox="1">
            <a:spLocks noGrp="1"/>
          </p:cNvSpPr>
          <p:nvPr>
            <p:ph idx="1"/>
          </p:nvPr>
        </p:nvSpPr>
        <p:spPr>
          <a:xfrm>
            <a:off x="152400" y="1524000"/>
            <a:ext cx="9144000" cy="45259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</a:pPr>
            <a:r>
              <a:rPr lang="hr-HR" sz="2900" dirty="0" smtClean="0"/>
              <a:t> </a:t>
            </a:r>
            <a:r>
              <a:rPr lang="en-US" sz="2900" dirty="0" err="1" smtClean="0"/>
              <a:t>izrad</a:t>
            </a:r>
            <a:r>
              <a:rPr lang="hr-HR" sz="2900" dirty="0" smtClean="0"/>
              <a:t>a</a:t>
            </a:r>
            <a:r>
              <a:rPr lang="en-US" sz="2900" dirty="0" smtClean="0"/>
              <a:t> </a:t>
            </a:r>
            <a:r>
              <a:rPr lang="en-US" sz="2900" dirty="0" err="1" smtClean="0"/>
              <a:t>digitalnog</a:t>
            </a:r>
            <a:r>
              <a:rPr lang="en-US" sz="2900" dirty="0" smtClean="0"/>
              <a:t> </a:t>
            </a:r>
            <a:r>
              <a:rPr lang="en-US" sz="2900" dirty="0" err="1" smtClean="0"/>
              <a:t>kviza</a:t>
            </a:r>
            <a:r>
              <a:rPr lang="en-US" sz="2900" dirty="0" smtClean="0"/>
              <a:t> </a:t>
            </a:r>
            <a:r>
              <a:rPr lang="en-US" sz="2900" dirty="0" err="1" smtClean="0"/>
              <a:t>znanja</a:t>
            </a:r>
            <a:r>
              <a:rPr lang="en-US" sz="2900" dirty="0" smtClean="0"/>
              <a:t> </a:t>
            </a:r>
            <a:r>
              <a:rPr lang="en-US" sz="2900" dirty="0" err="1" smtClean="0"/>
              <a:t>na</a:t>
            </a:r>
            <a:r>
              <a:rPr lang="en-US" sz="2900" dirty="0" smtClean="0"/>
              <a:t> </a:t>
            </a:r>
            <a:r>
              <a:rPr lang="en-US" sz="2900" dirty="0" err="1" smtClean="0"/>
              <a:t>engleskom</a:t>
            </a:r>
            <a:r>
              <a:rPr lang="en-US" sz="2900" dirty="0" smtClean="0"/>
              <a:t> </a:t>
            </a:r>
            <a:r>
              <a:rPr lang="en-US" sz="2900" dirty="0" err="1" smtClean="0"/>
              <a:t>i</a:t>
            </a:r>
            <a:r>
              <a:rPr lang="en-US" sz="2900" dirty="0" smtClean="0"/>
              <a:t> </a:t>
            </a:r>
            <a:r>
              <a:rPr lang="en-US" sz="2900" dirty="0" err="1" smtClean="0"/>
              <a:t>hrvatskom</a:t>
            </a:r>
            <a:r>
              <a:rPr lang="en-US" sz="2900" dirty="0" smtClean="0"/>
              <a:t> </a:t>
            </a:r>
            <a:r>
              <a:rPr lang="en-US" sz="2900" dirty="0" err="1" smtClean="0"/>
              <a:t>jeziku</a:t>
            </a:r>
            <a:r>
              <a:rPr lang="en-US" sz="2900" dirty="0" smtClean="0"/>
              <a:t> </a:t>
            </a:r>
            <a:r>
              <a:rPr lang="en-US" sz="2900" dirty="0" err="1" smtClean="0"/>
              <a:t>koji</a:t>
            </a:r>
            <a:r>
              <a:rPr lang="en-US" sz="2900" dirty="0" smtClean="0"/>
              <a:t> </a:t>
            </a:r>
            <a:r>
              <a:rPr lang="en-US" sz="2900" dirty="0" err="1" smtClean="0"/>
              <a:t>će</a:t>
            </a:r>
            <a:r>
              <a:rPr lang="en-US" sz="2900" dirty="0" smtClean="0"/>
              <a:t> </a:t>
            </a:r>
            <a:r>
              <a:rPr lang="en-US" sz="2900" dirty="0" err="1" smtClean="0"/>
              <a:t>poslužiti</a:t>
            </a:r>
            <a:r>
              <a:rPr lang="en-US" sz="2900" dirty="0" smtClean="0"/>
              <a:t> </a:t>
            </a:r>
            <a:r>
              <a:rPr lang="en-US" sz="2900" dirty="0" err="1" smtClean="0"/>
              <a:t>kao</a:t>
            </a:r>
            <a:r>
              <a:rPr lang="en-US" sz="2900" dirty="0" smtClean="0"/>
              <a:t> </a:t>
            </a:r>
            <a:r>
              <a:rPr lang="en-US" sz="2900" dirty="0" err="1" smtClean="0"/>
              <a:t>nastavno</a:t>
            </a:r>
            <a:r>
              <a:rPr lang="en-US" sz="2900" dirty="0" smtClean="0"/>
              <a:t> </a:t>
            </a:r>
            <a:r>
              <a:rPr lang="en-US" sz="2900" dirty="0" err="1" smtClean="0"/>
              <a:t>sredstvo</a:t>
            </a:r>
            <a:r>
              <a:rPr lang="en-US" sz="2900" dirty="0" smtClean="0"/>
              <a:t> </a:t>
            </a:r>
            <a:r>
              <a:rPr lang="en-US" sz="2900" dirty="0" err="1" smtClean="0"/>
              <a:t>i</a:t>
            </a:r>
            <a:r>
              <a:rPr lang="en-US" sz="2900" dirty="0" smtClean="0"/>
              <a:t> </a:t>
            </a:r>
            <a:r>
              <a:rPr lang="en-US" sz="2900" dirty="0" err="1" smtClean="0"/>
              <a:t>pomagalo</a:t>
            </a:r>
            <a:r>
              <a:rPr lang="en-US" sz="2900" dirty="0" smtClean="0"/>
              <a:t> </a:t>
            </a:r>
            <a:r>
              <a:rPr lang="hr-HR" sz="2900" dirty="0" smtClean="0"/>
              <a:t>                    </a:t>
            </a:r>
            <a:r>
              <a:rPr lang="en-US" sz="2900" dirty="0" smtClean="0"/>
              <a:t>u </a:t>
            </a:r>
            <a:r>
              <a:rPr lang="en-US" sz="2900" dirty="0" err="1" smtClean="0"/>
              <a:t>nastavi</a:t>
            </a:r>
            <a:r>
              <a:rPr lang="en-US" sz="2900" dirty="0" smtClean="0"/>
              <a:t> </a:t>
            </a:r>
            <a:r>
              <a:rPr lang="en-US" sz="2900" dirty="0" err="1" smtClean="0"/>
              <a:t>škole</a:t>
            </a:r>
            <a:r>
              <a:rPr lang="en-US" sz="2900" dirty="0" smtClean="0"/>
              <a:t> </a:t>
            </a:r>
            <a:r>
              <a:rPr lang="en-US" sz="2900" dirty="0" err="1" smtClean="0"/>
              <a:t>domaćina</a:t>
            </a:r>
            <a:r>
              <a:rPr lang="en-US" sz="2900" dirty="0" smtClean="0"/>
              <a:t> </a:t>
            </a:r>
            <a:r>
              <a:rPr lang="en-US" sz="2900" dirty="0" err="1" smtClean="0"/>
              <a:t>i</a:t>
            </a:r>
            <a:r>
              <a:rPr lang="en-US" sz="2900" dirty="0" smtClean="0"/>
              <a:t> </a:t>
            </a:r>
            <a:r>
              <a:rPr lang="en-US" sz="2900" dirty="0" err="1" smtClean="0"/>
              <a:t>partnerskih</a:t>
            </a:r>
            <a:r>
              <a:rPr lang="en-US" sz="2900" dirty="0" smtClean="0"/>
              <a:t> </a:t>
            </a:r>
            <a:r>
              <a:rPr lang="en-US" sz="2900" dirty="0" err="1" smtClean="0"/>
              <a:t>škola</a:t>
            </a:r>
            <a:r>
              <a:rPr lang="hr-HR" sz="2900" dirty="0" smtClean="0"/>
              <a:t> te</a:t>
            </a:r>
            <a:r>
              <a:rPr lang="en-US" sz="2900" dirty="0" smtClean="0"/>
              <a:t> </a:t>
            </a:r>
            <a:r>
              <a:rPr lang="en-US" sz="2900" dirty="0" err="1" smtClean="0"/>
              <a:t>kao</a:t>
            </a:r>
            <a:r>
              <a:rPr lang="en-US" sz="2900" dirty="0" smtClean="0"/>
              <a:t> </a:t>
            </a:r>
            <a:r>
              <a:rPr lang="hr-HR" sz="2900" dirty="0" smtClean="0"/>
              <a:t>                         </a:t>
            </a:r>
            <a:r>
              <a:rPr lang="en-US" sz="2900" dirty="0" smtClean="0"/>
              <a:t>„online EDU </a:t>
            </a:r>
            <a:r>
              <a:rPr lang="en-US" sz="2900" dirty="0" err="1" smtClean="0"/>
              <a:t>igrica</a:t>
            </a:r>
            <a:r>
              <a:rPr lang="en-US" sz="2900" dirty="0" smtClean="0"/>
              <a:t>“ </a:t>
            </a:r>
            <a:r>
              <a:rPr lang="en-US" sz="2900" dirty="0" err="1" smtClean="0"/>
              <a:t>za</a:t>
            </a:r>
            <a:r>
              <a:rPr lang="en-US" sz="2900" dirty="0" smtClean="0"/>
              <a:t> </a:t>
            </a:r>
            <a:r>
              <a:rPr lang="en-US" sz="2900" dirty="0" err="1" smtClean="0"/>
              <a:t>mlade</a:t>
            </a:r>
            <a:endParaRPr lang="hr" sz="1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15000"/>
              </a:lnSpc>
            </a:pPr>
            <a:r>
              <a:rPr lang="hr" sz="29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900" dirty="0" smtClean="0">
                <a:latin typeface="Calibri" pitchFamily="34" charset="0"/>
                <a:cs typeface="Calibri" pitchFamily="34" charset="0"/>
              </a:rPr>
              <a:t>promovira</a:t>
            </a:r>
            <a:r>
              <a:rPr lang="hr-HR" sz="2900" dirty="0" smtClean="0">
                <a:latin typeface="Calibri" pitchFamily="34" charset="0"/>
                <a:cs typeface="Calibri" pitchFamily="34" charset="0"/>
              </a:rPr>
              <a:t>ti</a:t>
            </a:r>
            <a:r>
              <a:rPr lang="vi-VN" sz="2900" dirty="0" smtClean="0">
                <a:latin typeface="Calibri" pitchFamily="34" charset="0"/>
                <a:cs typeface="Calibri" pitchFamily="34" charset="0"/>
              </a:rPr>
              <a:t> vrijednosti </a:t>
            </a:r>
            <a:r>
              <a:rPr lang="hr-HR" sz="2900" dirty="0" smtClean="0"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               </a:t>
            </a:r>
            <a:r>
              <a:rPr lang="vi-VN" sz="2900" dirty="0" smtClean="0">
                <a:latin typeface="Calibri" pitchFamily="34" charset="0"/>
                <a:cs typeface="Calibri" pitchFamily="34" charset="0"/>
              </a:rPr>
              <a:t>naše škole, otvorenost i</a:t>
            </a:r>
            <a:r>
              <a:rPr lang="hr-HR" sz="2900" dirty="0" smtClean="0"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                                       </a:t>
            </a:r>
            <a:r>
              <a:rPr lang="vi-VN" sz="2900" dirty="0" smtClean="0">
                <a:latin typeface="Calibri" pitchFamily="34" charset="0"/>
                <a:cs typeface="Calibri" pitchFamily="34" charset="0"/>
              </a:rPr>
              <a:t> gostoljubivost naših sugrađana, </a:t>
            </a:r>
            <a:r>
              <a:rPr lang="hr-HR" sz="2900" dirty="0" smtClean="0">
                <a:latin typeface="Calibri" pitchFamily="34" charset="0"/>
                <a:cs typeface="Calibri" pitchFamily="34" charset="0"/>
              </a:rPr>
              <a:t>                                                   </a:t>
            </a:r>
            <a:r>
              <a:rPr lang="vi-VN" sz="2900" dirty="0" smtClean="0">
                <a:latin typeface="Calibri" pitchFamily="34" charset="0"/>
                <a:cs typeface="Calibri" pitchFamily="34" charset="0"/>
              </a:rPr>
              <a:t>očuvanje europske kulturne </a:t>
            </a:r>
            <a:r>
              <a:rPr lang="hr-HR" sz="2900" dirty="0" smtClean="0">
                <a:latin typeface="Calibri" pitchFamily="34" charset="0"/>
                <a:cs typeface="Calibri" pitchFamily="34" charset="0"/>
              </a:rPr>
              <a:t>                                                                                 </a:t>
            </a:r>
            <a:r>
              <a:rPr lang="vi-VN" sz="2900" dirty="0" smtClean="0">
                <a:latin typeface="Calibri" pitchFamily="34" charset="0"/>
                <a:cs typeface="Calibri" pitchFamily="34" charset="0"/>
              </a:rPr>
              <a:t>baštine</a:t>
            </a:r>
            <a:r>
              <a:rPr lang="hr-HR" sz="2900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vi-VN" sz="2900" dirty="0" smtClean="0">
                <a:latin typeface="Calibri" pitchFamily="34" charset="0"/>
                <a:cs typeface="Calibri" pitchFamily="34" charset="0"/>
              </a:rPr>
              <a:t> ali i osjećaj ponosa </a:t>
            </a:r>
            <a:r>
              <a:rPr lang="hr-HR" sz="2900" dirty="0" smtClean="0">
                <a:latin typeface="Calibri" pitchFamily="34" charset="0"/>
                <a:cs typeface="Calibri" pitchFamily="34" charset="0"/>
              </a:rPr>
              <a:t>                                                                                    </a:t>
            </a:r>
            <a:r>
              <a:rPr lang="vi-VN" sz="2900" dirty="0" smtClean="0">
                <a:latin typeface="Calibri" pitchFamily="34" charset="0"/>
                <a:cs typeface="Calibri" pitchFamily="34" charset="0"/>
              </a:rPr>
              <a:t>na vlastito bogatstvo</a:t>
            </a:r>
            <a:endParaRPr sz="2900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1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1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1" name="Picture 10" descr="CILJI - NinaKrpic2015161A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0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Opis fotografije nije dostupan."/>
          <p:cNvPicPr/>
          <p:nvPr/>
        </p:nvPicPr>
        <p:blipFill>
          <a:blip r:embed="rId3" cstate="print"/>
          <a:srcRect l="24740" t="11287" r="30734" b="23219"/>
          <a:stretch>
            <a:fillRect/>
          </a:stretch>
        </p:blipFill>
        <p:spPr bwMode="auto">
          <a:xfrm>
            <a:off x="4953000" y="3276600"/>
            <a:ext cx="41910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5;p17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6012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Edukativne radionice u školskoj knjižnici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Google Shape;86;p17"/>
          <p:cNvSpPr txBox="1">
            <a:spLocks/>
          </p:cNvSpPr>
          <p:nvPr/>
        </p:nvSpPr>
        <p:spPr>
          <a:xfrm>
            <a:off x="76200" y="1143000"/>
            <a:ext cx="8991600" cy="5791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radionica: „Kulturna obilježja“ - međukulturni dijalog, promicanje poruka mira, jedinstva i tolerancije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radionica: predstavljanje naše kulture i povijesti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radionica: izrada plakata sa porukama mira, jedinstva i tolerancije te izrada digitalnog kviza znanja</a:t>
            </a: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radionica: „Tradicionalna glazba i ples“ </a:t>
            </a: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- Festival dalmatinskih klapa u Omišu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likovna radionica - izrada suvenira Bepo i Bepina koji su predstavljali klapske pjevače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radionica: izrada srca od papira s porukama ljubavi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vi-VN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is fotografije nije dostupan."/>
          <p:cNvPicPr/>
          <p:nvPr/>
        </p:nvPicPr>
        <p:blipFill>
          <a:blip r:embed="rId2" cstate="print"/>
          <a:srcRect l="3814" t="40082" b="3681"/>
          <a:stretch>
            <a:fillRect/>
          </a:stretch>
        </p:blipFill>
        <p:spPr bwMode="auto">
          <a:xfrm>
            <a:off x="5562600" y="0"/>
            <a:ext cx="3581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Može biti slika sljedećeg: 2 ljudi"/>
          <p:cNvPicPr/>
          <p:nvPr/>
        </p:nvPicPr>
        <p:blipFill>
          <a:blip r:embed="rId3" cstate="print"/>
          <a:srcRect b="21334"/>
          <a:stretch>
            <a:fillRect/>
          </a:stretch>
        </p:blipFill>
        <p:spPr bwMode="auto">
          <a:xfrm>
            <a:off x="6172199" y="3352800"/>
            <a:ext cx="2895601" cy="350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Može biti slika sljedećeg: Jedna osoba"/>
          <p:cNvPicPr/>
          <p:nvPr/>
        </p:nvPicPr>
        <p:blipFill>
          <a:blip r:embed="rId4" cstate="print"/>
          <a:srcRect t="6360" r="9247" b="10555"/>
          <a:stretch>
            <a:fillRect/>
          </a:stretch>
        </p:blipFill>
        <p:spPr bwMode="auto">
          <a:xfrm>
            <a:off x="76200" y="3240634"/>
            <a:ext cx="2743200" cy="361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Može biti slika sljedećeg: 3 ljudi"/>
          <p:cNvPicPr/>
          <p:nvPr/>
        </p:nvPicPr>
        <p:blipFill>
          <a:blip r:embed="rId5" cstate="print"/>
          <a:srcRect t="13115" b="11967"/>
          <a:stretch>
            <a:fillRect/>
          </a:stretch>
        </p:blipFill>
        <p:spPr bwMode="auto">
          <a:xfrm>
            <a:off x="2971800" y="3352800"/>
            <a:ext cx="30480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Google Shape;85;p17"/>
          <p:cNvSpPr txBox="1">
            <a:spLocks/>
          </p:cNvSpPr>
          <p:nvPr/>
        </p:nvSpPr>
        <p:spPr>
          <a:xfrm>
            <a:off x="228600" y="2057400"/>
            <a:ext cx="3048000" cy="834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Calibri" pitchFamily="34" charset="0"/>
              </a:rPr>
              <a:t> </a:t>
            </a:r>
            <a: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Calibri" pitchFamily="34" charset="0"/>
              </a:rPr>
              <a:t>i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Calibri" pitchFamily="34" charset="0"/>
              </a:rPr>
              <a:t>zrada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Calibri" pitchFamily="34" charset="0"/>
              </a:rPr>
              <a:t> </a:t>
            </a:r>
            <a: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Calibri" pitchFamily="34" charset="0"/>
              </a:rPr>
              <a:t>loga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Calibri" pitchFamily="34" charset="0"/>
            </a:endParaRPr>
          </a:p>
        </p:txBody>
      </p:sp>
      <p:sp>
        <p:nvSpPr>
          <p:cNvPr id="7" name="Google Shape;85;p17"/>
          <p:cNvSpPr txBox="1">
            <a:spLocks/>
          </p:cNvSpPr>
          <p:nvPr/>
        </p:nvSpPr>
        <p:spPr>
          <a:xfrm>
            <a:off x="-76200" y="381000"/>
            <a:ext cx="57150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Edukativne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radionice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hr-H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školskoj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knjižnici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os-jpupacic-omis.skole.hr/upload/os-jpupacic-omis/images/static3/1644/Image/ERASMUS%202017%20OSNOVNA%20SKOLA%20OMIS%20LOGO%2015%20CM%20ZASTA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781800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is fotografije nije dostupan."/>
          <p:cNvPicPr/>
          <p:nvPr/>
        </p:nvPicPr>
        <p:blipFill>
          <a:blip r:embed="rId2" cstate="print"/>
          <a:srcRect t="2222" b="2222"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http://os-jpupacic-omis.skole.hr/upload/os-jpupacic-omis/images/static3/1666/Image/image-0-02-05-f5f95e7872a6a01cb217f3a19311717fcce151ad691fb3f0f1756879f3728046-V.jpg"/>
          <p:cNvPicPr/>
          <p:nvPr/>
        </p:nvPicPr>
        <p:blipFill>
          <a:blip r:embed="rId2" cstate="print"/>
          <a:srcRect l="5102" t="15550" r="9184" b="15627"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85;p17"/>
          <p:cNvSpPr txBox="1">
            <a:spLocks/>
          </p:cNvSpPr>
          <p:nvPr/>
        </p:nvSpPr>
        <p:spPr>
          <a:xfrm>
            <a:off x="4800600" y="609600"/>
            <a:ext cx="4724400" cy="834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r-HR" sz="44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i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zrada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brošure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8" name="Picture 7" descr="Može biti slika sljedećeg: Jedna osoba"/>
          <p:cNvPicPr/>
          <p:nvPr/>
        </p:nvPicPr>
        <p:blipFill>
          <a:blip r:embed="rId3" cstate="print"/>
          <a:srcRect t="4615"/>
          <a:stretch>
            <a:fillRect/>
          </a:stretch>
        </p:blipFill>
        <p:spPr bwMode="auto">
          <a:xfrm>
            <a:off x="5029200" y="1828800"/>
            <a:ext cx="41148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5;p17"/>
          <p:cNvSpPr txBox="1">
            <a:spLocks noGrp="1"/>
          </p:cNvSpPr>
          <p:nvPr>
            <p:ph type="title"/>
          </p:nvPr>
        </p:nvSpPr>
        <p:spPr>
          <a:xfrm>
            <a:off x="304800" y="381000"/>
            <a:ext cx="83820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u školskoj knjižnici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Google Shape;86;p17"/>
          <p:cNvSpPr txBox="1">
            <a:spLocks/>
          </p:cNvSpPr>
          <p:nvPr/>
        </p:nvSpPr>
        <p:spPr>
          <a:xfrm>
            <a:off x="152400" y="1600200"/>
            <a:ext cx="8991600" cy="5791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kontakt s udrugom „Prijatelj“ - promicanje prava i poboljšanje kvalitete, obrazovanja i života djece i mladih </a:t>
            </a:r>
            <a:r>
              <a:rPr kumimoji="0" lang="hr-H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 teškoćama u razvoju</a:t>
            </a:r>
            <a:endParaRPr kumimoji="0" lang="vi-V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vi-VN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Opis fotografije nije dostupan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8600"/>
            <a:ext cx="5638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4" name="Picture 2" descr="Opis fotografije nije dostupan."/>
          <p:cNvPicPr>
            <a:picLocks noChangeAspect="1" noChangeArrowheads="1"/>
          </p:cNvPicPr>
          <p:nvPr/>
        </p:nvPicPr>
        <p:blipFill>
          <a:blip r:embed="rId3" cstate="print"/>
          <a:srcRect b="41270"/>
          <a:stretch>
            <a:fillRect/>
          </a:stretch>
        </p:blipFill>
        <p:spPr bwMode="auto">
          <a:xfrm>
            <a:off x="5543550" y="3581400"/>
            <a:ext cx="360045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l="28309" t="36324" r="31542" b="39162"/>
          <a:stretch>
            <a:fillRect/>
          </a:stretch>
        </p:blipFill>
        <p:spPr bwMode="auto">
          <a:xfrm>
            <a:off x="0" y="3294743"/>
            <a:ext cx="9144000" cy="35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Google Shape;85;p17"/>
          <p:cNvSpPr txBox="1"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u školskoj knjižnici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Google Shape;86;p17"/>
          <p:cNvSpPr txBox="1">
            <a:spLocks/>
          </p:cNvSpPr>
          <p:nvPr/>
        </p:nvSpPr>
        <p:spPr>
          <a:xfrm>
            <a:off x="0" y="1600200"/>
            <a:ext cx="3048000" cy="1295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buFont typeface="Arial" pitchFamily="34" charset="0"/>
              <a:buChar char="•"/>
            </a:pPr>
            <a:r>
              <a:rPr kumimoji="0" lang="hr-HR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</a:t>
            </a:r>
            <a:r>
              <a:rPr lang="hr-HR" sz="3200" dirty="0" smtClean="0"/>
              <a:t>izrada Erasmus+ kutka </a:t>
            </a:r>
            <a:endParaRPr lang="en-US" sz="3200" dirty="0" smtClean="0"/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vi-VN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Može biti slika sljedećeg: Jedna osob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066800"/>
            <a:ext cx="2971800" cy="442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Može biti slika sljedećeg: Jedna osoba"/>
          <p:cNvPicPr/>
          <p:nvPr/>
        </p:nvPicPr>
        <p:blipFill>
          <a:blip r:embed="rId4" cstate="print"/>
          <a:srcRect t="18272" b="17037"/>
          <a:stretch>
            <a:fillRect/>
          </a:stretch>
        </p:blipFill>
        <p:spPr bwMode="auto">
          <a:xfrm>
            <a:off x="6096000" y="1066800"/>
            <a:ext cx="2971800" cy="242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6" descr="http://os-jpupacic-omis.skole.hr/upload/os-jpupacic-omis/images/static3/1686/Image/11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9" descr="Fotografija Erasmus+ Omiš, Croatia.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295400"/>
            <a:ext cx="91440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94037"/>
            <a:ext cx="9144000" cy="4525963"/>
          </a:xfrm>
        </p:spPr>
        <p:txBody>
          <a:bodyPr>
            <a:normAutofit/>
          </a:bodyPr>
          <a:lstStyle/>
          <a:p>
            <a:r>
              <a:rPr lang="hr-HR" sz="3000" dirty="0" smtClean="0"/>
              <a:t>najveći programi Europske unije za obrazovanje, osposobljavanje, mlade i sport</a:t>
            </a:r>
          </a:p>
          <a:p>
            <a:r>
              <a:rPr lang="hr-HR" sz="3000" dirty="0" smtClean="0"/>
              <a:t>usmjereni na jačanje znanja i vještina te  kompetencija učenika i djelatnika škole</a:t>
            </a:r>
          </a:p>
          <a:p>
            <a:r>
              <a:rPr lang="hr-HR" sz="3000" dirty="0" smtClean="0"/>
              <a:t>naglasak na kvalitetnom i cijeloživotnom obrazovanju</a:t>
            </a:r>
            <a:endParaRPr lang="en-US" sz="3000" dirty="0" smtClean="0"/>
          </a:p>
          <a:p>
            <a:r>
              <a:rPr lang="hr-HR" sz="3000" dirty="0" smtClean="0"/>
              <a:t>nude mogućnosti međunarodne mobilnosti za pojedince te međunarodne suradnje za organizacije</a:t>
            </a:r>
            <a:endParaRPr lang="en-US" sz="3000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-609600" y="1828800"/>
            <a:ext cx="6629400" cy="1143000"/>
          </a:xfrm>
        </p:spPr>
        <p:txBody>
          <a:bodyPr/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Erasmus + projekti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Erasmus Mobility Orientation Day”_GIOVEDI 13 DICEMBRE_Dipartimento di  economia e management - Dipartimento di Economia e Management"/>
          <p:cNvPicPr/>
          <p:nvPr/>
        </p:nvPicPr>
        <p:blipFill>
          <a:blip r:embed="rId2" cstate="print"/>
          <a:srcRect t="10084"/>
          <a:stretch>
            <a:fillRect/>
          </a:stretch>
        </p:blipFill>
        <p:spPr bwMode="auto">
          <a:xfrm>
            <a:off x="5029200" y="0"/>
            <a:ext cx="38862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NAJAVA: Erasmus dani otvorenih vrata na Sveučilištu Sjever - Presseda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1148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Opis fotografije nije dostupa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143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637"/>
            <a:ext cx="9144000" cy="4525963"/>
          </a:xfrm>
        </p:spPr>
        <p:txBody>
          <a:bodyPr/>
          <a:lstStyle/>
          <a:p>
            <a:r>
              <a:rPr lang="en-US" dirty="0" err="1" smtClean="0"/>
              <a:t>milenijsk</a:t>
            </a:r>
            <a:r>
              <a:rPr lang="hr-HR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fotografij</a:t>
            </a:r>
            <a:r>
              <a:rPr lang="hr-HR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riječi</a:t>
            </a:r>
            <a:r>
              <a:rPr lang="en-US" dirty="0" smtClean="0"/>
              <a:t> ERASMUS+ 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Velikoj</a:t>
            </a:r>
            <a:r>
              <a:rPr lang="en-US" dirty="0" smtClean="0"/>
              <a:t> </a:t>
            </a:r>
            <a:r>
              <a:rPr lang="en-US" dirty="0" err="1" smtClean="0"/>
              <a:t>plaži</a:t>
            </a:r>
            <a:r>
              <a:rPr lang="en-US" dirty="0" smtClean="0"/>
              <a:t> u </a:t>
            </a:r>
            <a:r>
              <a:rPr lang="en-US" dirty="0" err="1" smtClean="0"/>
              <a:t>Omišu</a:t>
            </a:r>
            <a:endParaRPr lang="hr-HR" dirty="0" smtClean="0"/>
          </a:p>
          <a:p>
            <a:r>
              <a:rPr lang="en-US" u="sng" dirty="0" smtClean="0">
                <a:hlinkClick r:id="rId2"/>
              </a:rPr>
              <a:t>https://youtu.be/r0iW5doKlKM</a:t>
            </a:r>
            <a:endParaRPr lang="hr-HR" u="sng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Slika 7" descr="http://os-jpupacic-omis.skole.hr/upload/os-jpupacic-omis/images/static3/1676/Image/19.JPG"/>
          <p:cNvPicPr/>
          <p:nvPr/>
        </p:nvPicPr>
        <p:blipFill>
          <a:blip r:embed="rId3" cstate="print"/>
          <a:srcRect b="2899"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304800"/>
            <a:ext cx="9067800" cy="1143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Erasmus+</a:t>
            </a:r>
            <a:r>
              <a:rPr lang="hr-HR" sz="4000" b="1" dirty="0" smtClean="0"/>
              <a:t> (KA2)</a:t>
            </a:r>
            <a:r>
              <a:rPr lang="en-US" sz="4000" b="1" dirty="0" smtClean="0"/>
              <a:t> </a:t>
            </a:r>
            <a:r>
              <a:rPr lang="hr-HR" sz="4000" b="1" dirty="0" smtClean="0"/>
              <a:t/>
            </a:r>
            <a:br>
              <a:rPr lang="hr-HR" sz="4000" b="1" dirty="0" smtClean="0"/>
            </a:br>
            <a:r>
              <a:rPr lang="en-US" sz="4000" b="1" dirty="0" smtClean="0"/>
              <a:t>“</a:t>
            </a:r>
            <a:r>
              <a:rPr lang="hr-HR" sz="4000" b="1" dirty="0" smtClean="0"/>
              <a:t>Traditional children</a:t>
            </a:r>
            <a:r>
              <a:rPr lang="hr-HR" sz="4000" b="1" dirty="0" smtClean="0">
                <a:cs typeface="Times New Roman"/>
              </a:rPr>
              <a:t>‘s stories for a common future -TRACE”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828800"/>
            <a:ext cx="9220200" cy="6049963"/>
          </a:xfrm>
        </p:spPr>
        <p:txBody>
          <a:bodyPr>
            <a:noAutofit/>
          </a:bodyPr>
          <a:lstStyle/>
          <a:p>
            <a:r>
              <a:rPr lang="hr-HR" sz="2800" dirty="0" smtClean="0"/>
              <a:t>projekt suradnje za </a:t>
            </a:r>
            <a:r>
              <a:rPr lang="hr-HR" sz="3000" dirty="0" smtClean="0"/>
              <a:t>inovacije</a:t>
            </a:r>
            <a:r>
              <a:rPr lang="hr-HR" sz="2800" dirty="0" smtClean="0"/>
              <a:t> i razmjenu dobre prakse</a:t>
            </a:r>
          </a:p>
          <a:p>
            <a:r>
              <a:rPr lang="hr-HR" sz="2800" dirty="0" smtClean="0"/>
              <a:t>trebao trajati dvije godine od 01.09.2018. - 31.08.2020. g.</a:t>
            </a:r>
          </a:p>
          <a:p>
            <a:r>
              <a:rPr lang="hr-HR" sz="2800" dirty="0" smtClean="0"/>
              <a:t>zbog pandemije COVID-19 produžen do 31.07.2021. g. </a:t>
            </a:r>
          </a:p>
          <a:p>
            <a:r>
              <a:rPr lang="hr-HR" sz="2800" dirty="0" smtClean="0"/>
              <a:t>koordinator Projekta: Nacionalna i sveučilišna  knjižnica u Zagrebu </a:t>
            </a:r>
          </a:p>
          <a:p>
            <a:r>
              <a:rPr lang="hr-HR" sz="2800" dirty="0" smtClean="0"/>
              <a:t>s</a:t>
            </a:r>
            <a:r>
              <a:rPr lang="en-US" sz="2800" dirty="0" err="1" smtClean="0"/>
              <a:t>uradnici</a:t>
            </a:r>
            <a:r>
              <a:rPr lang="hr-HR" sz="2800" dirty="0" smtClean="0"/>
              <a:t> na Projektu:</a:t>
            </a:r>
            <a:r>
              <a:rPr lang="en-US" sz="2800" dirty="0" smtClean="0"/>
              <a:t> </a:t>
            </a:r>
            <a:endParaRPr lang="hr-HR" sz="2800" dirty="0" smtClean="0"/>
          </a:p>
          <a:p>
            <a:pPr lvl="2"/>
            <a:r>
              <a:rPr lang="hr-HR" sz="2800" dirty="0" smtClean="0"/>
              <a:t>Omiš (Hrvatska) </a:t>
            </a:r>
          </a:p>
          <a:p>
            <a:pPr lvl="2"/>
            <a:r>
              <a:rPr lang="hr-HR" sz="2800" dirty="0" smtClean="0"/>
              <a:t>Tripolis (</a:t>
            </a:r>
            <a:r>
              <a:rPr lang="en-US" sz="2800" dirty="0" err="1" smtClean="0"/>
              <a:t>Grčk</a:t>
            </a:r>
            <a:r>
              <a:rPr lang="hr-HR" sz="2800" dirty="0" smtClean="0"/>
              <a:t>a)</a:t>
            </a:r>
            <a:r>
              <a:rPr lang="en-US" sz="2800" dirty="0" smtClean="0"/>
              <a:t>, </a:t>
            </a:r>
            <a:endParaRPr lang="hr-HR" sz="2800" dirty="0" smtClean="0"/>
          </a:p>
          <a:p>
            <a:pPr lvl="2"/>
            <a:r>
              <a:rPr lang="hr-HR" sz="2800" dirty="0" smtClean="0"/>
              <a:t>Riga (</a:t>
            </a:r>
            <a:r>
              <a:rPr lang="en-US" sz="2800" dirty="0" err="1" smtClean="0"/>
              <a:t>Latvij</a:t>
            </a:r>
            <a:r>
              <a:rPr lang="hr-HR" sz="2800" dirty="0" smtClean="0"/>
              <a:t>a) i</a:t>
            </a:r>
          </a:p>
          <a:p>
            <a:pPr lvl="2"/>
            <a:r>
              <a:rPr lang="hr-HR" sz="2800" dirty="0" smtClean="0"/>
              <a:t>Granada (</a:t>
            </a:r>
            <a:r>
              <a:rPr lang="en-US" sz="2800" dirty="0" err="1" smtClean="0"/>
              <a:t>Španjolsk</a:t>
            </a:r>
            <a:r>
              <a:rPr lang="hr-HR" sz="2800" dirty="0" smtClean="0"/>
              <a:t>a) </a:t>
            </a:r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 descr="Opis fotografije nije dostupan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4191000"/>
            <a:ext cx="4038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ace Project on Twitter: &quot;TRACE promotional materials, Croatian edition:  roll-up, posters, notebooks and pens. All in TRACE bright colors🌞… &quot;"/>
          <p:cNvPicPr/>
          <p:nvPr/>
        </p:nvPicPr>
        <p:blipFill>
          <a:blip r:embed="rId2" cstate="print"/>
          <a:srcRect l="6064" t="10963" r="6477" b="8412"/>
          <a:stretch>
            <a:fillRect/>
          </a:stretch>
        </p:blipFill>
        <p:spPr bwMode="auto">
          <a:xfrm>
            <a:off x="76200" y="0"/>
            <a:ext cx="4648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race Project on Twitter: &quot;TRACE promotional materials, Croatian edition:  roll-up, posters, notebooks and pens. All in TRACE bright colors🌞… &quot;"/>
          <p:cNvPicPr/>
          <p:nvPr/>
        </p:nvPicPr>
        <p:blipFill>
          <a:blip r:embed="rId3" cstate="print"/>
          <a:srcRect l="10342" t="7506" r="13607" b="2763"/>
          <a:stretch>
            <a:fillRect/>
          </a:stretch>
        </p:blipFill>
        <p:spPr bwMode="auto">
          <a:xfrm>
            <a:off x="4876800" y="0"/>
            <a:ext cx="4267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4572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children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‘s stories for a common future -TRACE”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905000"/>
            <a:ext cx="9220200" cy="6049963"/>
          </a:xfrm>
        </p:spPr>
        <p:txBody>
          <a:bodyPr>
            <a:noAutofit/>
          </a:bodyPr>
          <a:lstStyle/>
          <a:p>
            <a:r>
              <a:rPr lang="en-US" dirty="0" err="1" smtClean="0"/>
              <a:t>radionic</a:t>
            </a:r>
            <a:r>
              <a:rPr lang="hr-HR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učitelje</a:t>
            </a:r>
            <a:r>
              <a:rPr lang="en-US" dirty="0" smtClean="0"/>
              <a:t>, </a:t>
            </a:r>
            <a:r>
              <a:rPr lang="en-US" dirty="0" err="1" smtClean="0"/>
              <a:t>knjižničare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edukatore</a:t>
            </a:r>
            <a:r>
              <a:rPr lang="en-US" dirty="0" smtClean="0"/>
              <a:t>, </a:t>
            </a:r>
            <a:r>
              <a:rPr lang="en-US" dirty="0" err="1" smtClean="0"/>
              <a:t>kako</a:t>
            </a:r>
            <a:r>
              <a:rPr lang="en-US" dirty="0" smtClean="0"/>
              <a:t> bi </a:t>
            </a:r>
            <a:r>
              <a:rPr lang="en-US" dirty="0" err="1" smtClean="0"/>
              <a:t>ih</a:t>
            </a:r>
            <a:r>
              <a:rPr lang="en-US" dirty="0" smtClean="0"/>
              <a:t> se </a:t>
            </a:r>
            <a:r>
              <a:rPr lang="en-US" dirty="0" err="1" smtClean="0"/>
              <a:t>upoznalo</a:t>
            </a:r>
            <a:r>
              <a:rPr lang="en-US" dirty="0" smtClean="0"/>
              <a:t> s </a:t>
            </a:r>
            <a:r>
              <a:rPr lang="en-US" dirty="0" err="1" smtClean="0"/>
              <a:t>kreativnim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inovativnim</a:t>
            </a:r>
            <a:r>
              <a:rPr lang="en-US" dirty="0" smtClean="0"/>
              <a:t> </a:t>
            </a:r>
            <a:r>
              <a:rPr lang="en-US" dirty="0" err="1" smtClean="0"/>
              <a:t>metodama</a:t>
            </a:r>
            <a:r>
              <a:rPr lang="en-US" dirty="0" smtClean="0"/>
              <a:t> </a:t>
            </a:r>
            <a:r>
              <a:rPr lang="en-US" dirty="0" err="1" smtClean="0"/>
              <a:t>poticanja</a:t>
            </a:r>
            <a:r>
              <a:rPr lang="en-US" dirty="0" smtClean="0"/>
              <a:t> </a:t>
            </a:r>
            <a:r>
              <a:rPr lang="en-US" dirty="0" err="1" smtClean="0"/>
              <a:t>djece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čitanje</a:t>
            </a:r>
            <a:r>
              <a:rPr lang="en-US" dirty="0" smtClean="0"/>
              <a:t>, </a:t>
            </a:r>
            <a:r>
              <a:rPr lang="en-US" dirty="0" err="1" smtClean="0"/>
              <a:t>kritičko</a:t>
            </a:r>
            <a:r>
              <a:rPr lang="en-US" dirty="0" smtClean="0"/>
              <a:t> </a:t>
            </a:r>
            <a:r>
              <a:rPr lang="en-US" dirty="0" err="1" smtClean="0"/>
              <a:t>razmišljanje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vlastito</a:t>
            </a:r>
            <a:r>
              <a:rPr lang="en-US" dirty="0" smtClean="0"/>
              <a:t> </a:t>
            </a:r>
            <a:r>
              <a:rPr lang="en-US" dirty="0" err="1" smtClean="0"/>
              <a:t>istraživanje</a:t>
            </a:r>
            <a:r>
              <a:rPr lang="en-US" dirty="0" smtClean="0"/>
              <a:t> </a:t>
            </a:r>
            <a:r>
              <a:rPr lang="en-US" dirty="0" err="1" smtClean="0"/>
              <a:t>europske</a:t>
            </a:r>
            <a:r>
              <a:rPr lang="en-US" dirty="0" smtClean="0"/>
              <a:t> </a:t>
            </a:r>
            <a:r>
              <a:rPr lang="en-US" dirty="0" err="1" smtClean="0"/>
              <a:t>kulture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europskih</a:t>
            </a:r>
            <a:r>
              <a:rPr lang="en-US" dirty="0" smtClean="0"/>
              <a:t> </a:t>
            </a:r>
            <a:r>
              <a:rPr lang="en-US" dirty="0" err="1" smtClean="0"/>
              <a:t>zemalja</a:t>
            </a:r>
            <a:r>
              <a:rPr lang="en-US" dirty="0" smtClean="0"/>
              <a:t> </a:t>
            </a:r>
            <a:r>
              <a:rPr lang="en-US" dirty="0" err="1" smtClean="0"/>
              <a:t>preko</a:t>
            </a:r>
            <a:r>
              <a:rPr lang="en-US" dirty="0" smtClean="0"/>
              <a:t> </a:t>
            </a:r>
            <a:r>
              <a:rPr lang="en-US" dirty="0" err="1" smtClean="0"/>
              <a:t>tradicionalnih</a:t>
            </a:r>
            <a:r>
              <a:rPr lang="en-US" dirty="0" smtClean="0"/>
              <a:t> </a:t>
            </a:r>
            <a:r>
              <a:rPr lang="en-US" dirty="0" err="1" smtClean="0"/>
              <a:t>dječjih</a:t>
            </a:r>
            <a:r>
              <a:rPr lang="en-US" dirty="0" smtClean="0"/>
              <a:t> </a:t>
            </a:r>
            <a:r>
              <a:rPr lang="en-US" dirty="0" err="1" smtClean="0"/>
              <a:t>priča</a:t>
            </a:r>
            <a:r>
              <a:rPr lang="en-US" dirty="0" smtClean="0"/>
              <a:t>, </a:t>
            </a:r>
            <a:r>
              <a:rPr lang="hr-HR" dirty="0" smtClean="0"/>
              <a:t>                                                                         </a:t>
            </a:r>
            <a:r>
              <a:rPr lang="en-US" dirty="0" err="1" smtClean="0"/>
              <a:t>koje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vrijedan</a:t>
            </a:r>
            <a:r>
              <a:rPr lang="en-US" dirty="0" smtClean="0"/>
              <a:t> </a:t>
            </a:r>
            <a:r>
              <a:rPr lang="en-US" dirty="0" err="1" smtClean="0"/>
              <a:t>dio</a:t>
            </a:r>
            <a:r>
              <a:rPr lang="en-US" dirty="0" smtClean="0"/>
              <a:t> </a:t>
            </a:r>
            <a:r>
              <a:rPr lang="hr-HR" dirty="0" smtClean="0"/>
              <a:t>                                                                                             </a:t>
            </a:r>
            <a:r>
              <a:rPr lang="en-US" dirty="0" err="1" smtClean="0"/>
              <a:t>europske</a:t>
            </a:r>
            <a:r>
              <a:rPr lang="en-US" dirty="0" smtClean="0"/>
              <a:t> </a:t>
            </a:r>
            <a:r>
              <a:rPr lang="en-US" dirty="0" err="1" smtClean="0"/>
              <a:t>kulturne</a:t>
            </a:r>
            <a:r>
              <a:rPr lang="en-US" dirty="0" smtClean="0"/>
              <a:t> </a:t>
            </a:r>
            <a:r>
              <a:rPr lang="en-US" dirty="0" err="1" smtClean="0"/>
              <a:t>baštine</a:t>
            </a:r>
            <a:endParaRPr lang="en-US" dirty="0" smtClean="0"/>
          </a:p>
        </p:txBody>
      </p:sp>
      <p:pic>
        <p:nvPicPr>
          <p:cNvPr id="8" name="Picture 7" descr="Školski portal ‐ Izvan školskih klupa - Školske knjižnice u budućnosti srca  škol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4419601"/>
            <a:ext cx="4267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1143000"/>
          </a:xfrm>
        </p:spPr>
        <p:txBody>
          <a:bodyPr>
            <a:normAutofit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Ciljevi programa “TRACE”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143000"/>
            <a:ext cx="9220200" cy="6049963"/>
          </a:xfrm>
        </p:spPr>
        <p:txBody>
          <a:bodyPr>
            <a:noAutofit/>
          </a:bodyPr>
          <a:lstStyle/>
          <a:p>
            <a:r>
              <a:rPr lang="hr-HR" dirty="0" smtClean="0"/>
              <a:t>upoznati djecu od 6 - 12 godina, kao i njihove učitelje, knjižničare i roditelje s tradicionalnim dječjim pričama iz partnerskih zemalja te s kulturom tih zemalja </a:t>
            </a:r>
          </a:p>
          <a:p>
            <a:r>
              <a:rPr lang="hr-HR" dirty="0" smtClean="0"/>
              <a:t>poticanje djece od najranije dobi na čitanje s razumijevanjem i razvijanje kreativnog mišljenja</a:t>
            </a:r>
            <a:endParaRPr lang="en-US" dirty="0" smtClean="0"/>
          </a:p>
        </p:txBody>
      </p:sp>
      <p:pic>
        <p:nvPicPr>
          <p:cNvPr id="4" name="Picture 3" descr="Može biti slika sljedećeg: 4 ljudi"/>
          <p:cNvPicPr/>
          <p:nvPr/>
        </p:nvPicPr>
        <p:blipFill>
          <a:blip r:embed="rId2" cstate="print"/>
          <a:srcRect l="10342" t="7276" r="7112" b="30908"/>
          <a:stretch>
            <a:fillRect/>
          </a:stretch>
        </p:blipFill>
        <p:spPr bwMode="auto">
          <a:xfrm>
            <a:off x="4648200" y="4267200"/>
            <a:ext cx="4343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21 children's stories selected as part of “Traditional children's stories  for a common future” (TRACE) project - National and University Library in  Zagreb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267200"/>
            <a:ext cx="42672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/>
          <a:srcRect l="48819" t="17607" r="26543" b="17607"/>
          <a:stretch>
            <a:fillRect/>
          </a:stretch>
        </p:blipFill>
        <p:spPr bwMode="auto">
          <a:xfrm>
            <a:off x="76200" y="0"/>
            <a:ext cx="4495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l="48692" t="23702" r="26721" b="10454"/>
          <a:stretch>
            <a:fillRect/>
          </a:stretch>
        </p:blipFill>
        <p:spPr bwMode="auto">
          <a:xfrm>
            <a:off x="4572000" y="0"/>
            <a:ext cx="4495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1143000"/>
          </a:xfrm>
        </p:spPr>
        <p:txBody>
          <a:bodyPr>
            <a:normAutofit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Školska knjižnica u projektu “TRACE”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371600"/>
            <a:ext cx="9220200" cy="6049963"/>
          </a:xfrm>
        </p:spPr>
        <p:txBody>
          <a:bodyPr>
            <a:noAutofit/>
          </a:bodyPr>
          <a:lstStyle/>
          <a:p>
            <a:r>
              <a:rPr lang="hr-HR" dirty="0" smtClean="0"/>
              <a:t>u sklopu Projekta sudjelovala je školska knjižnica održavanjem motivacijskih satova istraživajući, čitajući i prepričavajući tradicionalne priče te objašnjavajući razlike između legende i bajke</a:t>
            </a:r>
          </a:p>
          <a:p>
            <a:r>
              <a:rPr lang="hr-HR" dirty="0" smtClean="0"/>
              <a:t>djeca su imala zadatak napisati vlastitu priču, a najbolja priča prevedena                                                                                            je na engleski jezik i                                                                         objavljena je</a:t>
            </a:r>
            <a:endParaRPr lang="en-US" dirty="0" smtClean="0"/>
          </a:p>
        </p:txBody>
      </p:sp>
      <p:pic>
        <p:nvPicPr>
          <p:cNvPr id="4" name="Picture 3" descr="Opis fotografije nije dostupan."/>
          <p:cNvPicPr/>
          <p:nvPr/>
        </p:nvPicPr>
        <p:blipFill>
          <a:blip r:embed="rId2" cstate="print"/>
          <a:srcRect t="37549" b="16903"/>
          <a:stretch>
            <a:fillRect/>
          </a:stretch>
        </p:blipFill>
        <p:spPr bwMode="auto">
          <a:xfrm>
            <a:off x="4572000" y="4038600"/>
            <a:ext cx="4572000" cy="2819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že biti slika sljedećeg: 10 ljudi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9067800" cy="1143000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Školska knjižnica u projektu “TRACE”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-76200" y="2286000"/>
            <a:ext cx="9220200" cy="6049963"/>
          </a:xfrm>
        </p:spPr>
        <p:txBody>
          <a:bodyPr>
            <a:noAutofit/>
          </a:bodyPr>
          <a:lstStyle/>
          <a:p>
            <a:r>
              <a:rPr lang="hr-HR" dirty="0" smtClean="0"/>
              <a:t>U sklopu projekta </a:t>
            </a:r>
            <a:r>
              <a:rPr lang="en-US" b="1" dirty="0" smtClean="0"/>
              <a:t>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TRACE” </a:t>
            </a:r>
            <a:r>
              <a:rPr lang="hr-HR" i="1" dirty="0" smtClean="0"/>
              <a:t> </a:t>
            </a:r>
            <a:r>
              <a:rPr lang="hr-HR" dirty="0" smtClean="0"/>
              <a:t>odabrana je i prevedena na engleski 21 tradicionalna priča iz Hrvatske, Grčke, Latvije i Španjolske</a:t>
            </a:r>
          </a:p>
          <a:p>
            <a:r>
              <a:rPr lang="hr-HR" dirty="0" smtClean="0"/>
              <a:t>riječ je o tradicionalnim                                                                                                                  pričama tih zemalja koje                                                                                            su vrijedan dio europske                                                                 kulturne baštine</a:t>
            </a:r>
            <a:endParaRPr lang="en-US" dirty="0"/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0" y="6096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“</a:t>
            </a:r>
            <a:r>
              <a:rPr kumimoji="0" lang="hr-H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Traditional children</a:t>
            </a:r>
            <a:r>
              <a:rPr kumimoji="0" lang="hr-H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/>
              </a:rPr>
              <a:t>‘s stories for a common future -TRACE”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Može biti slika sljedećeg: Jedna osoba"/>
          <p:cNvPicPr/>
          <p:nvPr/>
        </p:nvPicPr>
        <p:blipFill>
          <a:blip r:embed="rId2" cstate="print"/>
          <a:srcRect b="28578"/>
          <a:stretch>
            <a:fillRect/>
          </a:stretch>
        </p:blipFill>
        <p:spPr bwMode="auto">
          <a:xfrm>
            <a:off x="4648200" y="3352800"/>
            <a:ext cx="41148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52600" y="0"/>
            <a:ext cx="5334000" cy="1143000"/>
          </a:xfrm>
        </p:spPr>
        <p:txBody>
          <a:bodyPr/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Erasmus + projekti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219200"/>
            <a:ext cx="9601200" cy="5516563"/>
          </a:xfrm>
        </p:spPr>
        <p:txBody>
          <a:bodyPr>
            <a:normAutofit/>
          </a:bodyPr>
          <a:lstStyle/>
          <a:p>
            <a:r>
              <a:rPr lang="hr-HR" dirty="0" smtClean="0"/>
              <a:t>povezuju formalne i neformalne oblike obrazovanja</a:t>
            </a:r>
          </a:p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formalni</a:t>
            </a:r>
            <a:r>
              <a:rPr lang="hr-HR" dirty="0" smtClean="0"/>
              <a:t> oblik uključuje plan i program rada donesen  školskim kurikulumom</a:t>
            </a:r>
            <a:endParaRPr lang="en-US" dirty="0" smtClean="0"/>
          </a:p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neformalni</a:t>
            </a:r>
            <a:r>
              <a:rPr lang="hr-HR" dirty="0" smtClean="0"/>
              <a:t> oblik je stjecanje znanja i vještina kroz praktičan rad, iskustveno učenje, timski rad,     praktično rješavanje zadataka, razvoj socijalnih  vještina i emocionalne pismenosti</a:t>
            </a:r>
            <a:endParaRPr lang="en-US" dirty="0"/>
          </a:p>
        </p:txBody>
      </p:sp>
      <p:pic>
        <p:nvPicPr>
          <p:cNvPr id="6" name="Picture 5" descr="Erasmus+ projekti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876800"/>
            <a:ext cx="68580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1143000"/>
          </a:xfrm>
        </p:spPr>
        <p:txBody>
          <a:bodyPr>
            <a:normAutofit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Odabrane priče iz Hrvatske: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6200" y="1295400"/>
            <a:ext cx="9220200" cy="6049963"/>
          </a:xfrm>
        </p:spPr>
        <p:txBody>
          <a:bodyPr>
            <a:noAutofit/>
          </a:bodyPr>
          <a:lstStyle/>
          <a:p>
            <a:r>
              <a:rPr lang="hr-HR" i="1" dirty="0" smtClean="0"/>
              <a:t> </a:t>
            </a:r>
            <a:r>
              <a:rPr lang="hr-HR" dirty="0" smtClean="0"/>
              <a:t>Froggy girl (Žabica djevojka)</a:t>
            </a:r>
          </a:p>
          <a:p>
            <a:r>
              <a:rPr lang="hr-HR" dirty="0" smtClean="0"/>
              <a:t>The black ram (Crni ovan)</a:t>
            </a:r>
          </a:p>
          <a:p>
            <a:r>
              <a:rPr lang="hr-HR" dirty="0" smtClean="0"/>
              <a:t>The story of the Plitvice lakes                                                  (Priča o Plitvičkim jezerima)</a:t>
            </a:r>
          </a:p>
          <a:p>
            <a:r>
              <a:rPr lang="hr-HR" dirty="0" smtClean="0"/>
              <a:t>Manda’s well (Manduševac)</a:t>
            </a:r>
            <a:endParaRPr lang="en-US" dirty="0"/>
          </a:p>
        </p:txBody>
      </p:sp>
      <p:pic>
        <p:nvPicPr>
          <p:cNvPr id="5" name="Picture 4" descr="Hrvatske narodne bajke – ZAGREBAČKA STVARNOST d.o.o."/>
          <p:cNvPicPr/>
          <p:nvPr/>
        </p:nvPicPr>
        <p:blipFill>
          <a:blip r:embed="rId2" cstate="print"/>
          <a:srcRect l="21239" t="1134" r="7670"/>
          <a:stretch>
            <a:fillRect/>
          </a:stretch>
        </p:blipFill>
        <p:spPr bwMode="auto">
          <a:xfrm rot="21012474">
            <a:off x="5590891" y="1442952"/>
            <a:ext cx="3123835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Žabica djevojka"/>
          <p:cNvPicPr/>
          <p:nvPr/>
        </p:nvPicPr>
        <p:blipFill>
          <a:blip r:embed="rId3" cstate="print"/>
          <a:srcRect l="29769" r="31114" b="15196"/>
          <a:stretch>
            <a:fillRect/>
          </a:stretch>
        </p:blipFill>
        <p:spPr bwMode="auto">
          <a:xfrm>
            <a:off x="2362200" y="4250740"/>
            <a:ext cx="2255977" cy="253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65532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umjetničk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udrug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Mosor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posjet Školi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600200"/>
            <a:ext cx="9220200" cy="6049963"/>
          </a:xfrm>
        </p:spPr>
        <p:txBody>
          <a:bodyPr>
            <a:noAutofit/>
          </a:bodyPr>
          <a:lstStyle/>
          <a:p>
            <a:r>
              <a:rPr lang="en-US" dirty="0" smtClean="0"/>
              <a:t>25.</a:t>
            </a:r>
            <a:r>
              <a:rPr lang="hr-HR" dirty="0" smtClean="0"/>
              <a:t>10.</a:t>
            </a:r>
            <a:r>
              <a:rPr lang="en-US" dirty="0" smtClean="0"/>
              <a:t>2019. g</a:t>
            </a:r>
            <a:r>
              <a:rPr lang="hr-HR" dirty="0" smtClean="0"/>
              <a:t>.</a:t>
            </a:r>
            <a:r>
              <a:rPr lang="en-US" dirty="0" smtClean="0"/>
              <a:t> </a:t>
            </a:r>
            <a:r>
              <a:rPr lang="en-US" dirty="0" err="1" smtClean="0"/>
              <a:t>našu</a:t>
            </a:r>
            <a:r>
              <a:rPr lang="en-US" dirty="0" smtClean="0"/>
              <a:t> </a:t>
            </a:r>
            <a:r>
              <a:rPr lang="en-US" dirty="0" err="1" smtClean="0"/>
              <a:t>školu</a:t>
            </a:r>
            <a:r>
              <a:rPr lang="hr-HR" dirty="0" smtClean="0"/>
              <a:t> </a:t>
            </a:r>
            <a:r>
              <a:rPr lang="en-US" dirty="0" err="1" smtClean="0"/>
              <a:t>posjetili</a:t>
            </a:r>
            <a:r>
              <a:rPr lang="en-US" dirty="0" smtClean="0"/>
              <a:t> </a:t>
            </a:r>
            <a:r>
              <a:rPr lang="hr-HR" dirty="0" smtClean="0"/>
              <a:t>su                                                                   </a:t>
            </a:r>
            <a:r>
              <a:rPr lang="en-US" dirty="0" err="1" smtClean="0"/>
              <a:t>članovi</a:t>
            </a:r>
            <a:r>
              <a:rPr lang="en-US" dirty="0" smtClean="0"/>
              <a:t> </a:t>
            </a:r>
            <a:r>
              <a:rPr lang="en-US" dirty="0" err="1" smtClean="0"/>
              <a:t>Kulturno</a:t>
            </a:r>
            <a:r>
              <a:rPr lang="en-US" dirty="0" smtClean="0"/>
              <a:t> </a:t>
            </a:r>
            <a:r>
              <a:rPr lang="en-US" dirty="0" err="1" smtClean="0"/>
              <a:t>umjetničke</a:t>
            </a:r>
            <a:r>
              <a:rPr lang="en-US" dirty="0" smtClean="0"/>
              <a:t> </a:t>
            </a:r>
            <a:r>
              <a:rPr lang="en-US" dirty="0" err="1" smtClean="0"/>
              <a:t>udruge</a:t>
            </a:r>
            <a:r>
              <a:rPr lang="en-US" dirty="0" smtClean="0"/>
              <a:t> </a:t>
            </a:r>
            <a:r>
              <a:rPr lang="hr-HR" dirty="0" smtClean="0"/>
              <a:t>                                       </a:t>
            </a:r>
            <a:r>
              <a:rPr lang="en-US" dirty="0" smtClean="0"/>
              <a:t>"</a:t>
            </a:r>
            <a:r>
              <a:rPr lang="en-US" dirty="0" err="1" smtClean="0"/>
              <a:t>Mosor</a:t>
            </a:r>
            <a:r>
              <a:rPr lang="en-US" dirty="0" smtClean="0"/>
              <a:t>"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Gata</a:t>
            </a:r>
            <a:r>
              <a:rPr lang="en-US" dirty="0" smtClean="0"/>
              <a:t> </a:t>
            </a:r>
            <a:endParaRPr lang="hr-HR" dirty="0" smtClean="0"/>
          </a:p>
          <a:p>
            <a:r>
              <a:rPr lang="hr-HR" dirty="0" smtClean="0"/>
              <a:t>u</a:t>
            </a:r>
            <a:r>
              <a:rPr lang="en-US" dirty="0" err="1" smtClean="0"/>
              <a:t>čenici</a:t>
            </a:r>
            <a:r>
              <a:rPr lang="en-US" dirty="0" smtClean="0"/>
              <a:t> </a:t>
            </a:r>
            <a:r>
              <a:rPr lang="hr-HR" dirty="0" smtClean="0"/>
              <a:t>su </a:t>
            </a:r>
            <a:r>
              <a:rPr lang="en-US" dirty="0" err="1" smtClean="0"/>
              <a:t>vidje</a:t>
            </a:r>
            <a:r>
              <a:rPr lang="hr-HR" dirty="0" smtClean="0"/>
              <a:t>l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nošnju</a:t>
            </a:r>
            <a:r>
              <a:rPr lang="en-US" dirty="0" smtClean="0"/>
              <a:t> </a:t>
            </a:r>
            <a:r>
              <a:rPr lang="en-US" dirty="0" err="1" smtClean="0"/>
              <a:t>poljičkog</a:t>
            </a:r>
            <a:r>
              <a:rPr lang="en-US" dirty="0" smtClean="0"/>
              <a:t> </a:t>
            </a:r>
            <a:r>
              <a:rPr lang="en-US" dirty="0" err="1" smtClean="0"/>
              <a:t>kneza</a:t>
            </a:r>
            <a:r>
              <a:rPr lang="hr-HR" dirty="0" smtClean="0"/>
              <a:t>                                                         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poljičke</a:t>
            </a:r>
            <a:r>
              <a:rPr lang="en-US" dirty="0" smtClean="0"/>
              <a:t> </a:t>
            </a:r>
            <a:r>
              <a:rPr lang="en-US" dirty="0" err="1" smtClean="0"/>
              <a:t>žene</a:t>
            </a:r>
            <a:r>
              <a:rPr lang="en-US" dirty="0" smtClean="0"/>
              <a:t>, </a:t>
            </a:r>
            <a:r>
              <a:rPr lang="en-US" dirty="0" err="1" smtClean="0"/>
              <a:t>sudjelova</a:t>
            </a:r>
            <a:r>
              <a:rPr lang="hr-HR" dirty="0" smtClean="0"/>
              <a:t>l</a:t>
            </a:r>
            <a:r>
              <a:rPr lang="en-US" dirty="0" err="1" smtClean="0"/>
              <a:t>i</a:t>
            </a:r>
            <a:r>
              <a:rPr lang="en-US" dirty="0" smtClean="0"/>
              <a:t> u </a:t>
            </a:r>
            <a:r>
              <a:rPr lang="en-US" dirty="0" err="1" smtClean="0"/>
              <a:t>radionici</a:t>
            </a:r>
            <a:r>
              <a:rPr lang="en-US" dirty="0" smtClean="0"/>
              <a:t> </a:t>
            </a:r>
            <a:r>
              <a:rPr lang="hr-HR" dirty="0" smtClean="0"/>
              <a:t>                                                    </a:t>
            </a:r>
            <a:r>
              <a:rPr lang="en-US" dirty="0" err="1" smtClean="0"/>
              <a:t>gluvog</a:t>
            </a:r>
            <a:r>
              <a:rPr lang="en-US" dirty="0" smtClean="0"/>
              <a:t> kola, </a:t>
            </a:r>
            <a:r>
              <a:rPr lang="en-US" dirty="0" err="1" smtClean="0"/>
              <a:t>upozna</a:t>
            </a:r>
            <a:r>
              <a:rPr lang="hr-HR" dirty="0" smtClean="0"/>
              <a:t>l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način</a:t>
            </a:r>
            <a:r>
              <a:rPr lang="en-US" dirty="0" smtClean="0"/>
              <a:t> </a:t>
            </a:r>
            <a:r>
              <a:rPr lang="en-US" dirty="0" err="1" smtClean="0"/>
              <a:t>pripremanja</a:t>
            </a:r>
            <a:r>
              <a:rPr lang="en-US" dirty="0" smtClean="0"/>
              <a:t> </a:t>
            </a:r>
            <a:r>
              <a:rPr lang="hr-HR" dirty="0" smtClean="0"/>
              <a:t>                                                                       </a:t>
            </a:r>
            <a:r>
              <a:rPr lang="en-US" dirty="0" err="1" smtClean="0"/>
              <a:t>soparnika</a:t>
            </a:r>
            <a:r>
              <a:rPr lang="hr-HR" dirty="0" smtClean="0"/>
              <a:t> (</a:t>
            </a:r>
            <a:r>
              <a:rPr lang="en-US" dirty="0" err="1" smtClean="0"/>
              <a:t>tradicionalnog</a:t>
            </a:r>
            <a:r>
              <a:rPr lang="en-US" dirty="0" smtClean="0"/>
              <a:t> </a:t>
            </a:r>
            <a:r>
              <a:rPr lang="hr-HR" dirty="0" smtClean="0"/>
              <a:t>                                                                                                                                </a:t>
            </a:r>
            <a:r>
              <a:rPr lang="en-US" dirty="0" err="1" smtClean="0"/>
              <a:t>poljičko</a:t>
            </a:r>
            <a:r>
              <a:rPr lang="hr-HR" dirty="0" smtClean="0"/>
              <a:t>g </a:t>
            </a:r>
            <a:r>
              <a:rPr lang="en-US" dirty="0" err="1" smtClean="0"/>
              <a:t>jela</a:t>
            </a:r>
            <a:r>
              <a:rPr lang="hr-HR" dirty="0" smtClean="0"/>
              <a:t>)</a:t>
            </a:r>
            <a:r>
              <a:rPr lang="en-US" dirty="0" smtClean="0"/>
              <a:t> </a:t>
            </a:r>
            <a:r>
              <a:rPr lang="en-US" dirty="0" err="1" smtClean="0"/>
              <a:t>kojeg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hr-HR" dirty="0" smtClean="0"/>
              <a:t>                                                         </a:t>
            </a:r>
            <a:r>
              <a:rPr lang="en-US" dirty="0" err="1" smtClean="0"/>
              <a:t>kraju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kušali</a:t>
            </a:r>
            <a:r>
              <a:rPr lang="en-US" dirty="0" smtClean="0"/>
              <a:t> </a:t>
            </a:r>
          </a:p>
        </p:txBody>
      </p:sp>
      <p:pic>
        <p:nvPicPr>
          <p:cNvPr id="4" name="Picture 3" descr="Ženske narodne nošnje iz gornjih Poljica, srednja Dalmacija / Female  traditional costumes from the upper Poljica region, Central … | Croatian,  Folk costume, Croatia"/>
          <p:cNvPicPr/>
          <p:nvPr/>
        </p:nvPicPr>
        <p:blipFill>
          <a:blip r:embed="rId2" cstate="print"/>
          <a:srcRect l="31950"/>
          <a:stretch>
            <a:fillRect/>
          </a:stretch>
        </p:blipFill>
        <p:spPr bwMode="auto">
          <a:xfrm>
            <a:off x="7086600" y="0"/>
            <a:ext cx="2057400" cy="4593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TRIS portal – Šibenik – Poljički soparnik dobio zaštićeno zemljopisno  podrijetlo u E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4724400"/>
            <a:ext cx="38100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Erasmus+</a:t>
            </a:r>
            <a:r>
              <a:rPr lang="hr-HR" b="1" dirty="0" smtClean="0"/>
              <a:t> (KA1)</a:t>
            </a:r>
            <a:r>
              <a:rPr lang="en-US" b="1" dirty="0" smtClean="0"/>
              <a:t> </a:t>
            </a:r>
            <a:r>
              <a:rPr lang="hr-HR" b="1" dirty="0" smtClean="0"/>
              <a:t/>
            </a:r>
            <a:br>
              <a:rPr lang="hr-HR" b="1" dirty="0" smtClean="0"/>
            </a:br>
            <a:r>
              <a:rPr lang="en-US" b="1" dirty="0" smtClean="0"/>
              <a:t> “Let’s go Out! Time to Move!”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6049963"/>
          </a:xfrm>
        </p:spPr>
        <p:txBody>
          <a:bodyPr>
            <a:noAutofit/>
          </a:bodyPr>
          <a:lstStyle/>
          <a:p>
            <a:r>
              <a:rPr lang="hr-HR" sz="3000" dirty="0" smtClean="0"/>
              <a:t>cilj projekta - povećanje ekološke svijesti i očuvanja okoliša</a:t>
            </a:r>
          </a:p>
          <a:p>
            <a:r>
              <a:rPr lang="hr-HR" sz="3000" dirty="0" smtClean="0"/>
              <a:t>s obzirom da zbog pandemije nismo bili u mogućnosti ostvariti mobilnost djelatnika, započeli smo sa raznim aktivnostima u školi u koje je uključena i knjižnica</a:t>
            </a:r>
          </a:p>
          <a:p>
            <a:pPr>
              <a:buNone/>
            </a:pPr>
            <a:endParaRPr lang="en-US" sz="3000" dirty="0" smtClean="0"/>
          </a:p>
        </p:txBody>
      </p:sp>
      <p:sp>
        <p:nvSpPr>
          <p:cNvPr id="1026" name="AutoShape 2" descr="https://v1.padlet.pics/1/image.webp?t=c_limit%2Cdpr_1%2Ch_657%2Cw_1366&amp;url=https%3A%2F%2Fpadlet-uploads.storage.googleapis.com%2F443828217%2F1eccd30222a86a44033a0054d8f1b6ef%2F20201028_1734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s://v1.padlet.pics/1/image.webp?t=c_limit%2Cdpr_1%2Ch_657%2Cw_1366&amp;url=https%3A%2F%2Fpadlet-uploads.storage.googleapis.com%2F443828217%2F1eccd30222a86a44033a0054d8f1b6ef%2F20201028_1734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C:\Users\Mare\Downloads\20201028_173422.jpg"/>
          <p:cNvPicPr/>
          <p:nvPr/>
        </p:nvPicPr>
        <p:blipFill>
          <a:blip r:embed="rId2" cstate="print"/>
          <a:srcRect l="9886" t="9137" r="5461" b="7585"/>
          <a:stretch>
            <a:fillRect/>
          </a:stretch>
        </p:blipFill>
        <p:spPr bwMode="auto">
          <a:xfrm>
            <a:off x="4876800" y="4114800"/>
            <a:ext cx="38100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Mare\Downloads\20201023_1137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114800"/>
            <a:ext cx="41910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228600" y="76200"/>
            <a:ext cx="93726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Školska knjižnica u projektu</a:t>
            </a:r>
            <a:br>
              <a:rPr lang="hr-HR" b="1" dirty="0" smtClean="0"/>
            </a:br>
            <a:r>
              <a:rPr lang="en-US" b="1" dirty="0" smtClean="0"/>
              <a:t> “Let’s go Out! Time to Move!”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6049963"/>
          </a:xfrm>
        </p:spPr>
        <p:txBody>
          <a:bodyPr>
            <a:noAutofit/>
          </a:bodyPr>
          <a:lstStyle/>
          <a:p>
            <a:r>
              <a:rPr lang="hr-HR" sz="3000" dirty="0" smtClean="0"/>
              <a:t>radionice s ciljem </a:t>
            </a:r>
            <a:r>
              <a:rPr lang="en-US" sz="3000" dirty="0" err="1" smtClean="0"/>
              <a:t>promicanj</a:t>
            </a:r>
            <a:r>
              <a:rPr lang="hr-HR" sz="3000" dirty="0" smtClean="0"/>
              <a:t>a</a:t>
            </a:r>
            <a:r>
              <a:rPr lang="en-US" sz="3000" dirty="0" smtClean="0"/>
              <a:t> </a:t>
            </a:r>
            <a:r>
              <a:rPr lang="en-US" sz="3000" dirty="0" err="1" smtClean="0"/>
              <a:t>zdravog</a:t>
            </a:r>
            <a:r>
              <a:rPr lang="en-US" sz="3000" dirty="0" smtClean="0"/>
              <a:t> </a:t>
            </a:r>
            <a:r>
              <a:rPr lang="en-US" sz="3000" dirty="0" err="1" smtClean="0"/>
              <a:t>načina</a:t>
            </a:r>
            <a:r>
              <a:rPr lang="en-US" sz="3000" dirty="0" smtClean="0"/>
              <a:t> </a:t>
            </a:r>
            <a:r>
              <a:rPr lang="en-US" sz="3000" dirty="0" err="1" smtClean="0"/>
              <a:t>života</a:t>
            </a:r>
            <a:r>
              <a:rPr lang="en-US" sz="3000" dirty="0" smtClean="0"/>
              <a:t>, </a:t>
            </a:r>
            <a:r>
              <a:rPr lang="en-US" sz="3000" dirty="0" err="1" smtClean="0"/>
              <a:t>poticanj</a:t>
            </a:r>
            <a:r>
              <a:rPr lang="hr-HR" sz="3000" dirty="0" smtClean="0"/>
              <a:t>a</a:t>
            </a:r>
            <a:r>
              <a:rPr lang="en-US" sz="3000" dirty="0" smtClean="0"/>
              <a:t> </a:t>
            </a:r>
            <a:r>
              <a:rPr lang="en-US" sz="3000" dirty="0" err="1" smtClean="0"/>
              <a:t>održivog</a:t>
            </a:r>
            <a:r>
              <a:rPr lang="en-US" sz="3000" dirty="0" smtClean="0"/>
              <a:t> </a:t>
            </a:r>
            <a:r>
              <a:rPr lang="en-US" sz="3000" dirty="0" err="1" smtClean="0"/>
              <a:t>razvoja</a:t>
            </a:r>
            <a:r>
              <a:rPr lang="en-US" sz="3000" dirty="0" smtClean="0"/>
              <a:t>, </a:t>
            </a:r>
            <a:r>
              <a:rPr lang="en-US" sz="3000" dirty="0" err="1" smtClean="0"/>
              <a:t>očuvanja</a:t>
            </a:r>
            <a:r>
              <a:rPr lang="en-US" sz="3000" dirty="0" smtClean="0"/>
              <a:t> </a:t>
            </a:r>
            <a:r>
              <a:rPr lang="en-US" sz="3000" dirty="0" err="1" smtClean="0"/>
              <a:t>ekosustava</a:t>
            </a:r>
            <a:r>
              <a:rPr lang="en-US" sz="3000" dirty="0" smtClean="0"/>
              <a:t> </a:t>
            </a:r>
            <a:r>
              <a:rPr lang="en-US" sz="3000" dirty="0" err="1" smtClean="0"/>
              <a:t>mora</a:t>
            </a:r>
            <a:r>
              <a:rPr lang="en-US" sz="3000" dirty="0" smtClean="0"/>
              <a:t> </a:t>
            </a:r>
            <a:r>
              <a:rPr lang="en-US" sz="3000" dirty="0" err="1" smtClean="0"/>
              <a:t>i</a:t>
            </a:r>
            <a:r>
              <a:rPr lang="en-US" sz="3000" dirty="0" smtClean="0"/>
              <a:t> </a:t>
            </a:r>
            <a:r>
              <a:rPr lang="en-US" sz="3000" dirty="0" err="1" smtClean="0"/>
              <a:t>rijeka</a:t>
            </a:r>
            <a:r>
              <a:rPr lang="en-US" sz="3000" dirty="0" smtClean="0"/>
              <a:t>, </a:t>
            </a:r>
            <a:r>
              <a:rPr lang="en-US" sz="3000" dirty="0" err="1" smtClean="0"/>
              <a:t>stjecanj</a:t>
            </a:r>
            <a:r>
              <a:rPr lang="hr-HR" sz="3000" dirty="0" smtClean="0"/>
              <a:t>a</a:t>
            </a:r>
            <a:r>
              <a:rPr lang="en-US" sz="3000" dirty="0" smtClean="0"/>
              <a:t> </a:t>
            </a:r>
            <a:r>
              <a:rPr lang="en-US" sz="3000" dirty="0" err="1" smtClean="0"/>
              <a:t>vještina</a:t>
            </a:r>
            <a:r>
              <a:rPr lang="en-US" sz="3000" dirty="0" smtClean="0"/>
              <a:t> </a:t>
            </a:r>
            <a:r>
              <a:rPr lang="en-US" sz="3000" dirty="0" err="1" smtClean="0"/>
              <a:t>i</a:t>
            </a:r>
            <a:r>
              <a:rPr lang="en-US" sz="3000" dirty="0" smtClean="0"/>
              <a:t> </a:t>
            </a:r>
            <a:r>
              <a:rPr lang="en-US" sz="3000" dirty="0" err="1" smtClean="0"/>
              <a:t>navika</a:t>
            </a:r>
            <a:r>
              <a:rPr lang="en-US" sz="3000" dirty="0" smtClean="0"/>
              <a:t> </a:t>
            </a:r>
            <a:r>
              <a:rPr lang="en-US" sz="3000" dirty="0" err="1" smtClean="0"/>
              <a:t>ekološke</a:t>
            </a:r>
            <a:r>
              <a:rPr lang="en-US" sz="3000" dirty="0" smtClean="0"/>
              <a:t> </a:t>
            </a:r>
            <a:r>
              <a:rPr lang="en-US" sz="3000" dirty="0" err="1" smtClean="0"/>
              <a:t>odgovornosti</a:t>
            </a:r>
            <a:r>
              <a:rPr lang="en-US" sz="3000" dirty="0" smtClean="0"/>
              <a:t> </a:t>
            </a:r>
            <a:r>
              <a:rPr lang="en-US" sz="3000" dirty="0" err="1" smtClean="0"/>
              <a:t>i</a:t>
            </a:r>
            <a:r>
              <a:rPr lang="en-US" sz="3000" dirty="0" smtClean="0"/>
              <a:t> </a:t>
            </a:r>
            <a:r>
              <a:rPr lang="en-US" sz="3000" dirty="0" err="1" smtClean="0"/>
              <a:t>smanjenja</a:t>
            </a:r>
            <a:r>
              <a:rPr lang="en-US" sz="3000" dirty="0" smtClean="0"/>
              <a:t> </a:t>
            </a:r>
            <a:r>
              <a:rPr lang="en-US" sz="3000" dirty="0" err="1" smtClean="0"/>
              <a:t>štetnih</a:t>
            </a:r>
            <a:r>
              <a:rPr lang="en-US" sz="3000" dirty="0" smtClean="0"/>
              <a:t> </a:t>
            </a:r>
            <a:r>
              <a:rPr lang="en-US" sz="3000" dirty="0" err="1" smtClean="0"/>
              <a:t>utjecaja</a:t>
            </a:r>
            <a:r>
              <a:rPr lang="en-US" sz="3000" dirty="0" smtClean="0"/>
              <a:t> </a:t>
            </a:r>
            <a:r>
              <a:rPr lang="en-US" sz="3000" dirty="0" err="1" smtClean="0"/>
              <a:t>na</a:t>
            </a:r>
            <a:r>
              <a:rPr lang="en-US" sz="3000" dirty="0" smtClean="0"/>
              <a:t> </a:t>
            </a:r>
            <a:r>
              <a:rPr lang="en-US" sz="3000" dirty="0" err="1" smtClean="0"/>
              <a:t>klimatske</a:t>
            </a:r>
            <a:r>
              <a:rPr lang="en-US" sz="3000" dirty="0" smtClean="0"/>
              <a:t> </a:t>
            </a:r>
            <a:r>
              <a:rPr lang="en-US" sz="3000" dirty="0" err="1" smtClean="0"/>
              <a:t>promjene</a:t>
            </a:r>
            <a:endParaRPr lang="hr-HR" sz="3000" dirty="0" smtClean="0"/>
          </a:p>
          <a:p>
            <a:r>
              <a:rPr lang="hr-HR" sz="2800" dirty="0" smtClean="0"/>
              <a:t>izrada plakata sa ekološkim porukama </a:t>
            </a:r>
            <a:endParaRPr lang="en-US" sz="2800" dirty="0" smtClean="0"/>
          </a:p>
          <a:p>
            <a:endParaRPr lang="en-US" sz="3000" dirty="0"/>
          </a:p>
        </p:txBody>
      </p:sp>
      <p:sp>
        <p:nvSpPr>
          <p:cNvPr id="1026" name="AutoShape 2" descr="https://v1.padlet.pics/1/image.webp?t=c_limit%2Cdpr_1%2Ch_657%2Cw_1366&amp;url=https%3A%2F%2Fpadlet-uploads.storage.googleapis.com%2F443828217%2F1eccd30222a86a44033a0054d8f1b6ef%2F20201028_1734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s://v1.padlet.pics/1/image.webp?t=c_limit%2Cdpr_1%2Ch_657%2Cw_1366&amp;url=https%3A%2F%2Fpadlet-uploads.storage.googleapis.com%2F443828217%2F1eccd30222a86a44033a0054d8f1b6ef%2F20201028_1734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Slika12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00" y="3886200"/>
            <a:ext cx="4343400" cy="2933396"/>
          </a:xfrm>
          <a:prstGeom prst="rect">
            <a:avLst/>
          </a:prstGeom>
        </p:spPr>
      </p:pic>
      <p:pic>
        <p:nvPicPr>
          <p:cNvPr id="9" name="Slika11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8200" y="3886200"/>
            <a:ext cx="4343400" cy="2971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228600" y="228600"/>
            <a:ext cx="93726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Školska knjižnica u projektu</a:t>
            </a:r>
            <a:br>
              <a:rPr lang="hr-HR" b="1" dirty="0" smtClean="0"/>
            </a:br>
            <a:r>
              <a:rPr lang="en-US" b="1" dirty="0" smtClean="0"/>
              <a:t> “Let’s go Out! Time to Move!”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6049963"/>
          </a:xfrm>
        </p:spPr>
        <p:txBody>
          <a:bodyPr>
            <a:noAutofit/>
          </a:bodyPr>
          <a:lstStyle/>
          <a:p>
            <a:r>
              <a:rPr lang="hr-HR" sz="3000" dirty="0" smtClean="0"/>
              <a:t>čitanje lektire “Pismo iz Zelengrada”</a:t>
            </a:r>
          </a:p>
          <a:p>
            <a:r>
              <a:rPr lang="hr-HR" sz="3000" dirty="0" smtClean="0"/>
              <a:t>cilj - osvijestiti učenike o potrebi očuvanja okoliša i potaknuti ih na prihvatljivo ponašanje prema prirodi i svemu što nas okružuje</a:t>
            </a:r>
          </a:p>
          <a:p>
            <a:r>
              <a:rPr lang="hr-HR" sz="3000" dirty="0" smtClean="0"/>
              <a:t>radionica: </a:t>
            </a:r>
          </a:p>
          <a:p>
            <a:pPr>
              <a:buNone/>
            </a:pPr>
            <a:r>
              <a:rPr lang="hr-HR" sz="3000" dirty="0" smtClean="0"/>
              <a:t>    “</a:t>
            </a:r>
            <a:r>
              <a:rPr lang="en-US" sz="3000" dirty="0" err="1" smtClean="0"/>
              <a:t>Poruka</a:t>
            </a:r>
            <a:r>
              <a:rPr lang="en-US" sz="3000" dirty="0" smtClean="0"/>
              <a:t> </a:t>
            </a:r>
            <a:r>
              <a:rPr lang="en-US" sz="3000" dirty="0" err="1" smtClean="0"/>
              <a:t>ljudima</a:t>
            </a:r>
            <a:r>
              <a:rPr lang="en-US" sz="3000" dirty="0" smtClean="0"/>
              <a:t> </a:t>
            </a:r>
            <a:r>
              <a:rPr lang="en-US" sz="3000" dirty="0" err="1" smtClean="0"/>
              <a:t>cijelog</a:t>
            </a:r>
            <a:r>
              <a:rPr lang="hr-HR" sz="3000" dirty="0" smtClean="0"/>
              <a:t>a</a:t>
            </a:r>
            <a:r>
              <a:rPr lang="en-US" sz="3000" dirty="0" smtClean="0"/>
              <a:t> </a:t>
            </a:r>
            <a:r>
              <a:rPr lang="hr-HR" sz="3000" dirty="0" smtClean="0"/>
              <a:t>                                                               </a:t>
            </a:r>
            <a:r>
              <a:rPr lang="en-US" sz="3000" dirty="0" err="1" smtClean="0"/>
              <a:t>svijeta</a:t>
            </a:r>
            <a:r>
              <a:rPr lang="hr-HR" sz="3000" smtClean="0"/>
              <a:t>, </a:t>
            </a:r>
            <a:r>
              <a:rPr lang="en-US" sz="3000" dirty="0" err="1" smtClean="0"/>
              <a:t>čuvajte</a:t>
            </a:r>
            <a:r>
              <a:rPr lang="en-US" sz="3000" dirty="0" smtClean="0"/>
              <a:t> </a:t>
            </a:r>
            <a:r>
              <a:rPr lang="en-US" sz="3000" dirty="0" err="1" smtClean="0"/>
              <a:t>prirodu</a:t>
            </a:r>
            <a:r>
              <a:rPr lang="en-US" sz="3000" dirty="0" smtClean="0"/>
              <a:t> </a:t>
            </a:r>
            <a:r>
              <a:rPr lang="hr-HR" sz="3000" dirty="0" smtClean="0"/>
              <a:t>                                                                                            </a:t>
            </a:r>
            <a:r>
              <a:rPr lang="en-US" sz="3000" dirty="0" err="1" smtClean="0"/>
              <a:t>našeg</a:t>
            </a:r>
            <a:r>
              <a:rPr lang="en-US" sz="3000" dirty="0" smtClean="0"/>
              <a:t> </a:t>
            </a:r>
            <a:r>
              <a:rPr lang="en-US" sz="3000" dirty="0" err="1" smtClean="0"/>
              <a:t>planeta</a:t>
            </a:r>
            <a:r>
              <a:rPr lang="hr-HR" sz="3000" dirty="0" smtClean="0"/>
              <a:t>!”</a:t>
            </a:r>
          </a:p>
          <a:p>
            <a:pPr>
              <a:buNone/>
            </a:pPr>
            <a:endParaRPr lang="en-US" sz="2800" dirty="0" smtClean="0"/>
          </a:p>
          <a:p>
            <a:endParaRPr lang="hr-HR" sz="3000" dirty="0" smtClean="0"/>
          </a:p>
        </p:txBody>
      </p:sp>
      <p:sp>
        <p:nvSpPr>
          <p:cNvPr id="1026" name="AutoShape 2" descr="https://v1.padlet.pics/1/image.webp?t=c_limit%2Cdpr_1%2Ch_657%2Cw_1366&amp;url=https%3A%2F%2Fpadlet-uploads.storage.googleapis.com%2F443828217%2F1eccd30222a86a44033a0054d8f1b6ef%2F20201028_1734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s://v1.padlet.pics/1/image.webp?t=c_limit%2Cdpr_1%2Ch_657%2Cw_1366&amp;url=https%3A%2F%2Fpadlet-uploads.storage.googleapis.com%2F443828217%2F1eccd30222a86a44033a0054d8f1b6ef%2F20201028_1734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Pismo iz Zelengrada - MOJ.O.RAZRE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276600"/>
            <a:ext cx="4876801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 rot="767135">
            <a:off x="6504463" y="2355736"/>
            <a:ext cx="2061205" cy="479136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hr-HR" sz="2800" b="1" kern="1200" dirty="0" smtClean="0">
                <a:solidFill>
                  <a:srgbClr val="000000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PLASTIKA</a:t>
            </a:r>
            <a:endParaRPr lang="hr-HR" sz="2800" b="1" dirty="0">
              <a:effectLst/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600" b="16139"/>
          <a:stretch/>
        </p:blipFill>
        <p:spPr bwMode="auto">
          <a:xfrm>
            <a:off x="0" y="4149080"/>
            <a:ext cx="914400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 descr="Povezana slik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80531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600x550 Angry Cartoon Eyes Clip Ar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97040">
            <a:off x="136359" y="619778"/>
            <a:ext cx="2232248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likovni rezultat za googly eyes 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7750" l="0" r="100000">
                        <a14:foregroundMark x1="28615" y1="16750" x2="28615" y2="16750"/>
                        <a14:foregroundMark x1="72923" y1="14500" x2="72923" y2="14500"/>
                        <a14:foregroundMark x1="74462" y1="38750" x2="74462" y2="38750"/>
                        <a14:foregroundMark x1="88923" y1="36500" x2="88923" y2="36500"/>
                        <a14:foregroundMark x1="92769" y1="47000" x2="92769" y2="47000"/>
                        <a14:foregroundMark x1="92000" y1="58500" x2="92000" y2="58500"/>
                        <a14:foregroundMark x1="65231" y1="70500" x2="65231" y2="70500"/>
                        <a14:foregroundMark x1="65846" y1="82500" x2="65846" y2="82500"/>
                        <a14:foregroundMark x1="72000" y1="89000" x2="72000" y2="8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3456384" cy="198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3" descr="Povezana slik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5600"/>
            <a:ext cx="2736303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 rot="20572143">
            <a:off x="3232777" y="2301331"/>
            <a:ext cx="1728583" cy="480190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hr-HR" sz="2800" b="1" kern="1200" dirty="0" smtClean="0">
                <a:solidFill>
                  <a:srgbClr val="000000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STAKLO</a:t>
            </a:r>
            <a:endParaRPr lang="hr-HR" sz="2800" b="1" dirty="0">
              <a:effectLst/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 rot="20501164">
            <a:off x="7596336" y="3469298"/>
            <a:ext cx="1296144" cy="432048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hr-HR" sz="2800" b="1" kern="1200" dirty="0" smtClean="0">
                <a:solidFill>
                  <a:srgbClr val="000000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PAPIR</a:t>
            </a:r>
            <a:endParaRPr lang="hr-HR" sz="2800" b="1" dirty="0">
              <a:effectLst/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362200" y="3429000"/>
            <a:ext cx="1946363" cy="527648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hr-HR" sz="2800" b="1" kern="1200" dirty="0" smtClean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Times New Roman" panose="02020603050405020304" pitchFamily="18" charset="0"/>
              </a:rPr>
              <a:t>BATERIJE</a:t>
            </a:r>
            <a:endParaRPr lang="hr-HR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Content Placeholder 3" descr="Povezana slik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94334">
            <a:off x="90441" y="2478137"/>
            <a:ext cx="2624896" cy="991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vezana slika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9249" r="2184"/>
          <a:stretch>
            <a:fillRect/>
          </a:stretch>
        </p:blipFill>
        <p:spPr bwMode="auto">
          <a:xfrm rot="20504901">
            <a:off x="370347" y="536393"/>
            <a:ext cx="3347236" cy="2315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likovni rezultat za prazne staklene tegle reciklaÅ¾a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40475" y="4509120"/>
            <a:ext cx="3788410" cy="2257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likovni rezultat za plastiÄne boce od 5 l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36912"/>
          <a:stretch>
            <a:fillRect/>
          </a:stretch>
        </p:blipFill>
        <p:spPr bwMode="auto">
          <a:xfrm rot="21262867">
            <a:off x="492518" y="4209012"/>
            <a:ext cx="3661371" cy="2503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Povezana slika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t="-1904"/>
          <a:stretch>
            <a:fillRect/>
          </a:stretch>
        </p:blipFill>
        <p:spPr bwMode="auto">
          <a:xfrm rot="493293">
            <a:off x="5571436" y="2553978"/>
            <a:ext cx="3437221" cy="2139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likovni rezultat za stare novine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10431" t="2122" r="15933"/>
          <a:stretch/>
        </p:blipFill>
        <p:spPr bwMode="auto">
          <a:xfrm>
            <a:off x="1619672" y="2780928"/>
            <a:ext cx="3312368" cy="1907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5" name="Picture 4" descr="Slikovni rezultat za plastiÄne ÄaÅ¡e party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3530" r="2338"/>
          <a:stretch/>
        </p:blipFill>
        <p:spPr bwMode="auto">
          <a:xfrm rot="20781256">
            <a:off x="4129698" y="450315"/>
            <a:ext cx="3810000" cy="2200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600" b="11657"/>
          <a:stretch/>
        </p:blipFill>
        <p:spPr bwMode="auto">
          <a:xfrm>
            <a:off x="179512" y="2204864"/>
            <a:ext cx="8892480" cy="267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Obični oblačić 6"/>
          <p:cNvSpPr/>
          <p:nvPr/>
        </p:nvSpPr>
        <p:spPr>
          <a:xfrm>
            <a:off x="6516216" y="297824"/>
            <a:ext cx="2304256" cy="2051056"/>
          </a:xfrm>
          <a:prstGeom prst="cloudCallout">
            <a:avLst>
              <a:gd name="adj1" fmla="val 22186"/>
              <a:gd name="adj2" fmla="val 53850"/>
            </a:avLst>
          </a:prstGeom>
          <a:solidFill>
            <a:srgbClr val="92D05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Obični oblačić 6"/>
          <p:cNvSpPr/>
          <p:nvPr/>
        </p:nvSpPr>
        <p:spPr>
          <a:xfrm rot="10800000">
            <a:off x="3004458" y="4725144"/>
            <a:ext cx="2287621" cy="1986132"/>
          </a:xfrm>
          <a:prstGeom prst="cloudCallout">
            <a:avLst>
              <a:gd name="adj1" fmla="val 25366"/>
              <a:gd name="adj2" fmla="val 57003"/>
            </a:avLst>
          </a:prstGeom>
          <a:solidFill>
            <a:srgbClr val="DE0000"/>
          </a:solidFill>
          <a:ln>
            <a:solidFill>
              <a:srgbClr val="9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Obični oblačić 6"/>
          <p:cNvSpPr/>
          <p:nvPr/>
        </p:nvSpPr>
        <p:spPr>
          <a:xfrm rot="10800000">
            <a:off x="107504" y="4813288"/>
            <a:ext cx="2232248" cy="1997984"/>
          </a:xfrm>
          <a:prstGeom prst="cloudCallout">
            <a:avLst/>
          </a:prstGeom>
          <a:solidFill>
            <a:srgbClr val="767070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Obični oblačić 6"/>
          <p:cNvSpPr/>
          <p:nvPr/>
        </p:nvSpPr>
        <p:spPr>
          <a:xfrm rot="10800000">
            <a:off x="6156175" y="4741585"/>
            <a:ext cx="2223973" cy="1999782"/>
          </a:xfrm>
          <a:prstGeom prst="cloudCallout">
            <a:avLst>
              <a:gd name="adj1" fmla="val 21024"/>
              <a:gd name="adj2" fmla="val 59088"/>
            </a:avLst>
          </a:prstGeom>
          <a:solidFill>
            <a:srgbClr val="FFFF4B"/>
          </a:solidFill>
          <a:ln>
            <a:solidFill>
              <a:srgbClr val="EAE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Obični oblačić 6"/>
          <p:cNvSpPr/>
          <p:nvPr/>
        </p:nvSpPr>
        <p:spPr>
          <a:xfrm>
            <a:off x="3851920" y="188640"/>
            <a:ext cx="2468945" cy="2060585"/>
          </a:xfrm>
          <a:prstGeom prst="cloudCallout">
            <a:avLst/>
          </a:prstGeom>
          <a:solidFill>
            <a:srgbClr val="317CC1"/>
          </a:solidFill>
          <a:ln>
            <a:solidFill>
              <a:srgbClr val="294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3" name="TextBox 12"/>
          <p:cNvSpPr txBox="1"/>
          <p:nvPr/>
        </p:nvSpPr>
        <p:spPr>
          <a:xfrm>
            <a:off x="603261" y="5180999"/>
            <a:ext cx="1448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limenke piva,  </a:t>
            </a:r>
          </a:p>
          <a:p>
            <a:r>
              <a:rPr lang="hr-H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sokova...</a:t>
            </a:r>
            <a:endParaRPr lang="hr-HR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1960" y="404664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novine, časopisi, knjige</a:t>
            </a:r>
            <a:r>
              <a:rPr lang="hr-HR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bilježnice</a:t>
            </a:r>
            <a:r>
              <a:rPr lang="hr-H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karton</a:t>
            </a:r>
            <a:endParaRPr lang="hr-HR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0494" y="548680"/>
            <a:ext cx="2083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staklene boce, staklenke, staklene  čaše...</a:t>
            </a:r>
            <a:endParaRPr lang="hr-HR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6216" y="5180999"/>
            <a:ext cx="1880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666666"/>
                </a:solidFill>
                <a:latin typeface="Calibri" pitchFamily="34" charset="0"/>
                <a:cs typeface="Calibri" pitchFamily="34" charset="0"/>
              </a:rPr>
              <a:t>plastične čaše, tanjure, boce...</a:t>
            </a:r>
            <a:endParaRPr lang="hr-HR" sz="2400" dirty="0">
              <a:solidFill>
                <a:srgbClr val="6666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1880" y="5157192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različite vrste baterija...</a:t>
            </a:r>
            <a:endParaRPr lang="hr-HR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Content Placeholder 3" descr="Slikovni rezultat za OPASNI OTPAD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51" t="3151" r="11150" b="13679"/>
          <a:stretch/>
        </p:blipFill>
        <p:spPr bwMode="auto">
          <a:xfrm>
            <a:off x="89555" y="49815"/>
            <a:ext cx="3402325" cy="2184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1929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80775" y="188640"/>
            <a:ext cx="3063433" cy="870632"/>
          </a:xfrm>
          <a:prstGeom prst="roundRect">
            <a:avLst/>
          </a:prstGeom>
          <a:solidFill>
            <a:srgbClr val="FFF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xtBox 9"/>
          <p:cNvSpPr txBox="1"/>
          <p:nvPr/>
        </p:nvSpPr>
        <p:spPr>
          <a:xfrm>
            <a:off x="3419872" y="188640"/>
            <a:ext cx="2999723" cy="1328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tabLst>
                <a:tab pos="2238375" algn="l"/>
              </a:tabLst>
            </a:pPr>
            <a:r>
              <a:rPr lang="hr-HR" altLang="sr-Latn-RS" sz="3200" dirty="0" smtClean="0">
                <a:ln w="0"/>
                <a:solidFill>
                  <a:srgbClr val="0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EKO PORUKE:</a:t>
            </a:r>
          </a:p>
          <a:p>
            <a:pPr algn="ctr">
              <a:lnSpc>
                <a:spcPct val="150000"/>
              </a:lnSpc>
            </a:pPr>
            <a:endParaRPr lang="hr-HR" sz="2400" dirty="0"/>
          </a:p>
        </p:txBody>
      </p:sp>
      <p:sp>
        <p:nvSpPr>
          <p:cNvPr id="3" name="Oval 2"/>
          <p:cNvSpPr/>
          <p:nvPr/>
        </p:nvSpPr>
        <p:spPr>
          <a:xfrm>
            <a:off x="611560" y="692696"/>
            <a:ext cx="2473883" cy="1324905"/>
          </a:xfrm>
          <a:prstGeom prst="ellipse">
            <a:avLst/>
          </a:prstGeom>
          <a:solidFill>
            <a:srgbClr val="CDFFCD"/>
          </a:solidFill>
          <a:ln>
            <a:solidFill>
              <a:srgbClr val="97FF97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000000"/>
                </a:solidFill>
              </a:rPr>
              <a:t>Ne bacajte smeće u prirodu!</a:t>
            </a:r>
            <a:endParaRPr lang="hr-HR" sz="2000" b="1" dirty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339752" y="3140968"/>
            <a:ext cx="2880320" cy="1584176"/>
          </a:xfrm>
          <a:prstGeom prst="ellipse">
            <a:avLst/>
          </a:prstGeom>
          <a:solidFill>
            <a:srgbClr val="B7DBFF"/>
          </a:solidFill>
          <a:ln>
            <a:solidFill>
              <a:srgbClr val="33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000000"/>
                </a:solidFill>
              </a:rPr>
              <a:t>Nek u moru život cvjeta, ono hrani ljude svijeta!</a:t>
            </a:r>
            <a:endParaRPr lang="hr-HR" sz="2000" b="1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563888" y="1340768"/>
            <a:ext cx="2502379" cy="1401622"/>
          </a:xfrm>
          <a:prstGeom prst="ellipse">
            <a:avLst/>
          </a:prstGeom>
          <a:solidFill>
            <a:srgbClr val="FFB9FF"/>
          </a:solidFill>
          <a:ln>
            <a:solidFill>
              <a:srgbClr val="FF97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000000"/>
                </a:solidFill>
              </a:rPr>
              <a:t>Čista voda zdravlje daje, bez nje svaki život staje!</a:t>
            </a:r>
            <a:endParaRPr lang="hr-HR" sz="2000" b="1" dirty="0">
              <a:solidFill>
                <a:srgbClr val="0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27784" y="5013176"/>
            <a:ext cx="2952328" cy="1639421"/>
          </a:xfrm>
          <a:prstGeom prst="ellipse">
            <a:avLst/>
          </a:prstGeom>
          <a:solidFill>
            <a:srgbClr val="FFFF8F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000000"/>
                </a:solidFill>
              </a:rPr>
              <a:t>Smeće treba odnijeti smjesta  na posebna za to mjesta!</a:t>
            </a:r>
            <a:endParaRPr lang="hr-HR" sz="2000" b="1" dirty="0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44208" y="1268760"/>
            <a:ext cx="2589064" cy="1595851"/>
          </a:xfrm>
          <a:prstGeom prst="ellipse">
            <a:avLst/>
          </a:prstGeom>
          <a:solidFill>
            <a:srgbClr val="FFFFB7"/>
          </a:solidFill>
          <a:ln>
            <a:solidFill>
              <a:srgbClr val="FFFF6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000000"/>
                </a:solidFill>
              </a:rPr>
              <a:t>Smeću u šumi mjesto nije,             </a:t>
            </a:r>
          </a:p>
          <a:p>
            <a:pPr algn="ctr"/>
            <a:r>
              <a:rPr lang="hr-HR" sz="2000" b="1" dirty="0" smtClean="0">
                <a:solidFill>
                  <a:srgbClr val="000000"/>
                </a:solidFill>
              </a:rPr>
              <a:t>u njemu se </a:t>
            </a:r>
          </a:p>
          <a:p>
            <a:pPr algn="ctr"/>
            <a:r>
              <a:rPr lang="hr-HR" sz="2000" b="1" dirty="0" smtClean="0">
                <a:solidFill>
                  <a:srgbClr val="000000"/>
                </a:solidFill>
              </a:rPr>
              <a:t>bolest krije!</a:t>
            </a:r>
            <a:endParaRPr lang="hr-HR" sz="2000" b="1" dirty="0">
              <a:solidFill>
                <a:srgbClr val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40153" y="4797152"/>
            <a:ext cx="3037058" cy="1931657"/>
          </a:xfrm>
          <a:prstGeom prst="ellipse">
            <a:avLst/>
          </a:prstGeom>
          <a:solidFill>
            <a:srgbClr val="CBE3BB"/>
          </a:solidFill>
          <a:ln>
            <a:solidFill>
              <a:srgbClr val="8FC36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rgbClr val="000000"/>
                </a:solidFill>
              </a:rPr>
              <a:t>Poruka ljudima </a:t>
            </a:r>
            <a:r>
              <a:rPr lang="hr-HR" sz="2000" b="1" dirty="0" smtClean="0">
                <a:solidFill>
                  <a:srgbClr val="000000"/>
                </a:solidFill>
              </a:rPr>
              <a:t>cijeloga svijeta, čuvajte </a:t>
            </a:r>
            <a:r>
              <a:rPr lang="hr-HR" sz="2000" b="1" dirty="0">
                <a:solidFill>
                  <a:srgbClr val="000000"/>
                </a:solidFill>
              </a:rPr>
              <a:t>prirodu našeg </a:t>
            </a:r>
            <a:r>
              <a:rPr lang="hr-HR" sz="2000" b="1" dirty="0" smtClean="0">
                <a:solidFill>
                  <a:srgbClr val="000000"/>
                </a:solidFill>
              </a:rPr>
              <a:t>planeta!</a:t>
            </a:r>
            <a:endParaRPr lang="hr-HR" sz="2000" b="1" dirty="0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1916" y="2204864"/>
            <a:ext cx="2701892" cy="1254877"/>
          </a:xfrm>
          <a:prstGeom prst="ellipse">
            <a:avLst/>
          </a:prstGeom>
          <a:solidFill>
            <a:srgbClr val="FEDADA"/>
          </a:solidFill>
          <a:ln>
            <a:solidFill>
              <a:srgbClr val="FDC3C3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rgbClr val="000000"/>
                </a:solidFill>
              </a:rPr>
              <a:t>Ne zagađujte šume i </a:t>
            </a:r>
            <a:r>
              <a:rPr lang="hr-HR" sz="2000" b="1" dirty="0" smtClean="0">
                <a:solidFill>
                  <a:srgbClr val="000000"/>
                </a:solidFill>
              </a:rPr>
              <a:t>polja!</a:t>
            </a:r>
            <a:endParaRPr lang="hr-HR" sz="2000" b="1" dirty="0">
              <a:solidFill>
                <a:srgbClr val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0" y="4437112"/>
            <a:ext cx="2555776" cy="1368152"/>
          </a:xfrm>
          <a:prstGeom prst="ellipse">
            <a:avLst/>
          </a:prstGeom>
          <a:solidFill>
            <a:srgbClr val="D7AFFF"/>
          </a:solidFill>
          <a:ln>
            <a:solidFill>
              <a:srgbClr val="E6CD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rgbClr val="000000"/>
                </a:solidFill>
              </a:rPr>
              <a:t>Čuvajte rijeke i </a:t>
            </a:r>
            <a:r>
              <a:rPr lang="hr-HR" sz="2000" b="1" dirty="0" smtClean="0">
                <a:solidFill>
                  <a:srgbClr val="000000"/>
                </a:solidFill>
              </a:rPr>
              <a:t>mora!</a:t>
            </a:r>
            <a:endParaRPr lang="hr-HR" sz="2000" b="1" dirty="0">
              <a:solidFill>
                <a:srgbClr val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64088" y="2996952"/>
            <a:ext cx="2952328" cy="1582822"/>
          </a:xfrm>
          <a:prstGeom prst="ellipse">
            <a:avLst/>
          </a:prstGeom>
          <a:solidFill>
            <a:srgbClr val="FED9A8"/>
          </a:solidFill>
          <a:ln>
            <a:solidFill>
              <a:srgbClr val="FECC8A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rgbClr val="000000"/>
                </a:solidFill>
              </a:rPr>
              <a:t>Priroda je naš </a:t>
            </a:r>
            <a:r>
              <a:rPr lang="hr-HR" sz="2000" b="1" dirty="0" smtClean="0">
                <a:solidFill>
                  <a:srgbClr val="000000"/>
                </a:solidFill>
              </a:rPr>
              <a:t>dom i </a:t>
            </a:r>
            <a:r>
              <a:rPr lang="hr-HR" sz="2000" b="1" dirty="0">
                <a:solidFill>
                  <a:srgbClr val="000000"/>
                </a:solidFill>
              </a:rPr>
              <a:t>zato </a:t>
            </a:r>
            <a:r>
              <a:rPr lang="hr-HR" sz="2000" b="1" dirty="0" smtClean="0">
                <a:solidFill>
                  <a:srgbClr val="000000"/>
                </a:solidFill>
              </a:rPr>
              <a:t>je trebamo čuvati!</a:t>
            </a:r>
            <a:endParaRPr lang="hr-HR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90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Prednosti </a:t>
            </a:r>
            <a:r>
              <a:rPr lang="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Erasmus+ projekata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Google Shape;72;p15"/>
          <p:cNvSpPr txBox="1">
            <a:spLocks/>
          </p:cNvSpPr>
          <p:nvPr/>
        </p:nvSpPr>
        <p:spPr>
          <a:xfrm>
            <a:off x="-76200" y="1219200"/>
            <a:ext cx="9144000" cy="455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 marR="0" lvl="0" indent="-368300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Pts val="22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pozitivniji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tolerantniji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prijateljski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odnosi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vršnjacima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bez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obzira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etničku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ili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spolnu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pripadnost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prirodne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sposobnosti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stalež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ili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druge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razlike</a:t>
            </a: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veća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motiviranost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učenje</a:t>
            </a: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pomaže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razvijanju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sposobnosti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rješavanja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problema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sposobnosti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zaključivanja</a:t>
            </a: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dublje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razumijevanje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kritičko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mišljenje</a:t>
            </a: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razvijanje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raznolikih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r-H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kompetencija</a:t>
            </a: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Natječaj Erasmus+ stručna praksa za 2020./21. (1. krug) – Studentski zbor  Građevinskog fakultet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4572000"/>
            <a:ext cx="55626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>
            <a:normAutofit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Ishodi ostvareni Erasmus + projektima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6200" y="1371600"/>
            <a:ext cx="9144000" cy="6049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err="1" smtClean="0"/>
              <a:t>Učenici</a:t>
            </a:r>
            <a:r>
              <a:rPr lang="en-US" sz="2800" dirty="0" smtClean="0"/>
              <a:t> </a:t>
            </a:r>
            <a:r>
              <a:rPr lang="hr-HR" sz="2800" dirty="0" smtClean="0"/>
              <a:t>su</a:t>
            </a:r>
            <a:r>
              <a:rPr lang="en-US" sz="2800" dirty="0" smtClean="0"/>
              <a:t> </a:t>
            </a:r>
            <a:r>
              <a:rPr lang="en-US" sz="2800" dirty="0" err="1" smtClean="0"/>
              <a:t>kroz</a:t>
            </a:r>
            <a:r>
              <a:rPr lang="en-US" sz="2800" dirty="0" smtClean="0"/>
              <a:t> </a:t>
            </a:r>
            <a:r>
              <a:rPr lang="en-US" sz="2800" dirty="0" err="1" smtClean="0"/>
              <a:t>samostalni</a:t>
            </a:r>
            <a:r>
              <a:rPr lang="en-US" sz="2800" dirty="0" smtClean="0"/>
              <a:t> </a:t>
            </a:r>
            <a:r>
              <a:rPr lang="en-US" sz="2800" dirty="0" err="1" smtClean="0"/>
              <a:t>i</a:t>
            </a:r>
            <a:r>
              <a:rPr lang="en-US" sz="2800" dirty="0" smtClean="0"/>
              <a:t> </a:t>
            </a:r>
            <a:r>
              <a:rPr lang="en-US" sz="2800" dirty="0" err="1" smtClean="0"/>
              <a:t>timski</a:t>
            </a:r>
            <a:r>
              <a:rPr lang="en-US" sz="2800" dirty="0" smtClean="0"/>
              <a:t> </a:t>
            </a:r>
            <a:r>
              <a:rPr lang="en-US" sz="2800" dirty="0" err="1" smtClean="0"/>
              <a:t>rad</a:t>
            </a:r>
            <a:r>
              <a:rPr lang="en-US" sz="2800" dirty="0" smtClean="0"/>
              <a:t> </a:t>
            </a:r>
            <a:r>
              <a:rPr lang="en-US" sz="2800" dirty="0" err="1" smtClean="0"/>
              <a:t>razvija</a:t>
            </a:r>
            <a:r>
              <a:rPr lang="hr-HR" sz="2800" dirty="0" smtClean="0"/>
              <a:t>l</a:t>
            </a:r>
            <a:r>
              <a:rPr lang="en-US" sz="2800" dirty="0" err="1" smtClean="0"/>
              <a:t>i</a:t>
            </a:r>
            <a:r>
              <a:rPr lang="en-US" sz="2800" dirty="0" smtClean="0"/>
              <a:t>: </a:t>
            </a:r>
            <a:endParaRPr lang="hr-HR" sz="2800" dirty="0" smtClean="0"/>
          </a:p>
          <a:p>
            <a:r>
              <a:rPr lang="en-US" sz="2700" dirty="0" smtClean="0"/>
              <a:t>ICT </a:t>
            </a:r>
            <a:r>
              <a:rPr lang="en-US" sz="2700" dirty="0" err="1" smtClean="0"/>
              <a:t>digitalne</a:t>
            </a:r>
            <a:r>
              <a:rPr lang="en-US" sz="2700" dirty="0" smtClean="0"/>
              <a:t> </a:t>
            </a:r>
            <a:r>
              <a:rPr lang="en-US" sz="2700" dirty="0" err="1" smtClean="0"/>
              <a:t>kompetencije</a:t>
            </a:r>
            <a:endParaRPr lang="hr-HR" sz="2700" dirty="0" smtClean="0"/>
          </a:p>
          <a:p>
            <a:r>
              <a:rPr lang="en-US" sz="2700" dirty="0" err="1" smtClean="0"/>
              <a:t>prezentacijske</a:t>
            </a:r>
            <a:r>
              <a:rPr lang="en-US" sz="2700" dirty="0" smtClean="0"/>
              <a:t> </a:t>
            </a:r>
            <a:r>
              <a:rPr lang="en-US" sz="2700" dirty="0" err="1" smtClean="0"/>
              <a:t>i</a:t>
            </a:r>
            <a:r>
              <a:rPr lang="en-US" sz="2700" dirty="0" smtClean="0"/>
              <a:t> </a:t>
            </a:r>
            <a:r>
              <a:rPr lang="en-US" sz="2700" dirty="0" err="1" smtClean="0"/>
              <a:t>komunikacijske</a:t>
            </a:r>
            <a:r>
              <a:rPr lang="en-US" sz="2700" dirty="0" smtClean="0"/>
              <a:t> </a:t>
            </a:r>
            <a:r>
              <a:rPr lang="en-US" sz="2700" dirty="0" err="1" smtClean="0"/>
              <a:t>vještine</a:t>
            </a:r>
            <a:endParaRPr lang="hr-HR" sz="2700" dirty="0" smtClean="0"/>
          </a:p>
          <a:p>
            <a:r>
              <a:rPr lang="en-US" sz="2700" dirty="0" err="1" smtClean="0"/>
              <a:t>primjenu</a:t>
            </a:r>
            <a:r>
              <a:rPr lang="en-US" sz="2700" dirty="0" smtClean="0"/>
              <a:t> </a:t>
            </a:r>
            <a:r>
              <a:rPr lang="en-US" sz="2700" dirty="0" err="1" smtClean="0"/>
              <a:t>novih</a:t>
            </a:r>
            <a:r>
              <a:rPr lang="en-US" sz="2700" dirty="0" smtClean="0"/>
              <a:t> </a:t>
            </a:r>
            <a:r>
              <a:rPr lang="en-US" sz="2700" dirty="0" err="1" smtClean="0"/>
              <a:t>multimedijalnih</a:t>
            </a:r>
            <a:r>
              <a:rPr lang="en-US" sz="2700" dirty="0" smtClean="0"/>
              <a:t> </a:t>
            </a:r>
            <a:r>
              <a:rPr lang="en-US" sz="2700" dirty="0" err="1" smtClean="0"/>
              <a:t>tehnologija</a:t>
            </a:r>
            <a:r>
              <a:rPr lang="en-US" sz="2700" dirty="0" smtClean="0"/>
              <a:t> u </a:t>
            </a:r>
            <a:r>
              <a:rPr lang="en-US" sz="2700" dirty="0" err="1" smtClean="0"/>
              <a:t>procesu</a:t>
            </a:r>
            <a:r>
              <a:rPr lang="en-US" sz="2700" dirty="0" smtClean="0"/>
              <a:t> </a:t>
            </a:r>
            <a:r>
              <a:rPr lang="en-US" sz="2700" dirty="0" err="1" smtClean="0"/>
              <a:t>učenja</a:t>
            </a:r>
            <a:r>
              <a:rPr lang="en-US" sz="2700" dirty="0" smtClean="0"/>
              <a:t> </a:t>
            </a:r>
            <a:endParaRPr lang="hr-HR" sz="2700" dirty="0" smtClean="0"/>
          </a:p>
          <a:p>
            <a:r>
              <a:rPr lang="en-US" sz="2700" dirty="0" err="1" smtClean="0"/>
              <a:t>jezične</a:t>
            </a:r>
            <a:r>
              <a:rPr lang="en-US" sz="2700" dirty="0" smtClean="0"/>
              <a:t> </a:t>
            </a:r>
            <a:r>
              <a:rPr lang="en-US" sz="2700" dirty="0" err="1" smtClean="0"/>
              <a:t>i</a:t>
            </a:r>
            <a:r>
              <a:rPr lang="en-US" sz="2700" dirty="0" smtClean="0"/>
              <a:t> </a:t>
            </a:r>
            <a:r>
              <a:rPr lang="en-US" sz="2700" dirty="0" err="1" smtClean="0"/>
              <a:t>socijalne</a:t>
            </a:r>
            <a:r>
              <a:rPr lang="en-US" sz="2700" dirty="0" smtClean="0"/>
              <a:t> </a:t>
            </a:r>
            <a:r>
              <a:rPr lang="en-US" sz="2700" dirty="0" err="1" smtClean="0"/>
              <a:t>vještine</a:t>
            </a:r>
            <a:r>
              <a:rPr lang="en-US" sz="2700" dirty="0" smtClean="0"/>
              <a:t> </a:t>
            </a:r>
            <a:endParaRPr lang="hr-HR" sz="2700" dirty="0" smtClean="0"/>
          </a:p>
          <a:p>
            <a:r>
              <a:rPr lang="en-US" sz="2700" dirty="0" err="1" smtClean="0"/>
              <a:t>poduzetnički</a:t>
            </a:r>
            <a:r>
              <a:rPr lang="en-US" sz="2700" dirty="0" smtClean="0"/>
              <a:t> duh</a:t>
            </a:r>
            <a:endParaRPr lang="hr-HR" sz="2700" dirty="0" smtClean="0"/>
          </a:p>
          <a:p>
            <a:r>
              <a:rPr lang="en-US" sz="2700" dirty="0" err="1" smtClean="0"/>
              <a:t>kreativnost</a:t>
            </a:r>
            <a:r>
              <a:rPr lang="en-US" sz="2700" dirty="0" smtClean="0"/>
              <a:t> </a:t>
            </a:r>
            <a:r>
              <a:rPr lang="en-US" sz="2700" dirty="0" err="1" smtClean="0"/>
              <a:t>i</a:t>
            </a:r>
            <a:r>
              <a:rPr lang="en-US" sz="2700" dirty="0" smtClean="0"/>
              <a:t> </a:t>
            </a:r>
            <a:r>
              <a:rPr lang="en-US" sz="2700" dirty="0" err="1" smtClean="0"/>
              <a:t>inovativnost</a:t>
            </a:r>
            <a:endParaRPr lang="hr-HR" sz="2700" dirty="0" smtClean="0"/>
          </a:p>
          <a:p>
            <a:r>
              <a:rPr lang="en-US" sz="2700" dirty="0" err="1" smtClean="0"/>
              <a:t>sposobnost</a:t>
            </a:r>
            <a:r>
              <a:rPr lang="en-US" sz="2700" dirty="0" smtClean="0"/>
              <a:t> </a:t>
            </a:r>
            <a:r>
              <a:rPr lang="en-US" sz="2700" dirty="0" err="1" smtClean="0"/>
              <a:t>planiranja</a:t>
            </a:r>
            <a:r>
              <a:rPr lang="en-US" sz="2700" dirty="0" smtClean="0"/>
              <a:t>, </a:t>
            </a:r>
            <a:r>
              <a:rPr lang="en-US" sz="2700" dirty="0" err="1" smtClean="0"/>
              <a:t>provođenja</a:t>
            </a:r>
            <a:r>
              <a:rPr lang="en-US" sz="2700" dirty="0" smtClean="0"/>
              <a:t> </a:t>
            </a:r>
            <a:r>
              <a:rPr lang="en-US" sz="2700" dirty="0" err="1" smtClean="0"/>
              <a:t>marketinške</a:t>
            </a:r>
            <a:r>
              <a:rPr lang="en-US" sz="2700" dirty="0" smtClean="0"/>
              <a:t> </a:t>
            </a:r>
            <a:r>
              <a:rPr lang="en-US" sz="2700" dirty="0" err="1" smtClean="0"/>
              <a:t>strategije</a:t>
            </a:r>
            <a:r>
              <a:rPr lang="en-US" sz="2700" dirty="0" smtClean="0"/>
              <a:t> </a:t>
            </a:r>
            <a:r>
              <a:rPr lang="en-US" sz="2700" dirty="0" err="1" smtClean="0"/>
              <a:t>i</a:t>
            </a:r>
            <a:r>
              <a:rPr lang="en-US" sz="2700" dirty="0" smtClean="0"/>
              <a:t> </a:t>
            </a:r>
            <a:r>
              <a:rPr lang="en-US" sz="2700" dirty="0" err="1" smtClean="0"/>
              <a:t>samoodrživog</a:t>
            </a:r>
            <a:r>
              <a:rPr lang="en-US" sz="2700" dirty="0" smtClean="0"/>
              <a:t> </a:t>
            </a:r>
            <a:r>
              <a:rPr lang="en-US" sz="2700" dirty="0" err="1" smtClean="0"/>
              <a:t>razvoja</a:t>
            </a:r>
            <a:r>
              <a:rPr lang="hr-HR" sz="2700" dirty="0" smtClean="0"/>
              <a:t> </a:t>
            </a:r>
            <a:r>
              <a:rPr lang="en-US" sz="2700" dirty="0" err="1" smtClean="0"/>
              <a:t>te</a:t>
            </a:r>
            <a:r>
              <a:rPr lang="en-US" sz="2700" dirty="0" smtClean="0"/>
              <a:t> </a:t>
            </a:r>
            <a:endParaRPr lang="hr-HR" sz="2700" dirty="0" smtClean="0"/>
          </a:p>
          <a:p>
            <a:r>
              <a:rPr lang="en-US" sz="2700" dirty="0" err="1" smtClean="0"/>
              <a:t>svijest</a:t>
            </a:r>
            <a:r>
              <a:rPr lang="en-US" sz="2700" dirty="0" smtClean="0"/>
              <a:t> o </a:t>
            </a:r>
            <a:r>
              <a:rPr lang="en-US" sz="2700" dirty="0" err="1" smtClean="0"/>
              <a:t>važnosti</a:t>
            </a:r>
            <a:r>
              <a:rPr lang="en-US" sz="2700" dirty="0" smtClean="0"/>
              <a:t> </a:t>
            </a:r>
            <a:r>
              <a:rPr lang="en-US" sz="2700" dirty="0" err="1" smtClean="0"/>
              <a:t>poznavanja</a:t>
            </a:r>
            <a:r>
              <a:rPr lang="en-US" sz="2700" dirty="0" smtClean="0"/>
              <a:t>, </a:t>
            </a:r>
            <a:r>
              <a:rPr lang="en-US" sz="2700" dirty="0" err="1" smtClean="0"/>
              <a:t>očuvanja</a:t>
            </a:r>
            <a:r>
              <a:rPr lang="en-US" sz="2700" dirty="0" smtClean="0"/>
              <a:t> </a:t>
            </a:r>
            <a:r>
              <a:rPr lang="en-US" sz="2700" dirty="0" err="1" smtClean="0"/>
              <a:t>i</a:t>
            </a:r>
            <a:r>
              <a:rPr lang="en-US" sz="2700" dirty="0" smtClean="0"/>
              <a:t> </a:t>
            </a:r>
            <a:r>
              <a:rPr lang="en-US" sz="2700" dirty="0" err="1" smtClean="0"/>
              <a:t>poštivanja</a:t>
            </a:r>
            <a:r>
              <a:rPr lang="en-US" sz="2700" dirty="0" smtClean="0"/>
              <a:t> </a:t>
            </a:r>
            <a:r>
              <a:rPr lang="en-US" sz="2700" dirty="0" err="1" smtClean="0"/>
              <a:t>kulturne</a:t>
            </a:r>
            <a:r>
              <a:rPr lang="en-US" sz="2700" dirty="0" smtClean="0"/>
              <a:t> </a:t>
            </a:r>
            <a:r>
              <a:rPr lang="en-US" sz="2700" dirty="0" err="1" smtClean="0"/>
              <a:t>raznolikosti</a:t>
            </a:r>
            <a:endParaRPr lang="en-US" sz="27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752600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smtClean="0">
                <a:ea typeface="Calibri"/>
                <a:cs typeface="Calibri"/>
                <a:sym typeface="Calibri"/>
              </a:rPr>
              <a:t>r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ealizirajući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projektne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aktivnosti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učenici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su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unaprijedili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jezične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sposobnosti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,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digitalne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kompetencije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,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kritički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su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promišljali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o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sličnostima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i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razlikama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djece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diljem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Europe,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usvojili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 nova </a:t>
            </a:r>
            <a:r>
              <a:rPr lang="en-US" sz="3200" dirty="0" err="1" smtClean="0">
                <a:ea typeface="Calibri"/>
                <a:cs typeface="Calibri"/>
                <a:sym typeface="Calibri"/>
              </a:rPr>
              <a:t>znanja</a:t>
            </a:r>
            <a:r>
              <a:rPr lang="en-US" sz="3200" dirty="0" smtClean="0">
                <a:ea typeface="Calibri"/>
                <a:cs typeface="Calibri"/>
                <a:sym typeface="Calibri"/>
              </a:rPr>
              <a:t>…</a:t>
            </a:r>
          </a:p>
          <a:p>
            <a:pPr>
              <a:buFont typeface="Arial" pitchFamily="34" charset="0"/>
              <a:buChar char="•"/>
            </a:pPr>
            <a:r>
              <a:rPr lang="hr-HR" sz="3200" dirty="0" smtClean="0"/>
              <a:t> učenici su sa oduševljenjem sudjelovali u projektu i osvijestili važnost, bogatstvo i ulogu školske knjižnice</a:t>
            </a:r>
            <a:endParaRPr lang="en-US" sz="3200" dirty="0" smtClean="0"/>
          </a:p>
          <a:p>
            <a:pPr>
              <a:buFont typeface="Arial" pitchFamily="34" charset="0"/>
              <a:buChar char="•"/>
            </a:pPr>
            <a:r>
              <a:rPr lang="hr-HR" sz="3200" dirty="0" smtClean="0"/>
              <a:t> upravo ovakva vrsta rada i projektnih aktivnosti pokazuje da knjižničari nisu na margini nego mogu ponuditi puno više sudjelovanjem i organiziranjem ovakvih vrsta projekata</a:t>
            </a:r>
            <a:endParaRPr lang="en-US" sz="3200" dirty="0" smtClean="0"/>
          </a:p>
          <a:p>
            <a:pPr>
              <a:buFont typeface="Arial" pitchFamily="34" charset="0"/>
              <a:buChar char="•"/>
            </a:pP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/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-685800" y="457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Clipart Conclusion Animated Imag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76200"/>
            <a:ext cx="19812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lu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676400"/>
            <a:ext cx="5044793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4114800" y="1905000"/>
            <a:ext cx="2590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dnaslov 2"/>
          <p:cNvSpPr txBox="1">
            <a:spLocks/>
          </p:cNvSpPr>
          <p:nvPr/>
        </p:nvSpPr>
        <p:spPr>
          <a:xfrm>
            <a:off x="1752600" y="5791200"/>
            <a:ext cx="7772400" cy="1295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Ana Kraljević, stručna suradnica - knjižničarka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OŠ „Josip Pupačić“ Omiš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457200"/>
            <a:ext cx="6086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Times New Roman" pitchFamily="18" charset="0"/>
              </a:rPr>
              <a:t>Hvala na pozornosti!</a:t>
            </a:r>
            <a:endParaRPr lang="en-US" sz="5400" b="1" cap="none" spc="0" dirty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Značaj Erasmus + projekata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143000"/>
            <a:ext cx="9296400" cy="5516563"/>
          </a:xfrm>
        </p:spPr>
        <p:txBody>
          <a:bodyPr>
            <a:normAutofit/>
          </a:bodyPr>
          <a:lstStyle/>
          <a:p>
            <a:r>
              <a:rPr lang="hr-HR" sz="3000" dirty="0" smtClean="0"/>
              <a:t>učenik razvija osjećaj lokalne pripadnosti, kulturni identitet i vrijednosti, razumije i doživljava svoj nacionalni i kulturni identitet te razvija svijest da je i Europski građanin</a:t>
            </a:r>
            <a:endParaRPr lang="en-US" sz="3000" dirty="0" smtClean="0"/>
          </a:p>
          <a:p>
            <a:r>
              <a:rPr lang="hr-HR" sz="3000" dirty="0" smtClean="0"/>
              <a:t>učenik upoznaje druge kulture, razvija međukulturni dijalog, uvažava različitosti i upoznava  kulturnu baštinu drugih naroda </a:t>
            </a:r>
            <a:endParaRPr lang="en-US" sz="3000" dirty="0"/>
          </a:p>
        </p:txBody>
      </p:sp>
      <p:pic>
        <p:nvPicPr>
          <p:cNvPr id="11" name="Picture 10" descr="ERASMUS+: Grad nastavlja podupirati studijski boravak u inozemstvu  splitskim studentim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4038600"/>
            <a:ext cx="45720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>
            <a:normAutofit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Posebni ciljevi Erasmus+ programa: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143000"/>
            <a:ext cx="9296400" cy="65532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hr-HR" sz="3400" dirty="0" smtClean="0"/>
              <a:t>unaprjeđenje ključnih kompetencija i vještina djelatnika škole i učenika</a:t>
            </a:r>
            <a:endParaRPr lang="en-US" sz="3400" dirty="0" smtClean="0"/>
          </a:p>
          <a:p>
            <a:pPr lvl="0"/>
            <a:r>
              <a:rPr lang="hr-HR" sz="3400" dirty="0" smtClean="0"/>
              <a:t>poboljšanje kvalitete nastave i poticanje izvrsnosti</a:t>
            </a:r>
            <a:endParaRPr lang="en-US" sz="3400" dirty="0" smtClean="0"/>
          </a:p>
          <a:p>
            <a:pPr lvl="0"/>
            <a:r>
              <a:rPr lang="hr-HR" sz="3400" dirty="0" smtClean="0"/>
              <a:t>unaprjeđenje međunarodne dimenzije obrazovanja</a:t>
            </a:r>
            <a:endParaRPr lang="en-US" sz="3400" dirty="0" smtClean="0"/>
          </a:p>
          <a:p>
            <a:pPr lvl="0"/>
            <a:r>
              <a:rPr lang="hr-HR" sz="3400" dirty="0" smtClean="0"/>
              <a:t>poboljšanje podučavanja i učenja jezika te poticanje              jezične raznolikosti</a:t>
            </a:r>
            <a:endParaRPr lang="en-US" sz="3400" dirty="0" smtClean="0"/>
          </a:p>
          <a:p>
            <a:pPr lvl="0"/>
            <a:r>
              <a:rPr lang="hr-HR" sz="3400" dirty="0" smtClean="0"/>
              <a:t>aktivnije sudjelovanje u društvu, društvena i kulturološka raznolikost</a:t>
            </a:r>
            <a:endParaRPr lang="en-US" sz="3400" dirty="0" smtClean="0"/>
          </a:p>
          <a:p>
            <a:pPr lvl="0"/>
            <a:r>
              <a:rPr lang="hr-HR" sz="3400" dirty="0" smtClean="0"/>
              <a:t>atraktivniji programi za učenike, aktivnosti korisne i za lokalnu zajednicu</a:t>
            </a:r>
            <a:endParaRPr lang="en-US" sz="3400" dirty="0" smtClean="0"/>
          </a:p>
          <a:p>
            <a:pPr lvl="0"/>
            <a:r>
              <a:rPr lang="hr-HR" sz="3400" dirty="0" smtClean="0"/>
              <a:t>motivacija i zadovoljstvo poslom djelatnika, veće zadovoljstvo školom i bolja obrazovna postignuća učenika</a:t>
            </a:r>
            <a:endParaRPr lang="en-US" sz="3400" dirty="0" smtClean="0"/>
          </a:p>
          <a:p>
            <a:pPr lvl="0"/>
            <a:r>
              <a:rPr lang="hr-HR" sz="3400" dirty="0" smtClean="0"/>
              <a:t>Erasmus+ knjižničarima nudi priliku za vlastiti razvoj,   socijalni razvoj i stručno usavršavanje</a:t>
            </a:r>
            <a:endParaRPr lang="en-US" sz="3400" dirty="0" smtClean="0"/>
          </a:p>
          <a:p>
            <a:pPr lvl="0">
              <a:buNone/>
            </a:pPr>
            <a:r>
              <a:rPr lang="hr-HR" sz="2800" dirty="0" smtClean="0"/>
              <a:t> </a:t>
            </a:r>
            <a:endParaRPr lang="en-US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2286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Erasmus+</a:t>
            </a:r>
            <a:r>
              <a:rPr lang="hr-HR" b="1" dirty="0" smtClean="0"/>
              <a:t> (KA1)</a:t>
            </a:r>
            <a:r>
              <a:rPr lang="en-US" b="1" dirty="0" smtClean="0"/>
              <a:t> </a:t>
            </a:r>
            <a:r>
              <a:rPr lang="hr-HR" b="1" dirty="0" smtClean="0"/>
              <a:t/>
            </a:r>
            <a:br>
              <a:rPr lang="hr-HR" b="1" dirty="0" smtClean="0"/>
            </a:br>
            <a:r>
              <a:rPr lang="en-US" b="1" dirty="0" smtClean="0"/>
              <a:t>"My homeland, my people, my tradition"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6200" y="1874837"/>
            <a:ext cx="9144000" cy="6049963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europsk</a:t>
            </a:r>
            <a:r>
              <a:rPr lang="hr-HR" sz="2800" dirty="0" smtClean="0"/>
              <a:t>i</a:t>
            </a:r>
            <a:r>
              <a:rPr lang="en-US" sz="2800" dirty="0" smtClean="0"/>
              <a:t> </a:t>
            </a:r>
            <a:r>
              <a:rPr lang="en-US" sz="2800" dirty="0" err="1" smtClean="0"/>
              <a:t>programa</a:t>
            </a:r>
            <a:r>
              <a:rPr lang="en-US" sz="2800" dirty="0" smtClean="0"/>
              <a:t> </a:t>
            </a:r>
            <a:r>
              <a:rPr lang="en-US" sz="2800" dirty="0" err="1" smtClean="0"/>
              <a:t>Razmjene</a:t>
            </a:r>
            <a:r>
              <a:rPr lang="en-US" sz="2800" dirty="0" smtClean="0"/>
              <a:t> </a:t>
            </a:r>
            <a:r>
              <a:rPr lang="en-US" sz="2800" dirty="0" err="1" smtClean="0"/>
              <a:t>mladih</a:t>
            </a:r>
            <a:endParaRPr lang="hr-HR" sz="2800" dirty="0" smtClean="0"/>
          </a:p>
          <a:p>
            <a:r>
              <a:rPr lang="hr-HR" sz="2800" dirty="0" smtClean="0"/>
              <a:t>projekt za mobilnost učenika i djelatnika</a:t>
            </a:r>
          </a:p>
          <a:p>
            <a:r>
              <a:rPr lang="hr-HR" sz="2800" dirty="0" smtClean="0"/>
              <a:t>sudjelovalo 70 sudionika </a:t>
            </a:r>
          </a:p>
          <a:p>
            <a:r>
              <a:rPr lang="hr-HR" sz="2800" dirty="0" smtClean="0"/>
              <a:t>četiri partnerske škole: Španjolska, Velika Britanija, Latvija     i Poljska</a:t>
            </a:r>
            <a:endParaRPr lang="en-US" sz="2800" dirty="0" smtClean="0"/>
          </a:p>
          <a:p>
            <a:r>
              <a:rPr lang="hr-HR" sz="2800" dirty="0" smtClean="0"/>
              <a:t>sudionici su boravili od 9.5.-15.5.2017. g.</a:t>
            </a:r>
          </a:p>
          <a:p>
            <a:r>
              <a:rPr lang="hr-HR" sz="2800" dirty="0" smtClean="0"/>
              <a:t>cjelodnevne radionice u 5 tematskih cjelina: Povijest i kulturna baština, geografska obilježja, tradicijska glazba i plesovi, flora i fauna i sport </a:t>
            </a:r>
          </a:p>
          <a:p>
            <a:r>
              <a:rPr lang="hr-HR" sz="2800" dirty="0" smtClean="0"/>
              <a:t>na kraju dana Kulturne večeri vezane za temu  </a:t>
            </a:r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 descr="ErasmusPlus | Gymnasium Würselen"/>
          <p:cNvPicPr/>
          <p:nvPr/>
        </p:nvPicPr>
        <p:blipFill>
          <a:blip r:embed="rId2" cstate="print"/>
          <a:srcRect l="30523" t="20974" r="30386" b="15254"/>
          <a:stretch>
            <a:fillRect/>
          </a:stretch>
        </p:blipFill>
        <p:spPr bwMode="auto">
          <a:xfrm>
            <a:off x="6647125" y="1295400"/>
            <a:ext cx="2268275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Opis fotografije nije dostupan."/>
          <p:cNvPicPr>
            <a:picLocks noChangeAspect="1" noChangeArrowheads="1"/>
          </p:cNvPicPr>
          <p:nvPr/>
        </p:nvPicPr>
        <p:blipFill>
          <a:blip r:embed="rId2" cstate="print"/>
          <a:srcRect t="10000" b="4444"/>
          <a:stretch>
            <a:fillRect/>
          </a:stretch>
        </p:blipFill>
        <p:spPr bwMode="auto">
          <a:xfrm>
            <a:off x="0" y="381000"/>
            <a:ext cx="9144000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os-jpupacic-omis.skole.hr/upload/os-jpupacic-omis/images/static3/1672/Image/slika%20erasmus.jpg"/>
          <p:cNvPicPr>
            <a:picLocks noChangeAspect="1" noChangeArrowheads="1"/>
          </p:cNvPicPr>
          <p:nvPr/>
        </p:nvPicPr>
        <p:blipFill>
          <a:blip r:embed="rId2" cstate="print"/>
          <a:srcRect l="874" r="8254"/>
          <a:stretch>
            <a:fillRect/>
          </a:stretch>
        </p:blipFill>
        <p:spPr bwMode="auto">
          <a:xfrm>
            <a:off x="0" y="674488"/>
            <a:ext cx="9127711" cy="565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1761</TotalTime>
  <Words>1236</Words>
  <Application>Microsoft Office PowerPoint</Application>
  <PresentationFormat>On-screen Show (4:3)</PresentationFormat>
  <Paragraphs>147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tema</vt:lpstr>
      <vt:lpstr>Uloga knjižnice u školskim projektima</vt:lpstr>
      <vt:lpstr>Erasmus + projekti</vt:lpstr>
      <vt:lpstr>Erasmus + projekti</vt:lpstr>
      <vt:lpstr>Prednosti Erasmus+ projekata</vt:lpstr>
      <vt:lpstr>Značaj Erasmus + projekata</vt:lpstr>
      <vt:lpstr>Posebni ciljevi Erasmus+ programa:</vt:lpstr>
      <vt:lpstr>Erasmus+ (KA1)  "My homeland, my people, my tradition"</vt:lpstr>
      <vt:lpstr>Slide 8</vt:lpstr>
      <vt:lpstr>Slide 9</vt:lpstr>
      <vt:lpstr>Cilj projekta</vt:lpstr>
      <vt:lpstr>Edukativne radionice u školskoj knjižnici</vt:lpstr>
      <vt:lpstr>Slide 12</vt:lpstr>
      <vt:lpstr>Slide 13</vt:lpstr>
      <vt:lpstr>Slide 14</vt:lpstr>
      <vt:lpstr>Slide 15</vt:lpstr>
      <vt:lpstr>Aktivnosti u školskoj knjižnici</vt:lpstr>
      <vt:lpstr>Aktivnosti u školskoj knjižnici</vt:lpstr>
      <vt:lpstr>Slide 18</vt:lpstr>
      <vt:lpstr>Slide 19</vt:lpstr>
      <vt:lpstr>Slide 20</vt:lpstr>
      <vt:lpstr>Slide 21</vt:lpstr>
      <vt:lpstr>Erasmus+ (KA2)  “Traditional children‘s stories for a common future -TRACE”</vt:lpstr>
      <vt:lpstr>Slide 23</vt:lpstr>
      <vt:lpstr>“Traditional children‘s stories for a common future -TRACE” </vt:lpstr>
      <vt:lpstr>Ciljevi programa “TRACE”</vt:lpstr>
      <vt:lpstr>Slide 26</vt:lpstr>
      <vt:lpstr>Školska knjižnica u projektu “TRACE”</vt:lpstr>
      <vt:lpstr>Školska knjižnica u projektu “TRACE”</vt:lpstr>
      <vt:lpstr>Slide 29</vt:lpstr>
      <vt:lpstr>Odabrane priče iz Hrvatske:</vt:lpstr>
      <vt:lpstr>Kulturno umjetnička udruga                                        "Mosor" u posjet Školi</vt:lpstr>
      <vt:lpstr>Erasmus+ (KA1)   “Let’s go Out! Time to Move!”</vt:lpstr>
      <vt:lpstr>Školska knjižnica u projektu  “Let’s go Out! Time to Move!”</vt:lpstr>
      <vt:lpstr>Školska knjižnica u projektu  “Let’s go Out! Time to Move!”</vt:lpstr>
      <vt:lpstr>Slide 35</vt:lpstr>
      <vt:lpstr>Slide 36</vt:lpstr>
      <vt:lpstr>Slide 37</vt:lpstr>
      <vt:lpstr>Slide 38</vt:lpstr>
      <vt:lpstr>Slide 39</vt:lpstr>
      <vt:lpstr>Ishodi ostvareni Erasmus + projektima</vt:lpstr>
      <vt:lpstr>Slide 41</vt:lpstr>
      <vt:lpstr>Slide 42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Poslovne funkcije u trgovackom gospodarkom subjektu</dc:title>
  <dc:creator>Anastazia</dc:creator>
  <cp:lastModifiedBy>Mare</cp:lastModifiedBy>
  <cp:revision>185</cp:revision>
  <dcterms:created xsi:type="dcterms:W3CDTF">2014-06-16T11:22:27Z</dcterms:created>
  <dcterms:modified xsi:type="dcterms:W3CDTF">2021-03-15T04:05:57Z</dcterms:modified>
</cp:coreProperties>
</file>