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33"/>
  </p:notesMasterIdLst>
  <p:sldIdLst>
    <p:sldId id="311" r:id="rId6"/>
    <p:sldId id="314" r:id="rId7"/>
    <p:sldId id="265" r:id="rId8"/>
    <p:sldId id="266" r:id="rId9"/>
    <p:sldId id="269" r:id="rId10"/>
    <p:sldId id="270" r:id="rId11"/>
    <p:sldId id="271" r:id="rId12"/>
    <p:sldId id="272" r:id="rId13"/>
    <p:sldId id="275" r:id="rId14"/>
    <p:sldId id="317" r:id="rId15"/>
    <p:sldId id="294" r:id="rId16"/>
    <p:sldId id="277" r:id="rId17"/>
    <p:sldId id="278" r:id="rId18"/>
    <p:sldId id="279" r:id="rId19"/>
    <p:sldId id="280" r:id="rId20"/>
    <p:sldId id="281" r:id="rId21"/>
    <p:sldId id="315" r:id="rId22"/>
    <p:sldId id="316" r:id="rId23"/>
    <p:sldId id="285" r:id="rId24"/>
    <p:sldId id="286" r:id="rId25"/>
    <p:sldId id="319" r:id="rId26"/>
    <p:sldId id="318" r:id="rId27"/>
    <p:sldId id="320" r:id="rId28"/>
    <p:sldId id="322" r:id="rId29"/>
    <p:sldId id="321" r:id="rId30"/>
    <p:sldId id="323" r:id="rId31"/>
    <p:sldId id="293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9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1EE16-6523-43DA-A902-D16C77694800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6170-8AAD-4C71-B9C5-405B194610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37666198"/>
      </p:ext>
    </p:extLst>
  </p:cSld>
  <p:clrMapOvr>
    <a:masterClrMapping/>
  </p:clrMapOvr>
  <p:transition spd="slow" advClick="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25346473"/>
      </p:ext>
    </p:extLst>
  </p:cSld>
  <p:clrMapOvr>
    <a:masterClrMapping/>
  </p:clrMapOvr>
  <p:transition spd="slow" advClick="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00660883"/>
      </p:ext>
    </p:extLst>
  </p:cSld>
  <p:clrMapOvr>
    <a:masterClrMapping/>
  </p:clrMapOvr>
  <p:transition spd="slow" advClick="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91014018"/>
      </p:ext>
    </p:extLst>
  </p:cSld>
  <p:clrMapOvr>
    <a:masterClrMapping/>
  </p:clrMapOvr>
  <p:transition spd="slow" advClick="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91179681"/>
      </p:ext>
    </p:extLst>
  </p:cSld>
  <p:clrMapOvr>
    <a:masterClrMapping/>
  </p:clrMapOvr>
  <p:transition spd="slow" advClick="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689392"/>
      </p:ext>
    </p:extLst>
  </p:cSld>
  <p:clrMapOvr>
    <a:masterClrMapping/>
  </p:clrMapOvr>
  <p:transition spd="slow" advClick="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52796404"/>
      </p:ext>
    </p:extLst>
  </p:cSld>
  <p:clrMapOvr>
    <a:masterClrMapping/>
  </p:clrMapOvr>
  <p:transition spd="slow" advClick="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66862685"/>
      </p:ext>
    </p:extLst>
  </p:cSld>
  <p:clrMapOvr>
    <a:masterClrMapping/>
  </p:clrMapOvr>
  <p:transition spd="slow" advClick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5410822"/>
      </p:ext>
    </p:extLst>
  </p:cSld>
  <p:clrMapOvr>
    <a:masterClrMapping/>
  </p:clrMapOvr>
  <p:transition spd="slow" advClick="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325167"/>
      </p:ext>
    </p:extLst>
  </p:cSld>
  <p:clrMapOvr>
    <a:masterClrMapping/>
  </p:clrMapOvr>
  <p:transition spd="slow" advClick="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92135542"/>
      </p:ext>
    </p:extLst>
  </p:cSld>
  <p:clrMapOvr>
    <a:masterClrMapping/>
  </p:clrMapOvr>
  <p:transition spd="slow" advClick="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44822919"/>
      </p:ext>
    </p:extLst>
  </p:cSld>
  <p:clrMapOvr>
    <a:masterClrMapping/>
  </p:clrMapOvr>
  <p:transition spd="slow" advClick="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31874571"/>
      </p:ext>
    </p:extLst>
  </p:cSld>
  <p:clrMapOvr>
    <a:masterClrMapping/>
  </p:clrMapOvr>
  <p:transition spd="slow" advClick="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53961424"/>
      </p:ext>
    </p:extLst>
  </p:cSld>
  <p:clrMapOvr>
    <a:masterClrMapping/>
  </p:clrMapOvr>
  <p:transition spd="slow" advClick="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90356363"/>
      </p:ext>
    </p:extLst>
  </p:cSld>
  <p:clrMapOvr>
    <a:masterClrMapping/>
  </p:clrMapOvr>
  <p:transition spd="slow" advClick="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7577406"/>
      </p:ext>
    </p:extLst>
  </p:cSld>
  <p:clrMapOvr>
    <a:masterClrMapping/>
  </p:clrMapOvr>
  <p:transition spd="slow" advClick="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781109"/>
      </p:ext>
    </p:extLst>
  </p:cSld>
  <p:clrMapOvr>
    <a:masterClrMapping/>
  </p:clrMapOvr>
  <p:transition spd="slow" advClick="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61716175"/>
      </p:ext>
    </p:extLst>
  </p:cSld>
  <p:clrMapOvr>
    <a:masterClrMapping/>
  </p:clrMapOvr>
  <p:transition spd="slow" advClick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15782231"/>
      </p:ext>
    </p:extLst>
  </p:cSld>
  <p:clrMapOvr>
    <a:masterClrMapping/>
  </p:clrMapOvr>
  <p:transition spd="slow" advClick="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92978193"/>
      </p:ext>
    </p:extLst>
  </p:cSld>
  <p:clrMapOvr>
    <a:masterClrMapping/>
  </p:clrMapOvr>
  <p:transition spd="slow" advClick="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522593"/>
      </p:ext>
    </p:extLst>
  </p:cSld>
  <p:clrMapOvr>
    <a:masterClrMapping/>
  </p:clrMapOvr>
  <p:transition spd="slow" advClick="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25052211"/>
      </p:ext>
    </p:extLst>
  </p:cSld>
  <p:clrMapOvr>
    <a:masterClrMapping/>
  </p:clrMapOvr>
  <p:transition spd="slow" advClick="0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68518988"/>
      </p:ext>
    </p:extLst>
  </p:cSld>
  <p:clrMapOvr>
    <a:masterClrMapping/>
  </p:clrMapOvr>
  <p:transition spd="slow" advClick="0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09912890"/>
      </p:ext>
    </p:extLst>
  </p:cSld>
  <p:clrMapOvr>
    <a:masterClrMapping/>
  </p:clrMapOvr>
  <p:transition spd="slow" advClick="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65273502"/>
      </p:ext>
    </p:extLst>
  </p:cSld>
  <p:clrMapOvr>
    <a:masterClrMapping/>
  </p:clrMapOvr>
  <p:transition spd="slow" advClick="0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55282233"/>
      </p:ext>
    </p:extLst>
  </p:cSld>
  <p:clrMapOvr>
    <a:masterClrMapping/>
  </p:clrMapOvr>
  <p:transition spd="slow" advClick="0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15927231"/>
      </p:ext>
    </p:extLst>
  </p:cSld>
  <p:clrMapOvr>
    <a:masterClrMapping/>
  </p:clrMapOvr>
  <p:transition spd="slow" advClick="0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204082"/>
      </p:ext>
    </p:extLst>
  </p:cSld>
  <p:clrMapOvr>
    <a:masterClrMapping/>
  </p:clrMapOvr>
  <p:transition spd="slow" advClick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5318196"/>
      </p:ext>
    </p:extLst>
  </p:cSld>
  <p:clrMapOvr>
    <a:masterClrMapping/>
  </p:clrMapOvr>
  <p:transition spd="slow" advClick="0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7430277"/>
      </p:ext>
    </p:extLst>
  </p:cSld>
  <p:clrMapOvr>
    <a:masterClrMapping/>
  </p:clrMapOvr>
  <p:transition spd="slow" advClick="0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03973182"/>
      </p:ext>
    </p:extLst>
  </p:cSld>
  <p:clrMapOvr>
    <a:masterClrMapping/>
  </p:clrMapOvr>
  <p:transition spd="slow" advClick="0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716359"/>
      </p:ext>
    </p:extLst>
  </p:cSld>
  <p:clrMapOvr>
    <a:masterClrMapping/>
  </p:clrMapOvr>
  <p:transition spd="slow" advClick="0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91289040"/>
      </p:ext>
    </p:extLst>
  </p:cSld>
  <p:clrMapOvr>
    <a:masterClrMapping/>
  </p:clrMapOvr>
  <p:transition spd="slow" advClick="0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444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8057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2385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8052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14520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547046"/>
      </p:ext>
    </p:extLst>
  </p:cSld>
  <p:clrMapOvr>
    <a:masterClrMapping/>
  </p:clrMapOvr>
  <p:transition spd="slow" advClick="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14926269"/>
      </p:ext>
    </p:extLst>
  </p:cSld>
  <p:clrMapOvr>
    <a:masterClrMapping/>
  </p:clrMapOvr>
  <p:transition spd="slow" advClick="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9801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82211038"/>
      </p:ext>
    </p:extLst>
  </p:cSld>
  <p:clrMapOvr>
    <a:masterClrMapping/>
  </p:clrMapOvr>
  <p:transition spd="slow" advClick="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46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909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 advClick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 advClick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8763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499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855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15997-6922-4C9C-BBD2-CA56E4524191}" type="datetimeFigureOut">
              <a:rPr lang="hr-HR" smtClean="0"/>
              <a:pPr/>
              <a:t>23.11.2020.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828C78-A6F2-4D6C-8B5A-7D76D7F420F2}" type="slidenum">
              <a:rPr lang="hr-H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hr-H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321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tomislavstankovic.com/blog/wp-content/uploads/2009/08/Neverbalna_poslovna_komunikacij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48072"/>
            <a:ext cx="655272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36512" y="3836640"/>
            <a:ext cx="914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NEVERBALNA KOMUNIKACIJA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 KNJIŽNICI</a:t>
            </a:r>
            <a:endParaRPr kumimoji="0" lang="hr-H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61653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Kraljević, dipl. knjižničarka</a:t>
            </a:r>
          </a:p>
        </p:txBody>
      </p:sp>
    </p:spTree>
  </p:cSld>
  <p:clrMapOvr>
    <a:masterClrMapping/>
  </p:clrMapOvr>
  <p:transition spd="slow" advClick="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"/>
          </p:nvPr>
        </p:nvSpPr>
        <p:spPr>
          <a:xfrm>
            <a:off x="-36512" y="1008112"/>
            <a:ext cx="9144000" cy="59492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osobno obilježje </a:t>
            </a:r>
            <a:r>
              <a:rPr lang="hr-HR" sz="2800" b="1" dirty="0" smtClean="0">
                <a:latin typeface="Times New Roman"/>
                <a:cs typeface="Times New Roman"/>
              </a:rPr>
              <a:t>→</a:t>
            </a:r>
            <a:r>
              <a:rPr lang="hr-HR" sz="2800" dirty="0" smtClean="0"/>
              <a:t> pridonosi ozbiljnijem ili                neozbiljnijem shvaćanju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važno </a:t>
            </a:r>
            <a:r>
              <a:rPr lang="hr-HR" sz="2800" b="1" dirty="0" smtClean="0">
                <a:latin typeface="Times New Roman"/>
                <a:cs typeface="Times New Roman"/>
              </a:rPr>
              <a:t>→</a:t>
            </a:r>
            <a:r>
              <a:rPr lang="hr-HR" sz="2800" dirty="0" smtClean="0"/>
              <a:t> da ono što nosimo bude oku privlačno,               a nama ugodno jer će nam dati veću sigurnost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osobe koje nose tamniju odjeću dominantnije su, bolje 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/>
              <a:t>   prihvaćene od strane sugovornika i shvaćene ozbiljnije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neutralne boje (crna, plava,                                                    siva i bež) </a:t>
            </a:r>
            <a:r>
              <a:rPr lang="hr-HR" sz="2800" b="1" dirty="0" smtClean="0">
                <a:latin typeface="Times New Roman"/>
                <a:cs typeface="Times New Roman"/>
              </a:rPr>
              <a:t>→</a:t>
            </a:r>
            <a:r>
              <a:rPr lang="hr-HR" sz="2800" dirty="0" smtClean="0"/>
              <a:t> potiču 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/>
              <a:t>   interakciju </a:t>
            </a:r>
          </a:p>
          <a:p>
            <a:endParaRPr lang="hr-HR" sz="2800" dirty="0"/>
          </a:p>
        </p:txBody>
      </p:sp>
      <p:pic>
        <p:nvPicPr>
          <p:cNvPr id="7" name="Picture 6" descr="http://www.teklic.hr/wp-content/uploads/2015/05/team-bizn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37" y="3933056"/>
            <a:ext cx="4116859" cy="288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VANJSKI IZGLED</a:t>
            </a:r>
            <a:endParaRPr lang="hr-H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805491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60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VANJSKI IZGLED</a:t>
            </a:r>
            <a:endParaRPr lang="hr-H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profisistem.com/slicice/Slike/Briga%20o%20zaposleni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3816424"/>
            <a:ext cx="500404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proago.hr/main/wp-content/uploads/body-language-grou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0040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ttp://www.sibenik.in/upload/novosti/2015/04/2015-04-19/39318/Maintaining-good-communicati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2839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www.clb.ba/image/education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94135"/>
            <a:ext cx="4788024" cy="289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04763038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NEVERBALNA KOMUNIKACIJA U SVAKODNEVNOM ŽIVOTU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Content Placeholder 10" descr="http://www.cosmopolitan.rs/thumbnail.php?file=2014/10/muskarac_koji_laze_879056682.jpg&amp;size=article_mediu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8285"/>
          <a:stretch>
            <a:fillRect/>
          </a:stretch>
        </p:blipFill>
        <p:spPr bwMode="auto">
          <a:xfrm>
            <a:off x="6264696" y="3068960"/>
            <a:ext cx="28438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ttp://cdn.saznajlako.com/wp-content/uploads/2013/12/sta-muskarci-volu-kod-ze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3708276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http://psiholog.ba/wp-content/uploads/2012/03/sva%C4%91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3131840" cy="206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http://www.24sata.hr/image/mjesto-svae-otkriva-pritajene-probleme-u-ljubavnom-odnosu-504x335-20110626-20110630171720-7d8dc04770b6761030a9440d37cd88e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941168"/>
            <a:ext cx="316835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http://psiholog.ba/wp-content/uploads/2013/05/svadj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32038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ttp://zena.blic.rs/data/images/2014/11/05/13/75344_profimedia0163825115_630x0.jpg?ver=14196066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58" y="2924944"/>
            <a:ext cx="298277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http://hu-benedikt.hr/wp-content/uploads/2015/09/agresija_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996952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http://www.savjetnica.com/wp-content/uploads/2014/10/muskarac-i-zen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869160"/>
            <a:ext cx="298782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http://www4.slikomat.com/11/1124/c43-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379" y="1052736"/>
            <a:ext cx="2916621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6215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60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TEMELJNI STILOVI KOMUNIKACIJE</a:t>
            </a:r>
            <a:endParaRPr lang="hr-HR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0" y="1224136"/>
            <a:ext cx="9144000" cy="594928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200" b="1" dirty="0" smtClean="0"/>
              <a:t> </a:t>
            </a:r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agresivni stil komunikacije                                                                    </a:t>
            </a:r>
            <a:r>
              <a:rPr lang="hr-HR" sz="3000" dirty="0" smtClean="0"/>
              <a:t>- osoba će ostvariti vlastite želje                                                                                 i interese na štetu drugih</a:t>
            </a:r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</p:txBody>
      </p:sp>
      <p:pic>
        <p:nvPicPr>
          <p:cNvPr id="12" name="Picture 11" descr="http://www.24sata.hr/image/reci-mi-to-stavom-tijelom-se-salje-preko-80-posto-poruka-504x335-20140104-20140128135003-10d669d0829a17aa0c274c54bf7ea0a7.jpg"/>
          <p:cNvPicPr/>
          <p:nvPr/>
        </p:nvPicPr>
        <p:blipFill>
          <a:blip r:embed="rId2" cstate="print"/>
          <a:srcRect l="5501" r="4725"/>
          <a:stretch>
            <a:fillRect/>
          </a:stretch>
        </p:blipFill>
        <p:spPr bwMode="auto">
          <a:xfrm>
            <a:off x="0" y="2996952"/>
            <a:ext cx="43559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://wannabemagazine.com/wp-content/uploads/2013/06/manager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8965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 and woman fighting - Download Free Vectors, Clipart Graphics &amp; Vector  Ar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836712"/>
            <a:ext cx="2555776" cy="279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887749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TEMELJNI STILOVI KOMUNIKACIJE</a:t>
            </a:r>
            <a:endParaRPr lang="hr-HR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2008" y="1224136"/>
            <a:ext cx="9396536" cy="587727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pasivni stil komunikacije </a:t>
            </a:r>
            <a:r>
              <a:rPr lang="hr-HR" sz="3000" dirty="0" smtClean="0"/>
              <a:t>- bez motivacije i ambicije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/>
              <a:t> osoba ima osjećaj nesigurnosti, ne suprotstavlja se, ne brani svoj stav, prihvaća stanje poniženosti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/>
              <a:t> pasivni knjižničar odgajat će i pasivne učenike,        jednako je opasan kao i agresivni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hr-HR" sz="3200" dirty="0" smtClean="0"/>
          </a:p>
          <a:p>
            <a:pPr>
              <a:buClr>
                <a:schemeClr val="tx1"/>
              </a:buClr>
              <a:buNone/>
            </a:pPr>
            <a:endParaRPr lang="hr-HR" i="1" dirty="0"/>
          </a:p>
        </p:txBody>
      </p:sp>
      <p:pic>
        <p:nvPicPr>
          <p:cNvPr id="12" name="Picture 11" descr="http://www.zenasamja.me/images/0559/pasivno-agresivna-adaptacija3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33056"/>
            <a:ext cx="45720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www.aktivni.si/media/cache/upload/Photo/2008/04/14/prepir_bSyrLFJ_gallery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1764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975810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TEMELJNI STILOVI KOMUNIKACIJE</a:t>
            </a:r>
            <a:endParaRPr lang="hr-HR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468544" cy="554461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asertivni stil komunikacije </a:t>
            </a:r>
            <a:r>
              <a:rPr lang="hr-HR" sz="3000" dirty="0" smtClean="0"/>
              <a:t>-</a:t>
            </a:r>
            <a:r>
              <a:rPr lang="hr-HR" sz="3000" b="1" dirty="0" smtClean="0"/>
              <a:t> </a:t>
            </a:r>
            <a:r>
              <a:rPr lang="hr-HR" sz="3000" dirty="0" smtClean="0"/>
              <a:t>jasno izražava svoje želje, mišljenja i stavove, a ciljeve nastoji ostvariti uvažavajući i ne oštećujući druge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/>
              <a:t> biti asertivan znači ponašati                                                      se odlučno, ali ne i                                                                         agresivno</a:t>
            </a:r>
          </a:p>
        </p:txBody>
      </p:sp>
      <p:pic>
        <p:nvPicPr>
          <p:cNvPr id="5" name="Picture 4" descr="Couple of children talking among themsel... | Premium Vector #Freepik  #vector #school #people #love #children in 2020 | Kids talking, Animated  images, Kids clipart"/>
          <p:cNvPicPr/>
          <p:nvPr/>
        </p:nvPicPr>
        <p:blipFill>
          <a:blip r:embed="rId2" cstate="print"/>
          <a:srcRect t="8259" b="4911"/>
          <a:stretch>
            <a:fillRect/>
          </a:stretch>
        </p:blipFill>
        <p:spPr bwMode="auto">
          <a:xfrm>
            <a:off x="107504" y="4221088"/>
            <a:ext cx="363589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elementa-komunikacije.hr/slike/poslovniprofesionalacslika.jpg"/>
          <p:cNvPicPr/>
          <p:nvPr/>
        </p:nvPicPr>
        <p:blipFill>
          <a:blip r:embed="rId3" cstate="print"/>
          <a:srcRect l="33974" r="33814"/>
          <a:stretch>
            <a:fillRect/>
          </a:stretch>
        </p:blipFill>
        <p:spPr bwMode="auto">
          <a:xfrm>
            <a:off x="3737595" y="3400425"/>
            <a:ext cx="191452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elementa-komunikacije.hr/slike/poslovniprofesionalacslika.jpg"/>
          <p:cNvPicPr/>
          <p:nvPr/>
        </p:nvPicPr>
        <p:blipFill>
          <a:blip r:embed="rId3" cstate="print"/>
          <a:srcRect r="69532"/>
          <a:stretch>
            <a:fillRect/>
          </a:stretch>
        </p:blipFill>
        <p:spPr bwMode="auto">
          <a:xfrm>
            <a:off x="5580112" y="2780928"/>
            <a:ext cx="180975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elementa-komunikacije.hr/slike/poslovniprofesionalacslika.jpg"/>
          <p:cNvPicPr/>
          <p:nvPr/>
        </p:nvPicPr>
        <p:blipFill>
          <a:blip r:embed="rId3" cstate="print"/>
          <a:srcRect l="68429"/>
          <a:stretch>
            <a:fillRect/>
          </a:stretch>
        </p:blipFill>
        <p:spPr bwMode="auto">
          <a:xfrm>
            <a:off x="7236296" y="2203673"/>
            <a:ext cx="187642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8562279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KOMUNIKACIJA U KNJIŽNICI</a:t>
            </a:r>
            <a:endParaRPr lang="hr-HR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2028" y="908720"/>
            <a:ext cx="9140532" cy="626469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komunikacija</a:t>
            </a:r>
            <a:r>
              <a:rPr lang="hr-HR" sz="2800" dirty="0" smtClean="0"/>
              <a:t> - složen proces koji se sastoji od: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pošiljatelja poruke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primatelja poruke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same poruke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medija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povratne informacije</a:t>
            </a:r>
          </a:p>
          <a:p>
            <a:pPr lvl="2">
              <a:buClr>
                <a:srgbClr val="C00000"/>
              </a:buClr>
              <a:buNone/>
            </a:pPr>
            <a:endParaRPr lang="hr-HR" sz="12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uloge knjižničara i učenika                                                  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u komunikaciji: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/>
              <a:t>    - kao primatelji i 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/>
              <a:t>    - kao pošiljatelji                                                                               </a:t>
            </a:r>
          </a:p>
          <a:p>
            <a:pPr>
              <a:buClr>
                <a:srgbClr val="C00000"/>
              </a:buClr>
              <a:buNone/>
            </a:pPr>
            <a:r>
              <a:rPr lang="hr-HR" sz="2800" dirty="0" smtClean="0"/>
              <a:t>       poruka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hr-HR" i="1" dirty="0"/>
          </a:p>
        </p:txBody>
      </p:sp>
      <p:pic>
        <p:nvPicPr>
          <p:cNvPr id="12" name="Picture 11" descr="http://www.navidiku.rs/magazin/wp-content/uploads/2011/03/upoznavanje-preko-internet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www.navidiku.rs/magazin/wp-content/uploads/2011/03/upoznavanje-preko-internet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049" y="5085184"/>
            <a:ext cx="30681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tudent Group Isolated On White. University Characters. Students.. Royalty  Free Cliparts, Vectors, And Stock Illustration. Image 63178150."/>
          <p:cNvPicPr/>
          <p:nvPr/>
        </p:nvPicPr>
        <p:blipFill>
          <a:blip r:embed="rId4" cstate="print"/>
          <a:srcRect l="6818" r="13636"/>
          <a:stretch>
            <a:fillRect/>
          </a:stretch>
        </p:blipFill>
        <p:spPr bwMode="auto">
          <a:xfrm>
            <a:off x="6444208" y="3140943"/>
            <a:ext cx="2664296" cy="331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4482560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740352" cy="587727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Komunikacijske vještine: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uspostavljanje dobre i ugodne radne atmosfere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vrsni rezultati u odgojno-obrazovnom procesu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kvalitetna suradnji </a:t>
            </a:r>
          </a:p>
          <a:p>
            <a:pPr>
              <a:buClr>
                <a:srgbClr val="C00000"/>
              </a:buClr>
              <a:buNone/>
            </a:pPr>
            <a:endParaRPr lang="hr-HR" sz="1200" dirty="0" smtClean="0"/>
          </a:p>
          <a:p>
            <a:pPr>
              <a:buClr>
                <a:srgbClr val="C00000"/>
              </a:buClr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Knjižničar:</a:t>
            </a:r>
            <a:endParaRPr lang="hr-HR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 profesionalni pristup                                                                  u komunikaciji i radu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 sposobnost razumijevanja                                                            učeničkih potreba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 informacijske vještine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/>
              <a:t> znanje o kvalitetnoj</a:t>
            </a:r>
          </a:p>
          <a:p>
            <a:pPr>
              <a:buClr>
                <a:srgbClr val="C00000"/>
              </a:buClr>
              <a:buNone/>
            </a:pPr>
            <a:r>
              <a:rPr lang="hr-HR" dirty="0" smtClean="0"/>
              <a:t>   uporabi informacija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Char char=""/>
            </a:pPr>
            <a:endParaRPr lang="hr-HR" i="1" dirty="0"/>
          </a:p>
        </p:txBody>
      </p:sp>
      <p:pic>
        <p:nvPicPr>
          <p:cNvPr id="9" name="Picture 8" descr="C:\Users\Mare\Desktop\Kraljević\SLIKE\Dan žena\HFTS0280.JPG"/>
          <p:cNvPicPr/>
          <p:nvPr/>
        </p:nvPicPr>
        <p:blipFill>
          <a:blip r:embed="rId2" cstate="print"/>
          <a:srcRect t="4729"/>
          <a:stretch>
            <a:fillRect/>
          </a:stretch>
        </p:blipFill>
        <p:spPr bwMode="auto">
          <a:xfrm>
            <a:off x="5076056" y="2492896"/>
            <a:ext cx="3672408" cy="435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KOMUNIKACIJA U KNJIŽNICI</a:t>
            </a:r>
            <a:endParaRPr lang="hr-HR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INTERPERSONALNA KOMUNIKACIJA U KNJIŽNICI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052736"/>
            <a:ext cx="9134453" cy="607841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800" dirty="0" smtClean="0"/>
              <a:t> komunikacija u knjižnici može biti: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autoritarna</a:t>
            </a:r>
            <a:r>
              <a:rPr lang="hr-HR" sz="2800" dirty="0" smtClean="0"/>
              <a:t> (nadređeni položaj knjižničara)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demokratska</a:t>
            </a:r>
            <a:r>
              <a:rPr lang="hr-HR" sz="2800" dirty="0" smtClean="0"/>
              <a:t> (odnos ravnopravnih, razvijanje demokratskog izražavanja)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hr-HR" sz="2800" dirty="0" smtClean="0"/>
              <a:t> knjižničar </a:t>
            </a:r>
            <a:r>
              <a:rPr lang="hr-HR" sz="2800" b="1" dirty="0" smtClean="0">
                <a:latin typeface="Times New Roman"/>
                <a:cs typeface="Times New Roman"/>
              </a:rPr>
              <a:t>→</a:t>
            </a:r>
            <a:r>
              <a:rPr lang="hr-HR" sz="2800" dirty="0" smtClean="0"/>
              <a:t> odgovoran za obrazovni dio, ali i za odgojni moment u komunikaciji s učenikom </a:t>
            </a:r>
            <a:endParaRPr lang="hr-HR" sz="2800" dirty="0"/>
          </a:p>
        </p:txBody>
      </p:sp>
      <p:pic>
        <p:nvPicPr>
          <p:cNvPr id="5" name="Picture 4" descr="http://new.edukacija.hr/resources/files/images/news/2012/01/knjiznicarka.jpg"/>
          <p:cNvPicPr/>
          <p:nvPr/>
        </p:nvPicPr>
        <p:blipFill>
          <a:blip r:embed="rId2" cstate="print"/>
          <a:srcRect l="6149" r="12876"/>
          <a:stretch>
            <a:fillRect/>
          </a:stretch>
        </p:blipFill>
        <p:spPr bwMode="auto">
          <a:xfrm>
            <a:off x="611560" y="3933056"/>
            <a:ext cx="396044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buildpress24.com/wp-content/uploads/2014/08/LL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176464" cy="289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</p:nvPr>
        </p:nvGraphicFramePr>
        <p:xfrm>
          <a:off x="-35496" y="44624"/>
          <a:ext cx="9144000" cy="6813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439573">
                <a:tc gridSpan="2"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NEVERBALNA KOMUNIKACIJA U KNJIŽNICI</a:t>
                      </a:r>
                      <a:endParaRPr lang="hr-HR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08175"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STRUČNI KNJIŽNIČAR</a:t>
                      </a:r>
                      <a:endParaRPr lang="hr-HR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NESTRUČNI KNJIŽNIČAR</a:t>
                      </a:r>
                      <a:endParaRPr lang="hr-HR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8175"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GOVOR TIJELA: držanje, pokreti, sjedenje, stajanje, hodanje</a:t>
                      </a:r>
                      <a:endParaRPr lang="hr-H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08175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Opušteno,</a:t>
                      </a:r>
                      <a:r>
                        <a:rPr lang="hr-HR" sz="2000" baseline="0" dirty="0" smtClean="0"/>
                        <a:t> mirno, otvoreno...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Ukočen, hladan, nepristupačan...</a:t>
                      </a:r>
                      <a:endParaRPr lang="hr-HR" sz="2000" dirty="0"/>
                    </a:p>
                  </a:txBody>
                  <a:tcPr/>
                </a:tc>
              </a:tr>
              <a:tr h="408175"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MIMIKA:</a:t>
                      </a:r>
                      <a:r>
                        <a:rPr lang="hr-HR" sz="2000" b="1" baseline="0" dirty="0" smtClean="0"/>
                        <a:t> čelo, obrve, oči, usta...</a:t>
                      </a:r>
                      <a:endParaRPr lang="hr-H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722155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Otvorene, vedre oči, obrve mirne, usta s laganim osmijehom...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Namršteno čelo, namrgođeno lice, stisnute obrve, “tvrda” usta...</a:t>
                      </a:r>
                      <a:endParaRPr lang="hr-HR" sz="2000" dirty="0"/>
                    </a:p>
                  </a:txBody>
                  <a:tcPr/>
                </a:tc>
              </a:tr>
              <a:tr h="408175"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KONTAKT OČIMA: gledanje u oči sugovorniku</a:t>
                      </a:r>
                      <a:endParaRPr lang="hr-H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036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Gleda sugovornika u oči,</a:t>
                      </a:r>
                      <a:r>
                        <a:rPr lang="hr-HR" sz="2000" baseline="0" dirty="0" smtClean="0"/>
                        <a:t> prati pogledom njegove pokrete, ne žmirka, ne trepće...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 gleda sugovornika u oči,</a:t>
                      </a:r>
                      <a:r>
                        <a:rPr lang="hr-HR" sz="2000" baseline="0" dirty="0" smtClean="0"/>
                        <a:t> izbjegava pogled, lista svoje papire i ne podiže glavu...</a:t>
                      </a:r>
                      <a:endParaRPr lang="hr-HR" sz="2000" dirty="0"/>
                    </a:p>
                  </a:txBody>
                  <a:tcPr/>
                </a:tc>
              </a:tr>
              <a:tr h="408175"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 smtClean="0"/>
                        <a:t>GOVORNO PONAŠANJE: brzina,</a:t>
                      </a:r>
                      <a:r>
                        <a:rPr lang="hr-HR" sz="2000" b="1" baseline="0" dirty="0" smtClean="0"/>
                        <a:t> ritam, dubina, boja glasa...</a:t>
                      </a:r>
                      <a:endParaRPr lang="hr-H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722155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Govori polako,</a:t>
                      </a:r>
                      <a:r>
                        <a:rPr lang="hr-HR" sz="2000" baseline="0" dirty="0" smtClean="0"/>
                        <a:t> </a:t>
                      </a:r>
                      <a:r>
                        <a:rPr lang="hr-HR" sz="2000" dirty="0" smtClean="0"/>
                        <a:t>razgovjetno,</a:t>
                      </a:r>
                      <a:r>
                        <a:rPr lang="hr-HR" sz="2000" baseline="0" dirty="0" smtClean="0"/>
                        <a:t> s</a:t>
                      </a:r>
                      <a:r>
                        <a:rPr lang="hr-HR" sz="2000" dirty="0" smtClean="0"/>
                        <a:t> pauzama  ne opterećuje dodatnim</a:t>
                      </a:r>
                      <a:r>
                        <a:rPr lang="hr-HR" sz="2000" baseline="0" dirty="0" smtClean="0"/>
                        <a:t> stvarima...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Govori hladno i brzo, nema pauze, ne potkrijepljuje razgovor smješkom…</a:t>
                      </a:r>
                      <a:endParaRPr lang="hr-HR" sz="2000" dirty="0"/>
                    </a:p>
                  </a:txBody>
                  <a:tcPr/>
                </a:tc>
              </a:tr>
              <a:tr h="40817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hr-HR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GESTIKULACIJA: govor ruku i nogu </a:t>
                      </a:r>
                      <a:endParaRPr lang="hr-H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036136">
                <a:tc>
                  <a:txBody>
                    <a:bodyPr/>
                    <a:lstStyle/>
                    <a:p>
                      <a:r>
                        <a:rPr kumimoji="0" lang="hr-H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Ruke lagano spuštene, mirne,</a:t>
                      </a:r>
                      <a:r>
                        <a:rPr kumimoji="0" lang="hr-HR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kumimoji="0" lang="hr-H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razgovora sugovornik treba biti u ravnopravnoj ravnini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Maše rukama ili ih drži prekrižene na prsima,</a:t>
                      </a:r>
                      <a:r>
                        <a:rPr kumimoji="0" lang="hr-HR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hr-H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jedi prekriženih nogu (skakutanje, tapkanje…)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7908"/>
            <a:ext cx="496987" cy="447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76672"/>
            <a:ext cx="504056" cy="411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377508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NEVERBALNA KOMUNIKACIJA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-612576" y="764704"/>
            <a:ext cx="9865096" cy="508518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hr-H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3600" dirty="0" smtClean="0"/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/>
              <a:t> </a:t>
            </a:r>
            <a:r>
              <a:rPr lang="hr-HR" sz="3200" dirty="0" smtClean="0"/>
              <a:t>način kojim ljudi komuniciraju bez riječi</a:t>
            </a: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200" dirty="0" smtClean="0"/>
              <a:t> dopuna je ili zamjena za verbalnu komunikaciju</a:t>
            </a:r>
          </a:p>
          <a:p>
            <a:pPr lvl="2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200" dirty="0" smtClean="0"/>
              <a:t> koristi se za izražavanje emocija, pokazivanje stavova, odražavanje osobnosti i poticanje verbalne komunikacije</a:t>
            </a:r>
          </a:p>
          <a:p>
            <a:pPr lvl="2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r-HR" sz="3600" dirty="0" smtClean="0"/>
          </a:p>
          <a:p>
            <a:pPr marL="0" indent="0">
              <a:buNone/>
            </a:pPr>
            <a:endParaRPr lang="hr-H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vi-VN" sz="3500" dirty="0" smtClean="0"/>
              <a:t> </a:t>
            </a:r>
            <a:endParaRPr lang="hr-H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roup Cartoon Teenager Students Stock Illustrations – 1,515 Group Cartoon  Teenager Students Stock Illustrations, Vectors &amp; Clipart - Dreamsti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7488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188511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6512" y="476672"/>
          <a:ext cx="9107488" cy="579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53744"/>
                <a:gridCol w="4553744"/>
              </a:tblGrid>
              <a:tr h="405002">
                <a:tc gridSpan="2">
                  <a:txBody>
                    <a:bodyPr/>
                    <a:lstStyle/>
                    <a:p>
                      <a:pPr algn="ctr"/>
                      <a:r>
                        <a:rPr lang="hr-HR" sz="3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NEVERBALNA KOMUNIKACIJA U KNJIŽNICI</a:t>
                      </a:r>
                      <a:endParaRPr lang="hr-HR" sz="3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STRUČNA PORUKA   </a:t>
                      </a:r>
                      <a:endParaRPr lang="hr-HR" sz="2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NESTRUČNA  PORUKA   </a:t>
                      </a:r>
                      <a:endParaRPr lang="hr-HR" sz="26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 dirty="0"/>
                        <a:t>Dorečena i potpuna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Nedorečena i nepotpuna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 dirty="0"/>
                        <a:t>Konkretna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Generalna, uopćena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 dirty="0"/>
                        <a:t>Provjerena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Neprovjerena i iskrivljena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 dirty="0"/>
                        <a:t>Planirana i oblikovana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Neplanirana i neoblikovana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/>
                        <a:t>Jednostavna i kratka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Komplicirana i duga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/>
                        <a:t>Pregledna i povezana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Nepregledna i nepovezana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hr-HR" sz="2600"/>
                        <a:t>Postupna i logična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600" dirty="0"/>
                        <a:t>Nepostupna i nelogična</a:t>
                      </a:r>
                    </a:p>
                  </a:txBody>
                  <a:tcPr anchor="ctr"/>
                </a:tc>
              </a:tr>
              <a:tr h="405002">
                <a:tc>
                  <a:txBody>
                    <a:bodyPr/>
                    <a:lstStyle/>
                    <a:p>
                      <a:r>
                        <a:rPr lang="pt-BR" sz="2600"/>
                        <a:t>Vizualizirana, s primjerima i analogijama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600" dirty="0"/>
                        <a:t>Bez vizualizacije, bez primjera i bez analogija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57" y="1556792"/>
            <a:ext cx="496987" cy="447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1556792"/>
            <a:ext cx="504056" cy="411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4749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16025" y="1124744"/>
            <a:ext cx="8964487" cy="60784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600" dirty="0" smtClean="0"/>
              <a:t> </a:t>
            </a:r>
            <a:r>
              <a:rPr lang="hr-HR" sz="2800" dirty="0" smtClean="0"/>
              <a:t>učenici u knjižnici sve primjećuju...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smeta im podignuti kažiprst, povišeni ton, ako ih prekidamo dok govore...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žele biti primijećeni, vole kad ih zovemo po imenu,  da ih gledamo u oči dok im se obraćamo...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učenik zna kad nije dobrodošao, prepozna nam na licu da nas zamara...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NEVERBALNA  KOMUNIKACIJA U KNJIŽNICI</a:t>
            </a: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http://cdn.moneycrashers.com/wp-content/uploads/2011/11/library-technician-edit.jpg"/>
          <p:cNvPicPr/>
          <p:nvPr/>
        </p:nvPicPr>
        <p:blipFill>
          <a:blip r:embed="rId2" cstate="print"/>
          <a:srcRect r="19010"/>
          <a:stretch>
            <a:fillRect/>
          </a:stretch>
        </p:blipFill>
        <p:spPr bwMode="auto">
          <a:xfrm>
            <a:off x="72008" y="4221088"/>
            <a:ext cx="47160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:\Users\Mare\Desktop\Kraljević\SLIKE\Erasmus+program\HFHC6210.JPG"/>
          <p:cNvPicPr/>
          <p:nvPr/>
        </p:nvPicPr>
        <p:blipFill>
          <a:blip r:embed="rId3" cstate="print"/>
          <a:srcRect l="17788" t="39904" r="11378" b="23317"/>
          <a:stretch>
            <a:fillRect/>
          </a:stretch>
        </p:blipFill>
        <p:spPr bwMode="auto">
          <a:xfrm>
            <a:off x="4716016" y="3816424"/>
            <a:ext cx="442798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s://reynaldojrflores.files.wordpress.com/2013/07/16899900-cartoon-of-girl-student-studying-reading-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013176"/>
            <a:ext cx="21602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4624"/>
            <a:ext cx="9144000" cy="936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NEVERBALNA  KOMUNIKACIJA U KNJIŽNICI</a:t>
            </a: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88031" y="1095000"/>
            <a:ext cx="8964487" cy="60784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Socijalni procesi učenja u knjižnici: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ispunjavaju potrebu za druženjem i                 osjećaj pripadnosti skupini (socijalizacija)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zatraže pomoć knjižničara ako zatreba              (edukacija, informiranje)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usporedbe s drugima (pozitivna kompetencija)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provjera osobnih mišljenja, stavova i procjena (samopotvrđivanje)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zajedničko rješavanje zadataka, </a:t>
            </a:r>
          </a:p>
          <a:p>
            <a:pPr lvl="1">
              <a:buClr>
                <a:srgbClr val="C00000"/>
              </a:buClr>
            </a:pPr>
            <a:r>
              <a:rPr lang="hr-HR" sz="2800" dirty="0" smtClean="0"/>
              <a:t>i odlučivanje (timski rad)</a:t>
            </a:r>
          </a:p>
          <a:p>
            <a:pPr lvl="1">
              <a:buClr>
                <a:srgbClr val="C00000"/>
              </a:buClr>
            </a:pPr>
            <a:endParaRPr lang="hr-HR" sz="2800" dirty="0" smtClean="0"/>
          </a:p>
        </p:txBody>
      </p:sp>
      <p:pic>
        <p:nvPicPr>
          <p:cNvPr id="12" name="Picture 11" descr="http://os-cisla.skole.hr/upload/os-cisla/images/newsimg/320/Image/girl_or_child_reading_a_book_0515-1002-0104-0834_SMU.jpg"/>
          <p:cNvPicPr/>
          <p:nvPr/>
        </p:nvPicPr>
        <p:blipFill>
          <a:blip r:embed="rId3" cstate="print"/>
          <a:srcRect r="6452"/>
          <a:stretch>
            <a:fillRect/>
          </a:stretch>
        </p:blipFill>
        <p:spPr bwMode="auto">
          <a:xfrm>
            <a:off x="6948264" y="1052736"/>
            <a:ext cx="20882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os-srdoci-ri.skole.hr/upload/os-srdoci-ri/images/static3/1061/Image/%C4%8Ditanje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305983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https://0.s3.envato.com/files/27879423/boy%20reading%20a%20book_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252028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NEVERBALNA KOMUNIKACIJA U KNJIŽNICI</a:t>
            </a: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734960"/>
            <a:ext cx="9577064" cy="60784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hr-HR" sz="28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neverbalna komunikacija - </a:t>
            </a:r>
            <a:r>
              <a:rPr lang="hr-HR" sz="2800" dirty="0" smtClean="0"/>
              <a:t>komuniciranje bez riječi,      neizostavna pratnja verbalnom komuniciranju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informacije se ne prenose riječima, nego pokretima        tijela, izrazima lica, načinom odijevanja...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izgovorena poruka dobiva puni smisao uz pomoć neverbalnog  komuniciranja </a:t>
            </a:r>
          </a:p>
        </p:txBody>
      </p:sp>
      <p:pic>
        <p:nvPicPr>
          <p:cNvPr id="4" name="Picture 3" descr="Storytime Clipart Shared Reading - Cartoon , Free Transparent Clipart -  ClipartKe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861049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tory Time Secrets: Lessons Learned in a Year of Story Tim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Common Set of Read-Aloud Implementation Practices. #literacypearls -  Pearl's Place"/>
          <p:cNvPicPr/>
          <p:nvPr/>
        </p:nvPicPr>
        <p:blipFill>
          <a:blip r:embed="rId4" cstate="print"/>
          <a:srcRect r="5249"/>
          <a:stretch>
            <a:fillRect/>
          </a:stretch>
        </p:blipFill>
        <p:spPr bwMode="auto">
          <a:xfrm>
            <a:off x="5940153" y="3645025"/>
            <a:ext cx="324035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NEASERTIVNI KNJIŽNIČAR</a:t>
            </a:r>
            <a:endParaRPr kumimoji="0" lang="hr-HR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124744"/>
            <a:ext cx="9108504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voli zapovijedati, teži dominaciji i voli biti u pravu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za neuspjeh optužuje druge, ne sluša učenikove prijedloge, prekida ga, podsmjehuje se kad pogriješi, izruguje se i omalovažava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učenike smatra neodgovornima,                                          lijenima, nezainteresiranima, stalno                                     ih kontrolira i nadgleda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drži se na udaljenosti i </a:t>
            </a:r>
          </a:p>
          <a:p>
            <a:pPr>
              <a:buClr>
                <a:srgbClr val="C00000"/>
              </a:buClr>
            </a:pPr>
            <a:r>
              <a:rPr lang="hr-HR" sz="2800" dirty="0" smtClean="0"/>
              <a:t>postavlja se kao autoritet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češće sankcionira nego što </a:t>
            </a:r>
          </a:p>
          <a:p>
            <a:pPr>
              <a:buClr>
                <a:srgbClr val="C00000"/>
              </a:buClr>
            </a:pPr>
            <a:r>
              <a:rPr lang="hr-HR" sz="2800" dirty="0" smtClean="0"/>
              <a:t>nagrađuje i pohvaljuje </a:t>
            </a:r>
          </a:p>
          <a:p>
            <a:pPr>
              <a:buClr>
                <a:srgbClr val="C00000"/>
              </a:buClr>
            </a:pPr>
            <a:endParaRPr lang="hr-HR" sz="2800" dirty="0" smtClean="0"/>
          </a:p>
        </p:txBody>
      </p:sp>
      <p:pic>
        <p:nvPicPr>
          <p:cNvPr id="4" name="Picture 3" descr="https://bibufrjxerem.files.wordpress.com/2012/03/bibliotecc3a1r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80831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ASERTIVNI KNJIŽNIČAR</a:t>
            </a:r>
            <a:endParaRPr kumimoji="0" lang="hr-HR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016" y="1052736"/>
            <a:ext cx="9684568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empatičan, pravedan, prilagođava se, preuzima odgovornost, voli surađivati, teži ka kompromisu,      motivira učenike, potiče ih i hrabri</a:t>
            </a:r>
          </a:p>
          <a:p>
            <a:pPr>
              <a:buClr>
                <a:srgbClr val="C00000"/>
              </a:buClr>
            </a:pPr>
            <a:endParaRPr lang="hr-HR" sz="6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uvažava prijedloge učenika, nagrađuje ih i pohvaljuje</a:t>
            </a:r>
          </a:p>
          <a:p>
            <a:pPr>
              <a:buClr>
                <a:srgbClr val="C00000"/>
              </a:buClr>
            </a:pPr>
            <a:endParaRPr lang="hr-HR" sz="400" dirty="0" smtClean="0"/>
          </a:p>
          <a:p>
            <a:pPr>
              <a:buClr>
                <a:srgbClr val="C00000"/>
              </a:buClr>
            </a:pPr>
            <a:endParaRPr lang="hr-HR" sz="4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 njega učenici gledaju, slušaju i čuju  </a:t>
            </a:r>
          </a:p>
        </p:txBody>
      </p:sp>
      <p:pic>
        <p:nvPicPr>
          <p:cNvPr id="9" name="Picture 8" descr="C:\Users\Mare\Desktop\Kraljević\SLIKE\valentinovo\RMLM1441.JPG"/>
          <p:cNvPicPr/>
          <p:nvPr/>
        </p:nvPicPr>
        <p:blipFill>
          <a:blip r:embed="rId2" cstate="print"/>
          <a:srcRect l="12315" t="26442" r="22125" b="30747"/>
          <a:stretch>
            <a:fillRect/>
          </a:stretch>
        </p:blipFill>
        <p:spPr bwMode="auto">
          <a:xfrm>
            <a:off x="-36512" y="3861048"/>
            <a:ext cx="32403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ttp://www.bls.gov/ooh/images/2216.jpg"/>
          <p:cNvPicPr/>
          <p:nvPr/>
        </p:nvPicPr>
        <p:blipFill>
          <a:blip r:embed="rId3" cstate="print"/>
          <a:srcRect r="7407"/>
          <a:stretch>
            <a:fillRect/>
          </a:stretch>
        </p:blipFill>
        <p:spPr bwMode="auto">
          <a:xfrm>
            <a:off x="2915816" y="3861048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Mare\Desktop\Kraljević\SLIKE\točka\NAMW5081.JPG"/>
          <p:cNvPicPr/>
          <p:nvPr/>
        </p:nvPicPr>
        <p:blipFill>
          <a:blip r:embed="rId4" cstate="print"/>
          <a:srcRect b="26087"/>
          <a:stretch>
            <a:fillRect/>
          </a:stretch>
        </p:blipFill>
        <p:spPr bwMode="auto">
          <a:xfrm>
            <a:off x="6480720" y="3861048"/>
            <a:ext cx="269979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04864"/>
            <a:ext cx="9144000" cy="1656184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hr-HR" sz="3000" b="1" dirty="0" smtClean="0"/>
              <a:t>“Ni  jedan jezik nije tako jasan kao jezik tijela,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hr-HR" sz="3000" b="1" dirty="0" smtClean="0"/>
              <a:t>  kad ga jednom naučimo čitati.”</a:t>
            </a:r>
            <a:r>
              <a:rPr lang="hr-HR" sz="3600" b="1" dirty="0" smtClean="0">
                <a:solidFill>
                  <a:srgbClr val="0000FF"/>
                </a:solidFill>
              </a:rPr>
              <a:t>	</a:t>
            </a:r>
            <a:r>
              <a:rPr lang="hr-HR" sz="3600" dirty="0" smtClean="0"/>
              <a:t>	</a:t>
            </a:r>
            <a:r>
              <a:rPr lang="hr-HR" sz="3200" dirty="0" smtClean="0"/>
              <a:t>							</a:t>
            </a:r>
            <a:r>
              <a:rPr lang="hr-HR" sz="2200" i="1" dirty="0" smtClean="0"/>
              <a:t>Alexander Lowen</a:t>
            </a:r>
            <a:endParaRPr lang="hr-HR" sz="2200" i="1" dirty="0"/>
          </a:p>
        </p:txBody>
      </p:sp>
      <p:pic>
        <p:nvPicPr>
          <p:cNvPr id="6" name="Picture 5" descr="http://cna.md/sites/default/files/evenimente/service-level-agre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25202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wlteacher.files.wordpress.com/2012/08/screen-shot-2013-04-15-at-8-14-37-a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307047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pozitivnapsihologija.rs/wp-content/uploads/2013/06/govor-tel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2008"/>
            <a:ext cx="302433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pozitivnapsihologija.rs/wp-content/uploads/2013/06/Lo%C5%A1i-stilovi-komunikacij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3356992"/>
            <a:ext cx="27718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://profitiraj.hr/wp-content/uploads/uvjeravanje-fotolia_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2849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ttp://psihoterapijsketeme.rs/wp-content/uploads/nenasilna-komunikacij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9" y="5013176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poslovi.infostud.com/info/saveti/files/savet_154/dreamstime_53692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99497">
            <a:off x="5503695" y="4020671"/>
            <a:ext cx="3405796" cy="258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question-mark - Holy Crap It's Late!"/>
          <p:cNvPicPr/>
          <p:nvPr/>
        </p:nvPicPr>
        <p:blipFill>
          <a:blip r:embed="rId9" cstate="print"/>
          <a:srcRect t="5945" b="8921"/>
          <a:stretch>
            <a:fillRect/>
          </a:stretch>
        </p:blipFill>
        <p:spPr bwMode="auto">
          <a:xfrm>
            <a:off x="395536" y="4941168"/>
            <a:ext cx="230425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8622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os-ppreradovica-zd.skole.hr/upload/os-ppreradovica-zd/images/newsimg/202/Image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4536"/>
            <a:ext cx="91440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image.slidesharecdn.com/slideshare-150104055141-conversion-gate01/95/slide-share-20-638.jpg?cb=1420350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solidFill>
            <a:srgbClr val="0000FF"/>
          </a:solidFill>
        </p:spPr>
      </p:pic>
    </p:spTree>
    <p:extLst>
      <p:ext uri="{BB962C8B-B14F-4D97-AF65-F5344CB8AC3E}">
        <p14:creationId xmlns="" xmlns:p14="http://schemas.microsoft.com/office/powerpoint/2010/main" val="1753758811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440160"/>
            <a:ext cx="9619536" cy="5949280"/>
          </a:xfrm>
        </p:spPr>
        <p:txBody>
          <a:bodyPr numCol="1"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komunikacija porukama koje nisu izražene riječima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podrazumijeva: izraz lica, ton glasa, geste, položaj                tijela, pokret, dodir, pogled...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neverbalni znakovi - izuzetno važan dio komunikacije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2800" dirty="0" smtClean="0"/>
              <a:t>riječi su pod svjesnom kontrolom dok neverbalni                  znakovi nisu 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i="1" dirty="0" smtClean="0">
                <a:solidFill>
                  <a:srgbClr val="0000FF"/>
                </a:solidFill>
              </a:rPr>
              <a:t>      </a:t>
            </a:r>
            <a:r>
              <a:rPr lang="hr-H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...može se prestati govoriti, ali </a:t>
            </a:r>
          </a:p>
          <a:p>
            <a:pPr>
              <a:buNone/>
            </a:pPr>
            <a:r>
              <a:rPr lang="hr-H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gotovo je nemoguće prestati </a:t>
            </a:r>
          </a:p>
          <a:p>
            <a:pPr>
              <a:buNone/>
            </a:pPr>
            <a:r>
              <a:rPr lang="hr-H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slati neverbalne poruke...</a:t>
            </a:r>
            <a:r>
              <a:rPr lang="hr-HR" b="1" i="1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2705591" cy="28529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93784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NEVERBALNA KOMUNIKACIJA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987449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" y="116632"/>
            <a:ext cx="9129252" cy="79208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STAV TIJELA</a:t>
            </a:r>
            <a:endParaRPr lang="hr-H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10331711" cy="56855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000" dirty="0" smtClean="0"/>
              <a:t>stav tijela šalje poruku o raspoloženju</a:t>
            </a:r>
          </a:p>
          <a:p>
            <a:pPr lvl="3">
              <a:buClr>
                <a:srgbClr val="C00000"/>
              </a:buClr>
              <a:buNone/>
            </a:pPr>
            <a:r>
              <a:rPr lang="hr-H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uspravan hod, 			pognuta glava,</a:t>
            </a:r>
          </a:p>
          <a:p>
            <a:pPr lvl="3">
              <a:buClr>
                <a:srgbClr val="C00000"/>
              </a:buClr>
              <a:buNone/>
            </a:pPr>
            <a:r>
              <a:rPr lang="hr-H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podignuta glava       </a:t>
            </a:r>
            <a:r>
              <a:rPr lang="hr-HR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spuštena ramena</a:t>
            </a:r>
          </a:p>
          <a:p>
            <a:pPr>
              <a:lnSpc>
                <a:spcPct val="120000"/>
              </a:lnSpc>
              <a:buClr>
                <a:srgbClr val="C00000"/>
              </a:buClr>
              <a:buNone/>
            </a:pPr>
            <a:endParaRPr lang="hr-HR" sz="100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None/>
            </a:pPr>
            <a:r>
              <a:rPr lang="hr-HR" sz="3000" u="sng" dirty="0" smtClean="0"/>
              <a:t>karakteristike osobnosti: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hr-HR" sz="3000" dirty="0" smtClean="0"/>
              <a:t>dominantnost i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hr-HR" sz="3000" dirty="0" smtClean="0"/>
              <a:t>potčinjenost/pokornost </a:t>
            </a:r>
          </a:p>
        </p:txBody>
      </p:sp>
      <p:pic>
        <p:nvPicPr>
          <p:cNvPr id="7" name="Picture 6" descr="http://cdn2.lonerwolf.com/wp-content/uploads/sapientology/Learn-How-To-Read-Body-Langu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4279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2083495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Times New Roman"/>
                <a:cs typeface="Times New Roman"/>
              </a:rPr>
              <a:t>≠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415171090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945232"/>
            <a:ext cx="9324527" cy="57241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dominantnost:</a:t>
            </a:r>
            <a:r>
              <a:rPr lang="hr-HR" b="1" dirty="0" smtClean="0"/>
              <a:t> </a:t>
            </a:r>
            <a:r>
              <a:rPr lang="hr-HR" dirty="0" smtClean="0"/>
              <a:t>podignute obrve, ruke na bokovima, dignuta glava, dlanovi prema dolje, hodanje nalik na šepurenje, niži tonovi glasa  i stav isprsivanja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pokornost: </a:t>
            </a:r>
            <a:r>
              <a:rPr lang="hr-HR" dirty="0" smtClean="0"/>
              <a:t>udaljenost među sudionicima, crvenjenje lica, glava nagnuta u stranu, povijenost tijela, smijuljenje u nelagodnim situacijama, dlanovi prema gore, slijeganje ramenima, poza naklona, stidljivost i viši tonovi glasa </a:t>
            </a:r>
          </a:p>
          <a:p>
            <a:pPr marL="2446020" lvl="8" indent="-342900">
              <a:lnSpc>
                <a:spcPct val="170000"/>
              </a:lnSpc>
              <a:buClr>
                <a:srgbClr val="002060"/>
              </a:buClr>
              <a:buNone/>
            </a:pPr>
            <a:endParaRPr lang="hr-HR" sz="2400" i="1" cap="none" dirty="0" smtClean="0"/>
          </a:p>
          <a:p>
            <a:pPr>
              <a:buClrTx/>
              <a:buFont typeface="Arial" pitchFamily="34" charset="0"/>
              <a:buChar char="•"/>
            </a:pPr>
            <a:endParaRPr lang="hr-HR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2" y="99696"/>
            <a:ext cx="9144000" cy="6650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 TIJELA</a:t>
            </a:r>
            <a:endParaRPr lang="hr-H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roup Of Cartoon Young People. Teenagers. Stock Vector - Illustration of  fashion, teen: 134764485"/>
          <p:cNvPicPr/>
          <p:nvPr/>
        </p:nvPicPr>
        <p:blipFill>
          <a:blip r:embed="rId2" cstate="print"/>
          <a:srcRect b="10292"/>
          <a:stretch>
            <a:fillRect/>
          </a:stretch>
        </p:blipFill>
        <p:spPr bwMode="auto">
          <a:xfrm>
            <a:off x="4139952" y="4725144"/>
            <a:ext cx="50040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oup Of Cartoon Young People. Stock Vector - Illustration of people, teen:  115901638"/>
          <p:cNvPicPr/>
          <p:nvPr/>
        </p:nvPicPr>
        <p:blipFill>
          <a:blip r:embed="rId3" cstate="print"/>
          <a:srcRect b="10315"/>
          <a:stretch>
            <a:fillRect/>
          </a:stretch>
        </p:blipFill>
        <p:spPr bwMode="auto">
          <a:xfrm>
            <a:off x="35496" y="4725144"/>
            <a:ext cx="42484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4548625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FACIJALNA EKSPRESIJA </a:t>
            </a: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(lice i izrazi lica)</a:t>
            </a:r>
            <a:endParaRPr lang="hr-H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6512" y="836712"/>
            <a:ext cx="9144000" cy="6264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hr-HR" sz="3100" b="1" dirty="0" smtClean="0"/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ljubaznost - </a:t>
            </a:r>
            <a:r>
              <a:rPr lang="hr-HR" sz="3600" dirty="0" smtClean="0"/>
              <a:t>osmijeh, izvijenost usana prema gore 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neljubaznost -</a:t>
            </a:r>
            <a:r>
              <a:rPr lang="hr-HR" sz="3600" dirty="0" smtClean="0"/>
              <a:t> krajevi usana zavijeni su prema dolje uz nepomičnost očiju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ljutnja, sumnja, neslaganje - </a:t>
            </a:r>
            <a:r>
              <a:rPr lang="hr-HR" sz="3600" dirty="0" smtClean="0"/>
              <a:t>namrštene obrve, stisnuta usta, raširene nosnice, napućene usne  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strah, nesigurnost - </a:t>
            </a:r>
            <a:r>
              <a:rPr lang="hr-HR" sz="3600" dirty="0" smtClean="0"/>
              <a:t>proširene zjenice, treptanje, blijedost lica, brzi pokreti očiju, gledanje u pod, usmjeravanje očiju u stranu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 - </a:t>
            </a:r>
            <a:r>
              <a:rPr lang="hr-HR" sz="3600" dirty="0" smtClean="0"/>
              <a:t>dodirivanje nosa, trljanje očiju, glađenje brade, češkanje obrve, povlačenje za uho, dodirivanje kose, pokrivanje usana  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 -</a:t>
            </a:r>
            <a:r>
              <a:rPr lang="hr-HR" sz="3600" dirty="0" smtClean="0"/>
              <a:t> crvenilo lica 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uplašenost - </a:t>
            </a:r>
            <a:r>
              <a:rPr lang="hr-HR" sz="3600" dirty="0" smtClean="0"/>
              <a:t>širom otvorene oči </a:t>
            </a:r>
          </a:p>
          <a:p>
            <a:pPr lvl="0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dominantnost -</a:t>
            </a:r>
            <a:r>
              <a:rPr lang="hr-HR" sz="3600" dirty="0" smtClean="0"/>
              <a:t> podizanje obrva </a:t>
            </a:r>
          </a:p>
        </p:txBody>
      </p:sp>
      <p:pic>
        <p:nvPicPr>
          <p:cNvPr id="10" name="Picture 9" descr="http://www.neverbalna-komunikacija.si/wp-content/uploads/2012/11/nasveti_in_namig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301208"/>
            <a:ext cx="4211961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720294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ttp://www.your-self-improvement-guidebook.com/images/girllaugh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6512" y="72008"/>
            <a:ext cx="9180512" cy="11247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FACIJALNA EKSPRESIJA </a:t>
            </a:r>
            <a:r>
              <a:rPr kumimoji="0" lang="hr-HR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hr-HR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hr-HR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(lice i izrazi lica)</a:t>
            </a:r>
            <a:endParaRPr kumimoji="0" lang="hr-HR" sz="1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Picture 15" descr="http://thespiritscience.net/wp-content/uploads/2015/04/fe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450"/>
            <a:ext cx="2457450" cy="17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links2love.com/images/interested_no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268761"/>
            <a:ext cx="16192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s://static-secure.guim.co.uk/sys-images/Observer/Pix/pictures/2013/5/11/1368289652248/Sad-womans-face-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7" y="5085184"/>
            <a:ext cx="262880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blogcdn.com/www.stylelist.com/media/2013/03/woman-looking-confused-620km0118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0" y="3490317"/>
            <a:ext cx="2952750" cy="17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gamedata.britishcouncil.org/sites/default/files/attachment/womanshocked_000017972256XSmal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0968"/>
            <a:ext cx="23061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://www.abetterinterview.com/wp-content/uploads/2013/05/nervous-interview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9" y="3068960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s://files.ctctcdn.com/9a2f393a401/190c4db5-3cbe-4f8f-9c3a-3e073c66667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28498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://www.multitv.nl/wp-content/uploads/Asiri-Stres-Bu-Hastaligi-Tetikliyo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268760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ttp://www.mentalizer.com/wp-content/uploads/2015/05/deceptive-body-languag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268760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ttp://www.gobytrucknews.com/wp-content/uploads/2015/07/ScaredBusinesswoman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5229200"/>
            <a:ext cx="2592288" cy="15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://jobs.motorpoint.co.uk/upload/General/InterviewTips_body_language_original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3429000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.cdn.turner.com/cnn/2011/LIVING/01/06/rs.body.language/t1larg.body.language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39" y="5301208"/>
            <a:ext cx="24117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image.dnevnik.hr/media/images/1024xX/Jun2015/61095075-zena-osmijeh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5229200"/>
            <a:ext cx="23400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776192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768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ZNAKOVI TIJELA</a:t>
            </a:r>
            <a:endParaRPr lang="hr-H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12" y="908720"/>
            <a:ext cx="9144000" cy="5949280"/>
          </a:xfrm>
        </p:spPr>
        <p:txBody>
          <a:bodyPr>
            <a:noAutofit/>
          </a:bodyPr>
          <a:lstStyle/>
          <a:p>
            <a:pPr>
              <a:buNone/>
            </a:pPr>
            <a:endParaRPr lang="hr-HR" sz="1000" dirty="0" smtClean="0"/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skrivanje</a:t>
            </a:r>
            <a:r>
              <a:rPr lang="hr-HR" b="1" dirty="0" smtClean="0"/>
              <a:t> →</a:t>
            </a:r>
            <a:r>
              <a:rPr lang="hr-HR" dirty="0" smtClean="0"/>
              <a:t> šake ili ruke prekrižene na grudima, ali stisnute uz tijelo, trljanje ruku, ruke u džepovima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neslušanje</a:t>
            </a:r>
            <a:r>
              <a:rPr lang="hr-HR" b="1" dirty="0" smtClean="0"/>
              <a:t> →</a:t>
            </a:r>
            <a:r>
              <a:rPr lang="hr-HR" dirty="0" smtClean="0"/>
              <a:t> pomicanje stopalima ili mahanjem nogu dok sjedimo 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strah, stres </a:t>
            </a:r>
            <a:r>
              <a:rPr lang="hr-HR" b="1" dirty="0" smtClean="0"/>
              <a:t>→ </a:t>
            </a:r>
            <a:r>
              <a:rPr lang="hr-HR" dirty="0" smtClean="0"/>
              <a:t>kretanje adamove jabučice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napetost </a:t>
            </a:r>
            <a:r>
              <a:rPr lang="hr-HR" b="1" dirty="0" smtClean="0"/>
              <a:t>→</a:t>
            </a:r>
            <a:r>
              <a:rPr lang="hr-HR" dirty="0" smtClean="0"/>
              <a:t> ruke na leđima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arogancija</a:t>
            </a:r>
            <a:r>
              <a:rPr lang="hr-HR" dirty="0" smtClean="0"/>
              <a:t> → stražarski stav s prekriženim rukama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potčinjenost</a:t>
            </a:r>
            <a:r>
              <a:rPr lang="hr-HR" dirty="0" smtClean="0"/>
              <a:t> → nagnuta glava, dlanovi prema gore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nesigurnost</a:t>
            </a:r>
            <a:r>
              <a:rPr lang="hr-HR" dirty="0" smtClean="0"/>
              <a:t> → prekrižene noge pri stajanju, slijeganje ramenima, odmicanje tijela unatrag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otvorenost</a:t>
            </a:r>
            <a:r>
              <a:rPr lang="hr-HR" dirty="0" smtClean="0"/>
              <a:t> → čvrst stav, neprekrižene noge, ruke na koljenima, naginjanje prema naprijed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endParaRPr lang="hr-HR" sz="2800" dirty="0" smtClean="0"/>
          </a:p>
          <a:p>
            <a:pPr lvl="0"/>
            <a:endParaRPr lang="hr-HR" sz="2400" dirty="0"/>
          </a:p>
        </p:txBody>
      </p:sp>
      <p:pic>
        <p:nvPicPr>
          <p:cNvPr id="9" name="Picture 8" descr="http://www.svjetlorijeci.ba/slike/upload/2013/lifestyle/29619_shutterstock_61906825_iff---ovo.jpg"/>
          <p:cNvPicPr/>
          <p:nvPr/>
        </p:nvPicPr>
        <p:blipFill>
          <a:blip r:embed="rId2" cstate="print"/>
          <a:srcRect b="19121"/>
          <a:stretch>
            <a:fillRect/>
          </a:stretch>
        </p:blipFill>
        <p:spPr bwMode="auto">
          <a:xfrm>
            <a:off x="6912768" y="2492896"/>
            <a:ext cx="212372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10805491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brandmanager.com.hr/wp-content/uploads/2013/03/italy1-600x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98788"/>
            <a:ext cx="4572000" cy="308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http://www.beauty-cro.com/sites/default/files/styles/large/public/govor-tije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46805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http://www.blic.rs/data/images/2012-08-08/265287_svadja-foto-01-public-shutterstock_ff.jpg?ver=13444090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861048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http://chuprina.kz/wp-content/uploads/2014/01/postroenie-hr-otdela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4572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589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ZNAKOVI TIJELA</a:t>
            </a:r>
            <a:endParaRPr lang="hr-HR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43974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2958</TotalTime>
  <Words>1202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Civic</vt:lpstr>
      <vt:lpstr>1_Civic</vt:lpstr>
      <vt:lpstr>2_Civic</vt:lpstr>
      <vt:lpstr>4_Civic</vt:lpstr>
      <vt:lpstr>5_Civic</vt:lpstr>
      <vt:lpstr>Slide 1</vt:lpstr>
      <vt:lpstr>NEVERBALNA KOMUNIKACIJA</vt:lpstr>
      <vt:lpstr>NEVERBALNA KOMUNIKACIJA</vt:lpstr>
      <vt:lpstr>STAV TIJELA</vt:lpstr>
      <vt:lpstr>STAV TIJELA</vt:lpstr>
      <vt:lpstr>      FACIJALNA EKSPRESIJA  (lice i izrazi lica)</vt:lpstr>
      <vt:lpstr>Slide 7</vt:lpstr>
      <vt:lpstr>ZNAKOVI TIJELA</vt:lpstr>
      <vt:lpstr>ZNAKOVI TIJELA</vt:lpstr>
      <vt:lpstr>VANJSKI IZGLED</vt:lpstr>
      <vt:lpstr>VANJSKI IZGLED</vt:lpstr>
      <vt:lpstr>NEVERBALNA KOMUNIKACIJA U SVAKODNEVNOM ŽIVOTU</vt:lpstr>
      <vt:lpstr>TEMELJNI STILOVI KOMUNIKACIJE</vt:lpstr>
      <vt:lpstr>TEMELJNI STILOVI KOMUNIKACIJE</vt:lpstr>
      <vt:lpstr>TEMELJNI STILOVI KOMUNIKACIJE</vt:lpstr>
      <vt:lpstr>KOMUNIKACIJA U KNJIŽNICI</vt:lpstr>
      <vt:lpstr>KOMUNIKACIJA U KNJIŽNICI</vt:lpstr>
      <vt:lpstr>INTERPERSONALNA KOMUNIKACIJA U KNJIŽNICI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U SPLITU EKONOMSKI FAKULTET SPLIT</dc:title>
  <dc:creator>Karla Marušić</dc:creator>
  <cp:lastModifiedBy>Mare</cp:lastModifiedBy>
  <cp:revision>412</cp:revision>
  <dcterms:created xsi:type="dcterms:W3CDTF">2015-03-10T20:52:39Z</dcterms:created>
  <dcterms:modified xsi:type="dcterms:W3CDTF">2020-11-23T01:25:30Z</dcterms:modified>
</cp:coreProperties>
</file>