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2" r:id="rId2"/>
    <p:sldId id="293" r:id="rId3"/>
    <p:sldId id="294" r:id="rId4"/>
    <p:sldId id="29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7" r:id="rId40"/>
    <p:sldId id="298" r:id="rId41"/>
    <p:sldId id="299" r:id="rId42"/>
    <p:sldId id="300" r:id="rId43"/>
    <p:sldId id="301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programmes/erasmus-plus/node_hr" TargetMode="External"/><Relationship Id="rId2" Type="http://schemas.openxmlformats.org/officeDocument/2006/relationships/hyperlink" Target="https://www.etwinning.net/hr/pub/about.h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OSVrgorac/videos/68815855244205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osvrgorac/videos/713555359792658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hS8klRuRK8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T4eKXKIllk" TargetMode="External"/><Relationship Id="rId3" Type="http://schemas.openxmlformats.org/officeDocument/2006/relationships/hyperlink" Target="https://www.facebook.com/OSVrgorac/videos/346940070678784" TargetMode="External"/><Relationship Id="rId7" Type="http://schemas.openxmlformats.org/officeDocument/2006/relationships/hyperlink" Target="https://www.youtube.com/watch?v=Sv8FNcxo628" TargetMode="External"/><Relationship Id="rId2" Type="http://schemas.openxmlformats.org/officeDocument/2006/relationships/hyperlink" Target="https://www.facebook.com/OSVrgorac/videos/71002644001000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ChS8klRuRK8" TargetMode="External"/><Relationship Id="rId5" Type="http://schemas.openxmlformats.org/officeDocument/2006/relationships/hyperlink" Target="https://www.facebook.com/OSVrgorac/videos/1236382320467311" TargetMode="External"/><Relationship Id="rId4" Type="http://schemas.openxmlformats.org/officeDocument/2006/relationships/hyperlink" Target="https://www.facebook.com/OSVrgorac/videos/743743003704990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BB70D8-139B-4D58-A696-DD87861BFB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D</a:t>
            </a:r>
            <a:r>
              <a:rPr lang="hr-HR" cap="none" dirty="0"/>
              <a:t>ružina</a:t>
            </a:r>
            <a:r>
              <a:rPr lang="hr-HR" dirty="0"/>
              <a:t> „m</a:t>
            </a:r>
            <a:r>
              <a:rPr lang="hr-HR" cap="none" dirty="0"/>
              <a:t>ladi</a:t>
            </a:r>
            <a:r>
              <a:rPr lang="hr-HR" dirty="0"/>
              <a:t> </a:t>
            </a:r>
            <a:r>
              <a:rPr lang="hr-HR" cap="none" dirty="0"/>
              <a:t>knjižničari” u europskim</a:t>
            </a:r>
            <a:r>
              <a:rPr lang="hr-HR" dirty="0"/>
              <a:t> </a:t>
            </a:r>
            <a:r>
              <a:rPr lang="hr-HR" cap="none" dirty="0"/>
              <a:t>projektima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DCEF729-182E-4B5B-84E9-C5C4D841E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Adriana Turić </a:t>
            </a:r>
            <a:r>
              <a:rPr lang="hr-HR" dirty="0" err="1"/>
              <a:t>erceg</a:t>
            </a:r>
            <a:endParaRPr lang="hr-HR" dirty="0"/>
          </a:p>
          <a:p>
            <a:r>
              <a:rPr lang="hr-HR" dirty="0" err="1"/>
              <a:t>Žsv</a:t>
            </a:r>
            <a:r>
              <a:rPr lang="hr-HR" dirty="0"/>
              <a:t> 4.7.2022.</a:t>
            </a:r>
          </a:p>
        </p:txBody>
      </p:sp>
    </p:spTree>
    <p:extLst>
      <p:ext uri="{BB962C8B-B14F-4D97-AF65-F5344CB8AC3E}">
        <p14:creationId xmlns:p14="http://schemas.microsoft.com/office/powerpoint/2010/main" val="2373576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41A4944-F473-4CF7-A652-F9880FB1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90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FC90C10-9025-481F-B9F8-6322A2AF5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2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143B993-B56D-4EE4-97AD-E5E8CF8D3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9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741F9C6-DC46-4490-A6D3-196B6F68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46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C8F9DCE-63CA-461E-8B96-ACF8C487E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2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D9350E7-8CD7-4E29-A5BB-EC8D1F3E8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6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49FB48D-3375-43C7-9471-092D7CC46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01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E93CD39-7BE9-4934-A35D-247EC013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43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1C0C7D4-9A2B-4340-8F47-0D6431437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03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E934CE9-4E96-40DE-8640-979BCF3F3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6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8D1872-BF77-42C1-ABBB-3A13B170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35075"/>
          </a:xfrm>
        </p:spPr>
        <p:txBody>
          <a:bodyPr/>
          <a:lstStyle/>
          <a:p>
            <a:r>
              <a:rPr lang="hr-HR" dirty="0"/>
              <a:t>Što je </a:t>
            </a:r>
            <a:r>
              <a:rPr lang="hr-HR" cap="none" dirty="0"/>
              <a:t>e</a:t>
            </a:r>
            <a:r>
              <a:rPr lang="hr-HR" dirty="0"/>
              <a:t> </a:t>
            </a:r>
            <a:r>
              <a:rPr lang="hr-HR" dirty="0" err="1"/>
              <a:t>twinning</a:t>
            </a:r>
            <a:r>
              <a:rPr lang="hr-HR" dirty="0"/>
              <a:t>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5A4EAE-9B20-40BF-8FF7-1033665456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53592"/>
            <a:ext cx="10363826" cy="4237607"/>
          </a:xfrm>
        </p:spPr>
        <p:txBody>
          <a:bodyPr>
            <a:normAutofit fontScale="92500" lnSpcReduction="20000"/>
          </a:bodyPr>
          <a:lstStyle/>
          <a:p>
            <a:pPr algn="l" fontAlgn="base"/>
            <a:r>
              <a:rPr lang="hr-HR" sz="2800" b="1" i="0" cap="none" dirty="0">
                <a:solidFill>
                  <a:srgbClr val="4D4D4D"/>
                </a:solidFill>
                <a:effectLst/>
                <a:latin typeface="inherit"/>
              </a:rPr>
              <a:t>eTwinning</a:t>
            </a:r>
            <a:r>
              <a:rPr lang="hr-HR" sz="2800" b="0" i="0" cap="none" dirty="0">
                <a:solidFill>
                  <a:srgbClr val="4D4D4D"/>
                </a:solidFill>
                <a:effectLst/>
                <a:latin typeface="Source Sans Pro" panose="020B0503030403020204" pitchFamily="34" charset="0"/>
              </a:rPr>
              <a:t> je zajednica škola u </a:t>
            </a:r>
            <a:r>
              <a:rPr lang="hr-HR" sz="2800" cap="none" dirty="0">
                <a:solidFill>
                  <a:srgbClr val="4D4D4D"/>
                </a:solidFill>
                <a:latin typeface="Source Sans Pro" panose="020B0503030403020204" pitchFamily="34" charset="0"/>
              </a:rPr>
              <a:t>E</a:t>
            </a:r>
            <a:r>
              <a:rPr lang="hr-HR" sz="2800" b="0" i="0" cap="none" dirty="0">
                <a:solidFill>
                  <a:srgbClr val="4D4D4D"/>
                </a:solidFill>
                <a:effectLst/>
                <a:latin typeface="Source Sans Pro" panose="020B0503030403020204" pitchFamily="34" charset="0"/>
              </a:rPr>
              <a:t>uropi</a:t>
            </a:r>
          </a:p>
          <a:p>
            <a:pPr algn="l" fontAlgn="base"/>
            <a:r>
              <a:rPr lang="hr-HR" sz="2800" b="0" i="0" u="none" strike="noStrike" cap="none" dirty="0">
                <a:solidFill>
                  <a:srgbClr val="F17D00"/>
                </a:solidFill>
                <a:effectLst/>
                <a:latin typeface="Source Sans Pro" panose="020B0503030403020204" pitchFamily="34" charset="0"/>
                <a:hlinkClick r:id="rId2"/>
              </a:rPr>
              <a:t>eTwinning</a:t>
            </a:r>
            <a:r>
              <a:rPr lang="hr-HR" sz="2800" b="0" i="0" cap="none" dirty="0">
                <a:solidFill>
                  <a:srgbClr val="787A7F"/>
                </a:solidFill>
                <a:effectLst/>
                <a:latin typeface="Source Sans Pro" panose="020B0503030403020204" pitchFamily="34" charset="0"/>
              </a:rPr>
              <a:t> nudi platformu za odgojno – obrazovne djelatnike (učitelje, ravnatelje, knjižničare, itd.) koji rade u školama i dječjim vrtićima europskih država sudionica </a:t>
            </a:r>
            <a:r>
              <a:rPr lang="hr-HR" sz="2800" b="0" i="0" cap="none" dirty="0" err="1">
                <a:solidFill>
                  <a:srgbClr val="787A7F"/>
                </a:solidFill>
                <a:effectLst/>
                <a:latin typeface="Source Sans Pro" panose="020B0503030403020204" pitchFamily="34" charset="0"/>
              </a:rPr>
              <a:t>eTwinninga</a:t>
            </a:r>
            <a:r>
              <a:rPr lang="hr-HR" sz="2800" b="0" i="0" cap="none" dirty="0">
                <a:solidFill>
                  <a:srgbClr val="787A7F"/>
                </a:solidFill>
                <a:effectLst/>
                <a:latin typeface="Source Sans Pro" panose="020B0503030403020204" pitchFamily="34" charset="0"/>
              </a:rPr>
              <a:t>. Putem ove platforme članovi mogu komunicirati, surađivati, razvijati projekte, razmjenjivati znanja i iskustva te postati dijelom najzanimljivije obrazovne zajednice u Europi. </a:t>
            </a:r>
          </a:p>
          <a:p>
            <a:pPr algn="l" fontAlgn="base"/>
            <a:r>
              <a:rPr lang="hr-HR" sz="2800" b="0" i="0" cap="none" dirty="0">
                <a:solidFill>
                  <a:srgbClr val="787A7F"/>
                </a:solidFill>
                <a:effectLst/>
                <a:latin typeface="Source Sans Pro" panose="020B0503030403020204" pitchFamily="34" charset="0"/>
              </a:rPr>
              <a:t>eTwinning se uspješno integrirao u </a:t>
            </a:r>
            <a:r>
              <a:rPr lang="hr-HR" sz="2800" cap="none" dirty="0">
                <a:solidFill>
                  <a:srgbClr val="F17D00"/>
                </a:solidFill>
                <a:latin typeface="Source Sans Pro" panose="020B0503030403020204" pitchFamily="34" charset="0"/>
              </a:rPr>
              <a:t>E</a:t>
            </a:r>
            <a:r>
              <a:rPr lang="hr-HR" sz="2800" b="0" i="0" u="none" strike="noStrike" cap="none" dirty="0">
                <a:solidFill>
                  <a:srgbClr val="F17D00"/>
                </a:solidFill>
                <a:effectLst/>
                <a:latin typeface="Source Sans Pro" panose="020B0503030403020204" pitchFamily="34" charset="0"/>
                <a:hlinkClick r:id="rId3"/>
              </a:rPr>
              <a:t>rasmus+</a:t>
            </a:r>
            <a:r>
              <a:rPr lang="hr-HR" sz="2800" b="0" i="0" cap="none" dirty="0">
                <a:solidFill>
                  <a:srgbClr val="787A7F"/>
                </a:solidFill>
                <a:effectLst/>
                <a:latin typeface="Source Sans Pro" panose="020B0503030403020204" pitchFamily="34" charset="0"/>
              </a:rPr>
              <a:t>, program europske unije u području obrazovanja, osposobljavanja, mladih i sporta</a:t>
            </a:r>
            <a:r>
              <a:rPr lang="hr-HR" sz="2800" cap="none" dirty="0">
                <a:solidFill>
                  <a:srgbClr val="787A7F"/>
                </a:solidFill>
                <a:latin typeface="Source Sans Pro" panose="020B0503030403020204" pitchFamily="34" charset="0"/>
              </a:rPr>
              <a:t>.</a:t>
            </a:r>
            <a:endParaRPr lang="hr-HR" sz="2800" b="0" i="0" cap="none" dirty="0">
              <a:solidFill>
                <a:srgbClr val="787A7F"/>
              </a:solidFill>
              <a:effectLst/>
              <a:latin typeface="Source Sans Pro" panose="020B0503030403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09617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16F9D31-DA3A-4B0C-9A9D-4123B7C45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5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7BE66DE-B7DC-4BC4-9CE6-BA889F0D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45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6F31700-BD5D-4D20-B9C1-FB02875B7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1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B646012-9F0C-46F0-A436-9D99D6677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80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F3D0BD7-8BCD-4BA9-B410-AEBBE341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31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5C1B84C-64F5-41AA-A5F9-F2F03FF6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74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856B7FF-B6EB-4DB2-BA80-585C6E44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66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3C297AB-06C1-481F-B91C-6704F9F4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96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F33353F-AE2F-4D35-A178-FAFAAF304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48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21DDCDC-046B-40CA-A761-FF0B8E20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0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8353C1E-6F43-44A4-AB80-8AEAE787EBD2}"/>
              </a:ext>
            </a:extLst>
          </p:cNvPr>
          <p:cNvSpPr txBox="1"/>
          <p:nvPr/>
        </p:nvSpPr>
        <p:spPr>
          <a:xfrm>
            <a:off x="1873188" y="941033"/>
            <a:ext cx="88244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sz="4400" b="1" i="0" dirty="0">
                <a:effectLst/>
                <a:latin typeface="Source Sans Pro" panose="020B0503030403020204" pitchFamily="34" charset="0"/>
              </a:rPr>
              <a:t>Zašto?</a:t>
            </a:r>
          </a:p>
          <a:p>
            <a:pPr algn="ctr" fontAlgn="base"/>
            <a:r>
              <a:rPr lang="hr-HR" sz="4400" b="0" i="0" dirty="0">
                <a:effectLst/>
                <a:latin typeface="Source Sans Pro" panose="020B0503030403020204" pitchFamily="34" charset="0"/>
              </a:rPr>
              <a:t>Upoznajte kolege koji razmišljaju kao i vi, stvarajte projekte, dijelite ideje, učite, razvijajte, rušite zidove svoje učionice i širite svoje vidike.</a:t>
            </a:r>
          </a:p>
        </p:txBody>
      </p:sp>
    </p:spTree>
    <p:extLst>
      <p:ext uri="{BB962C8B-B14F-4D97-AF65-F5344CB8AC3E}">
        <p14:creationId xmlns:p14="http://schemas.microsoft.com/office/powerpoint/2010/main" val="3880251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6E9DA7D-16E9-4DE8-88BD-8129E0E6A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6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C47EFC1-090A-4CA7-8242-BCD3BF03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38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3EA1FB2-760C-43E1-A82A-942F5C80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27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CB34286-A053-45ED-9E18-CB4082684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02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F64FD97-379A-457D-8039-2F572E75D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15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68D35FC-2442-4050-9D45-A6A255328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5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E6AAB58-FD07-40E0-9022-E609F253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88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81997C1-8538-4EED-BD43-2BD71C685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82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13C00A7-68F3-43DD-957E-665E2277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94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9C7904-6732-43A7-8515-59C23771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 PANDEMIC HANDS-ON WORKSHOPS FOR STUDENTS</a:t>
            </a:r>
            <a:br>
              <a:rPr lang="hr-H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7E7B71-925D-463D-AC62-CB1F4E496E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06858"/>
            <a:ext cx="10363826" cy="418434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6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andemija </a:t>
            </a:r>
            <a:r>
              <a:rPr lang="hr-HR" sz="26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koronavirusa</a:t>
            </a: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(covid-19) počela se globalno doživljavati od početka 2020. izolacija i socijalno distanciranje potrebni za suzbijanje širenja covid-19 utjecali su na sva područja života, što je rezultiralo potrebom ponovnog procjenjivanja perspektive prema obrazovanju.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Cilj nam je nadoknaditi akademsku godinu 2020.-2021., društveno. Naši učenici su se u svakodnevnom životu u čitanju i pisanju pokušali prilagoditi životu na daljinu i direktnom obrazovanju u teškim uvjetima. Modele kombiniranog učenja kreirali smo za različita područja učenja uz radionice dizajnerskih vještina koje podržavaju intelektualne, emocionalne i fizičke potrebe naših učenika. Radioničke aktivnosti pridonijele su transformaciji informacija koje su im potrebne u svakodnevnom životu u životne vještine.</a:t>
            </a:r>
            <a:endParaRPr lang="hr-HR" sz="26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6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projektu su sudjelovali učenici 4.a razreda i učenici koji pohađaju družinu Mladi knjižničari. projekt je vodila knjižničarka </a:t>
            </a:r>
            <a:r>
              <a:rPr lang="hr-HR" sz="26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driana.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600" u="sng" cap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https://www.facebook.com/osvrgorac/videos/688158552442055</a:t>
            </a:r>
            <a:endParaRPr lang="hr-HR" sz="26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 sz="26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 sz="26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 sz="26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5670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A5C14FF-4271-4B49-9E78-A2672BA56FF2}"/>
              </a:ext>
            </a:extLst>
          </p:cNvPr>
          <p:cNvSpPr txBox="1"/>
          <p:nvPr/>
        </p:nvSpPr>
        <p:spPr>
          <a:xfrm>
            <a:off x="2743200" y="1003178"/>
            <a:ext cx="601684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sz="4400" b="1" i="0" dirty="0">
                <a:effectLst/>
                <a:latin typeface="Source Sans Pro" panose="020B0503030403020204" pitchFamily="34" charset="0"/>
              </a:rPr>
              <a:t>Kako?</a:t>
            </a:r>
          </a:p>
          <a:p>
            <a:pPr algn="ctr" fontAlgn="base"/>
            <a:r>
              <a:rPr lang="hr-HR" sz="4400" b="0" i="0" dirty="0">
                <a:effectLst/>
                <a:latin typeface="Source Sans Pro" panose="020B0503030403020204" pitchFamily="34" charset="0"/>
              </a:rPr>
              <a:t>Registrirajte se, povežite se, istražujte i budite otvoreni za suradnju i dijeljenje prilika.</a:t>
            </a:r>
          </a:p>
        </p:txBody>
      </p:sp>
    </p:spTree>
    <p:extLst>
      <p:ext uri="{BB962C8B-B14F-4D97-AF65-F5344CB8AC3E}">
        <p14:creationId xmlns:p14="http://schemas.microsoft.com/office/powerpoint/2010/main" val="1549491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019FDE-1778-4C12-8005-58F627A09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– SOURCE OF LIFE</a:t>
            </a:r>
            <a:br>
              <a:rPr lang="hr-H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6B7C8E-718B-48A4-BC41-757A8DEA60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vaj eTwinning projekt pokrenuli su naši partneri iz Turske. Osim škola iz Turske, uključene su i škole iz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elgije, Hrvatske,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rbije i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zerbajdžana. Provodio se od veljače 2022. do travnja 2022. Aktivnosti smo dogovarali na zajedničkim online susretima.</a:t>
            </a:r>
            <a:endParaRPr lang="hr-HR" sz="18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ašu školu predstavljali su učenici koji pohađaju družinu Mladi knjižničari: </a:t>
            </a:r>
            <a:r>
              <a:rPr lang="hr-HR" sz="1800" cap="none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r-HR" sz="18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ntea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cap="none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r-HR" sz="18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ovorko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ijana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erceg, Jure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erceg,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atija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ukojević,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vano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rljušić i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rceg s knjižničarkom </a:t>
            </a:r>
            <a:r>
              <a:rPr lang="hr-H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r-H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drianom.</a:t>
            </a:r>
            <a:endParaRPr lang="hr-HR" sz="18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https://www.facebook.com/osvrgorac/videos/713555359792658</a:t>
            </a:r>
            <a:endParaRPr lang="hr-HR" sz="18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1093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96F8D3-AB6B-4B7D-AAF9-5432316F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ODRŽIVI RAZVOJ SADIMO BILJKE</a:t>
            </a:r>
            <a:br>
              <a:rPr lang="hr-H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AA9E38C-AFBF-4507-8E48-E29EB3BCF31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ladi knjižničari i učenici 4.a koji su s knjižničarkom uključeni u eTwinning projekt Post </a:t>
            </a:r>
            <a:r>
              <a:rPr lang="hr-HR" sz="2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andemic </a:t>
            </a:r>
            <a:r>
              <a:rPr lang="hr-HR" sz="2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ands-On </a:t>
            </a:r>
            <a:r>
              <a:rPr lang="hr-HR" sz="2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orkshops for </a:t>
            </a:r>
            <a:r>
              <a:rPr lang="hr-HR" sz="2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tudents, uranili su u školsku knjižnicu. U ožujku su nam projektne aktivnosti vezane za održivi razvoj te smo kao jednu od aktivnosti trebali saditi biljke. Nakon kratke demonstracije, svaki učenik se okušao u sadnji sukulenti te njegovanju posađene biljke kako bi prikladno rasla. Uživali smo i oplemenili prostor novim sadnicama.</a:t>
            </a:r>
            <a:r>
              <a:rPr lang="hr-HR" sz="24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400" u="sng" cap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https://www.youtube.com/watch?v=chs8klrurk8</a:t>
            </a:r>
            <a:endParaRPr lang="hr-HR" sz="24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 sz="24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42082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16815B7C-3E8D-49CB-BD2B-00217DFDF7B6}"/>
              </a:ext>
            </a:extLst>
          </p:cNvPr>
          <p:cNvSpPr txBox="1"/>
          <p:nvPr/>
        </p:nvSpPr>
        <p:spPr>
          <a:xfrm>
            <a:off x="2237173" y="798990"/>
            <a:ext cx="8531441" cy="556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Architects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Our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World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https://www.facebook.com/OSVrgorac/videos/710026440010003</a:t>
            </a:r>
            <a:endParaRPr lang="hr-HR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https://www.facebook.com/OSVrgorac/videos/346940070678784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100.dan škole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https://www.facebook.com/OSVrgorac/videos/743743003704990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afer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https://www.facebook.com/OSVrgorac/videos/1236382320467311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Kulturne i javne ustanove zavičaja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https://www.youtube.com/watch?v=ChS8klRuRK8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https://www.youtube.com/watch?v=Sv8FNcxo628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https://www.youtube.com/watch?v=CT4eKXKIllk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7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0DF651B-0216-4CE1-9993-9C81C4629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3B97-31D0-4D92-B70B-F64FFB490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1101C3A-82C1-4620-8518-528ED7556A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B344634-4D62-493C-A321-3D3731A0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Hvala</a:t>
            </a:r>
            <a:r>
              <a:rPr lang="en-US" sz="4800" dirty="0"/>
              <a:t> </a:t>
            </a:r>
            <a:r>
              <a:rPr lang="en-US" sz="4800" dirty="0" err="1"/>
              <a:t>na</a:t>
            </a:r>
            <a:r>
              <a:rPr lang="en-US" sz="4800" dirty="0"/>
              <a:t> </a:t>
            </a:r>
            <a:r>
              <a:rPr lang="en-US" sz="4800"/>
              <a:t>pozornosti</a:t>
            </a:r>
            <a:r>
              <a:rPr lang="en-US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0900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92547F-3D62-4E89-A606-8A0BCC989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1848815"/>
          </a:xfrm>
        </p:spPr>
        <p:txBody>
          <a:bodyPr>
            <a:normAutofit/>
          </a:bodyPr>
          <a:lstStyle/>
          <a:p>
            <a:r>
              <a:rPr lang="hr-HR" sz="5400" b="1" dirty="0">
                <a:latin typeface="Lucida Handwriting" panose="03010101010101010101" pitchFamily="66" charset="0"/>
              </a:rPr>
              <a:t>Literate </a:t>
            </a:r>
            <a:r>
              <a:rPr lang="hr-HR" sz="5400" b="1" dirty="0" err="1">
                <a:latin typeface="Lucida Handwriting" panose="03010101010101010101" pitchFamily="66" charset="0"/>
              </a:rPr>
              <a:t>Children</a:t>
            </a:r>
            <a:r>
              <a:rPr lang="hr-HR" sz="5400" b="1" dirty="0">
                <a:latin typeface="Lucida Handwriting" panose="03010101010101010101" pitchFamily="66" charset="0"/>
              </a:rPr>
              <a:t> </a:t>
            </a:r>
            <a:r>
              <a:rPr lang="hr-HR" sz="5400" b="1" dirty="0" err="1">
                <a:latin typeface="Lucida Handwriting" panose="03010101010101010101" pitchFamily="66" charset="0"/>
              </a:rPr>
              <a:t>Of</a:t>
            </a:r>
            <a:r>
              <a:rPr lang="hr-HR" sz="5400" b="1" dirty="0">
                <a:latin typeface="Lucida Handwriting" panose="03010101010101010101" pitchFamily="66" charset="0"/>
              </a:rPr>
              <a:t> </a:t>
            </a:r>
            <a:r>
              <a:rPr lang="hr-HR" sz="5400" b="1" dirty="0" err="1">
                <a:latin typeface="Lucida Handwriting" panose="03010101010101010101" pitchFamily="66" charset="0"/>
              </a:rPr>
              <a:t>The</a:t>
            </a:r>
            <a:r>
              <a:rPr lang="hr-HR" sz="5400" b="1" dirty="0">
                <a:latin typeface="Lucida Handwriting" panose="03010101010101010101" pitchFamily="66" charset="0"/>
              </a:rPr>
              <a:t> Digital Age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31C120C-AE1A-4A9A-B06C-D953928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700" y="3886200"/>
            <a:ext cx="9817100" cy="1671015"/>
          </a:xfrm>
        </p:spPr>
        <p:txBody>
          <a:bodyPr>
            <a:normAutofit fontScale="85000" lnSpcReduction="20000"/>
          </a:bodyPr>
          <a:lstStyle/>
          <a:p>
            <a:r>
              <a:rPr lang="hr-HR" sz="3200" b="1" cap="none" dirty="0"/>
              <a:t>Predstavljanje </a:t>
            </a:r>
            <a:r>
              <a:rPr lang="hr-HR" sz="3200" b="1" cap="none" dirty="0" err="1"/>
              <a:t>eTwinning</a:t>
            </a:r>
            <a:r>
              <a:rPr lang="hr-HR" sz="3200" b="1" cap="none" dirty="0"/>
              <a:t> projekta</a:t>
            </a:r>
          </a:p>
          <a:p>
            <a:pPr algn="l"/>
            <a:r>
              <a:rPr lang="hr-HR" sz="3200" b="1" cap="none" dirty="0"/>
              <a:t>PRIPREMILA: Adriana </a:t>
            </a:r>
            <a:r>
              <a:rPr lang="hr-HR" sz="3200" b="1" cap="none" dirty="0" err="1"/>
              <a:t>Turić</a:t>
            </a:r>
            <a:r>
              <a:rPr lang="hr-HR" sz="3200" b="1" cap="none" dirty="0"/>
              <a:t> Erceg, </a:t>
            </a:r>
            <a:r>
              <a:rPr lang="hr-HR" sz="3200" b="1" i="1" cap="none" dirty="0"/>
              <a:t>prof. hrv. </a:t>
            </a:r>
            <a:r>
              <a:rPr lang="hr-HR" sz="3200" b="1" i="1" cap="none" dirty="0" err="1"/>
              <a:t>jez</a:t>
            </a:r>
            <a:r>
              <a:rPr lang="hr-HR" sz="3200" b="1" i="1" cap="none" dirty="0"/>
              <a:t>./dipl. </a:t>
            </a:r>
            <a:r>
              <a:rPr lang="hr-HR" sz="3200" b="1" i="1" cap="none" dirty="0" err="1"/>
              <a:t>knjiž</a:t>
            </a:r>
            <a:r>
              <a:rPr lang="hr-HR" sz="3200" b="1" i="1" cap="none" dirty="0"/>
              <a:t>.</a:t>
            </a:r>
          </a:p>
          <a:p>
            <a:r>
              <a:rPr lang="hr-HR" sz="3200" b="1" i="1" cap="none" dirty="0"/>
              <a:t>                                               stručna suradnica mentorica</a:t>
            </a:r>
          </a:p>
          <a:p>
            <a:pPr algn="r"/>
            <a:endParaRPr lang="hr-HR" sz="3200" b="1" cap="none" dirty="0"/>
          </a:p>
        </p:txBody>
      </p:sp>
    </p:spTree>
    <p:extLst>
      <p:ext uri="{BB962C8B-B14F-4D97-AF65-F5344CB8AC3E}">
        <p14:creationId xmlns:p14="http://schemas.microsoft.com/office/powerpoint/2010/main" val="367378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B27599A-F97A-43BB-A07E-0E1D886100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2500" y="381000"/>
            <a:ext cx="991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5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86DF15E-5651-4F64-8A8F-6B8C2027A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5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6D55DA0-357C-4BC0-ABDB-B5B93EC0F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BD7CED3-5ABA-44C0-81C3-546A993E4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5970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78</TotalTime>
  <Words>638</Words>
  <Application>Microsoft Office PowerPoint</Application>
  <PresentationFormat>Široki zaslon</PresentationFormat>
  <Paragraphs>44</Paragraphs>
  <Slides>43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51" baseType="lpstr">
      <vt:lpstr>Arial</vt:lpstr>
      <vt:lpstr>Calibri</vt:lpstr>
      <vt:lpstr>inherit</vt:lpstr>
      <vt:lpstr>Lucida Handwriting</vt:lpstr>
      <vt:lpstr>Source Sans Pro</vt:lpstr>
      <vt:lpstr>Times New Roman</vt:lpstr>
      <vt:lpstr>Tw Cen MT</vt:lpstr>
      <vt:lpstr>Kapljica</vt:lpstr>
      <vt:lpstr>Družina „mladi knjižničari” u europskim projektima</vt:lpstr>
      <vt:lpstr>Što je e twinning?</vt:lpstr>
      <vt:lpstr>PowerPoint prezentacija</vt:lpstr>
      <vt:lpstr>PowerPoint prezentacija</vt:lpstr>
      <vt:lpstr>Literate Children Of The Digital Age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POST PANDEMIC HANDS-ON WORKSHOPS FOR STUDENTS </vt:lpstr>
      <vt:lpstr>WATER – SOURCE OF LIFE </vt:lpstr>
      <vt:lpstr>ZA ODRŽIVI RAZVOJ SADIMO BILJKE </vt:lpstr>
      <vt:lpstr>PowerPoint prezentacija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Literate Children Of The Digital Age</dc:title>
  <dc:creator>OS.VRGORAC.PODRUCNA</dc:creator>
  <cp:lastModifiedBy>Adriana Turić Erceg</cp:lastModifiedBy>
  <cp:revision>13</cp:revision>
  <dcterms:created xsi:type="dcterms:W3CDTF">2021-05-13T07:04:55Z</dcterms:created>
  <dcterms:modified xsi:type="dcterms:W3CDTF">2022-07-08T05:56:43Z</dcterms:modified>
</cp:coreProperties>
</file>