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5" r:id="rId14"/>
    <p:sldId id="269"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1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BD9D437-D2EF-4E7D-89D2-1B29C547DB77}" type="datetimeFigureOut">
              <a:rPr lang="en-GB" smtClean="0"/>
              <a:pPr/>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71EBF-AA0F-4713-8A39-0FAF680B9917}" type="slidenum">
              <a:rPr lang="en-GB" smtClean="0"/>
              <a:pPr/>
              <a:t>‹#›</a:t>
            </a:fld>
            <a:endParaRPr lang="en-GB"/>
          </a:p>
        </p:txBody>
      </p:sp>
      <p:sp>
        <p:nvSpPr>
          <p:cNvPr id="13" name="Rectangle 12"/>
          <p:cNvSpPr/>
          <p:nvPr/>
        </p:nvSpPr>
        <p:spPr>
          <a:xfrm>
            <a:off x="0" y="-1"/>
            <a:ext cx="12192000" cy="4572001"/>
          </a:xfrm>
          <a:prstGeom prst="rect">
            <a:avLst/>
          </a:prstGeom>
          <a:blipFill dpi="0" rotWithShape="1">
            <a:blip r:embed="rId2" cstate="print">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797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218584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71EBF-AA0F-4713-8A39-0FAF680B9917}" type="slidenum">
              <a:rPr lang="en-GB" smtClean="0"/>
              <a:pPr/>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362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16802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71EBF-AA0F-4713-8A39-0FAF680B9917}" type="slidenum">
              <a:rPr lang="en-GB" smtClean="0"/>
              <a:pPr/>
              <a:t>‹#›</a:t>
            </a:fld>
            <a:endParaRPr lang="en-GB"/>
          </a:p>
        </p:txBody>
      </p:sp>
      <p:sp>
        <p:nvSpPr>
          <p:cNvPr id="10" name="Rectangle 9"/>
          <p:cNvSpPr/>
          <p:nvPr/>
        </p:nvSpPr>
        <p:spPr>
          <a:xfrm>
            <a:off x="0" y="-1"/>
            <a:ext cx="12192000" cy="4572000"/>
          </a:xfrm>
          <a:prstGeom prst="rect">
            <a:avLst/>
          </a:prstGeom>
          <a:blipFill dpi="0" rotWithShape="1">
            <a:blip r:embed="rId2" cstate="print">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094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383568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268871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313244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102195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71EBF-AA0F-4713-8A39-0FAF680B9917}" type="slidenum">
              <a:rPr lang="en-GB" smtClean="0"/>
              <a:pPr/>
              <a:t>‹#›</a:t>
            </a:fld>
            <a:endParaRPr lang="en-GB"/>
          </a:p>
        </p:txBody>
      </p:sp>
    </p:spTree>
    <p:extLst>
      <p:ext uri="{BB962C8B-B14F-4D97-AF65-F5344CB8AC3E}">
        <p14:creationId xmlns:p14="http://schemas.microsoft.com/office/powerpoint/2010/main" xmlns="" val="107682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9D437-D2EF-4E7D-89D2-1B29C547DB77}" type="datetimeFigureOut">
              <a:rPr lang="en-GB" smtClean="0"/>
              <a:pPr/>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71EBF-AA0F-4713-8A39-0FAF680B9917}"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76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D9D437-D2EF-4E7D-89D2-1B29C547DB77}" type="datetimeFigureOut">
              <a:rPr lang="en-GB" smtClean="0"/>
              <a:pPr/>
              <a:t>11/06/2019</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BE71EBF-AA0F-4713-8A39-0FAF680B9917}" type="slidenum">
              <a:rPr lang="en-GB" smtClean="0"/>
              <a:pPr/>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540926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h5p.org/node/483083"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h5p.org/node/48307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h5p.org/node/4854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7B97CF-98C6-4711-AE3A-5C0B905DD9BE}"/>
              </a:ext>
            </a:extLst>
          </p:cNvPr>
          <p:cNvSpPr>
            <a:spLocks noGrp="1"/>
          </p:cNvSpPr>
          <p:nvPr>
            <p:ph type="ctrTitle"/>
          </p:nvPr>
        </p:nvSpPr>
        <p:spPr>
          <a:xfrm>
            <a:off x="130029" y="5069191"/>
            <a:ext cx="9827702" cy="1463040"/>
          </a:xfrm>
        </p:spPr>
        <p:txBody>
          <a:bodyPr>
            <a:norm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hr-HR" sz="7200" b="1" i="1" cap="none" spc="0" dirty="0">
                <a:ln/>
                <a:solidFill>
                  <a:schemeClr val="accent5">
                    <a:tint val="50000"/>
                    <a:satMod val="180000"/>
                  </a:schemeClr>
                </a:solidFill>
                <a:latin typeface="Algerian" panose="04020705040A02060702" pitchFamily="82" charset="0"/>
              </a:rPr>
              <a:t>ANTIČKI</a:t>
            </a:r>
            <a:r>
              <a:rPr lang="hr-HR" sz="7200" b="1" i="1" cap="none" spc="0" dirty="0">
                <a:ln/>
                <a:solidFill>
                  <a:schemeClr val="accent5">
                    <a:tint val="50000"/>
                    <a:satMod val="180000"/>
                  </a:schemeClr>
                </a:solidFill>
                <a:latin typeface="Castellar" panose="020A0402060406010301" pitchFamily="18" charset="0"/>
              </a:rPr>
              <a:t> </a:t>
            </a:r>
            <a:r>
              <a:rPr lang="hr-HR" sz="7200" b="1" i="1" cap="none" spc="0" dirty="0">
                <a:ln/>
                <a:solidFill>
                  <a:schemeClr val="accent5">
                    <a:tint val="50000"/>
                    <a:satMod val="180000"/>
                  </a:schemeClr>
                </a:solidFill>
                <a:latin typeface="Algerian" panose="04020705040A02060702" pitchFamily="82" charset="0"/>
              </a:rPr>
              <a:t>AKVEDUKTI</a:t>
            </a:r>
            <a:endParaRPr lang="en-GB" sz="7200" b="1" i="1" cap="none" spc="0" dirty="0">
              <a:ln/>
              <a:solidFill>
                <a:schemeClr val="accent5">
                  <a:tint val="50000"/>
                  <a:satMod val="180000"/>
                </a:schemeClr>
              </a:solidFill>
              <a:latin typeface="Algerian" panose="04020705040A02060702" pitchFamily="82" charset="0"/>
            </a:endParaRPr>
          </a:p>
        </p:txBody>
      </p:sp>
    </p:spTree>
    <p:extLst>
      <p:ext uri="{BB962C8B-B14F-4D97-AF65-F5344CB8AC3E}">
        <p14:creationId xmlns:p14="http://schemas.microsoft.com/office/powerpoint/2010/main" xmlns="" val="33208765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latin typeface="Algerian" pitchFamily="82" charset="0"/>
              </a:rPr>
              <a:t>Scardona</a:t>
            </a:r>
            <a:r>
              <a:rPr lang="hr-HR" dirty="0">
                <a:latin typeface="Algerian" pitchFamily="82" charset="0"/>
              </a:rPr>
              <a:t> (Skradin)</a:t>
            </a:r>
          </a:p>
        </p:txBody>
      </p:sp>
      <p:sp>
        <p:nvSpPr>
          <p:cNvPr id="3" name="Rezervirano mjesto sadržaja 2"/>
          <p:cNvSpPr>
            <a:spLocks noGrp="1"/>
          </p:cNvSpPr>
          <p:nvPr>
            <p:ph sz="half" idx="1"/>
          </p:nvPr>
        </p:nvSpPr>
        <p:spPr/>
        <p:txBody>
          <a:bodyPr/>
          <a:lstStyle/>
          <a:p>
            <a:pPr>
              <a:buFont typeface="Wingdings" pitchFamily="2" charset="2"/>
              <a:buChar char="v"/>
            </a:pPr>
            <a:r>
              <a:rPr lang="vi-VN" dirty="0">
                <a:latin typeface="Times New Roman" pitchFamily="18" charset="0"/>
                <a:cs typeface="Times New Roman" pitchFamily="18" charset="0"/>
              </a:rPr>
              <a:t>Ilirska Scardona se nalazi na mjestu današnjeg Skradina na utoku Krke u more u zaleđu Šibenika. Za vrijeme Rimskog Carstva bila je središte sudbenog kotara (conventus iuricicus). </a:t>
            </a:r>
            <a:endParaRPr lang="hr-HR" dirty="0">
              <a:latin typeface="Times New Roman" pitchFamily="18" charset="0"/>
              <a:cs typeface="Times New Roman" pitchFamily="18" charset="0"/>
            </a:endParaRPr>
          </a:p>
          <a:p>
            <a:pPr>
              <a:buFont typeface="Wingdings" pitchFamily="2" charset="2"/>
              <a:buChar char="v"/>
            </a:pPr>
            <a:r>
              <a:rPr lang="vi-VN" dirty="0" smtClean="0">
                <a:latin typeface="Times New Roman" pitchFamily="18" charset="0"/>
                <a:cs typeface="Times New Roman" pitchFamily="18" charset="0"/>
              </a:rPr>
              <a:t>Osta</a:t>
            </a:r>
            <a:r>
              <a:rPr lang="hr-HR"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ci </a:t>
            </a:r>
            <a:r>
              <a:rPr lang="vi-VN" dirty="0">
                <a:latin typeface="Times New Roman" pitchFamily="18" charset="0"/>
                <a:cs typeface="Times New Roman" pitchFamily="18" charset="0"/>
              </a:rPr>
              <a:t>trase se vide istočno od Skradina iznad ceste koja vodi prema Skradinskom buku. Do sada nije temeljito istražen, ali se pretpostavlja da je bio dug oko 6 km te da je vodu zahvaćao iznad slapova Skradinskog buka</a:t>
            </a:r>
            <a:r>
              <a:rPr lang="hr-HR" dirty="0">
                <a:latin typeface="Times New Roman" pitchFamily="18" charset="0"/>
                <a:cs typeface="Times New Roman" pitchFamily="18" charset="0"/>
              </a:rPr>
              <a:t>.</a:t>
            </a:r>
          </a:p>
        </p:txBody>
      </p:sp>
      <p:pic>
        <p:nvPicPr>
          <p:cNvPr id="7" name="Rezervirano mjesto sadržaja 4" descr="solin_arheologija9-220217.jpg"/>
          <p:cNvPicPr>
            <a:picLocks noGrp="1" noChangeAspect="1"/>
          </p:cNvPicPr>
          <p:nvPr>
            <p:ph sz="half" idx="2"/>
          </p:nvPr>
        </p:nvPicPr>
        <p:blipFill>
          <a:blip r:embed="rId2" cstate="print"/>
          <a:stretch>
            <a:fillRect/>
          </a:stretch>
        </p:blipFill>
        <p:spPr>
          <a:xfrm>
            <a:off x="5989638" y="2820848"/>
            <a:ext cx="4754562" cy="2953029"/>
          </a:xfrm>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latin typeface="Algerian" pitchFamily="82" charset="0"/>
              </a:rPr>
              <a:t>Burnum</a:t>
            </a:r>
            <a:r>
              <a:rPr lang="hr-HR" dirty="0">
                <a:latin typeface="Algerian" pitchFamily="82" charset="0"/>
              </a:rPr>
              <a:t> (</a:t>
            </a:r>
            <a:r>
              <a:rPr lang="hr-HR" i="1" dirty="0" err="1">
                <a:latin typeface="Algerian" pitchFamily="82" charset="0"/>
              </a:rPr>
              <a:t>Ivoševci</a:t>
            </a:r>
            <a:r>
              <a:rPr lang="hr-HR" i="1" dirty="0">
                <a:latin typeface="Algerian" pitchFamily="82" charset="0"/>
              </a:rPr>
              <a:t> kraj Kistanja</a:t>
            </a:r>
            <a:r>
              <a:rPr lang="hr-HR" dirty="0">
                <a:latin typeface="Algerian" pitchFamily="82" charset="0"/>
              </a:rPr>
              <a:t>)</a:t>
            </a:r>
          </a:p>
        </p:txBody>
      </p:sp>
      <p:sp>
        <p:nvSpPr>
          <p:cNvPr id="3" name="Rezervirano mjesto sadržaja 2"/>
          <p:cNvSpPr>
            <a:spLocks noGrp="1"/>
          </p:cNvSpPr>
          <p:nvPr>
            <p:ph sz="half" idx="1"/>
          </p:nvPr>
        </p:nvSpPr>
        <p:spPr>
          <a:xfrm>
            <a:off x="578338" y="2096814"/>
            <a:ext cx="5728677" cy="4023360"/>
          </a:xfrm>
        </p:spPr>
        <p:txBody>
          <a:bodyPr>
            <a:noAutofit/>
          </a:bodyPr>
          <a:lstStyle/>
          <a:p>
            <a:pPr>
              <a:buFont typeface="Wingdings" pitchFamily="2" charset="2"/>
              <a:buChar char="v"/>
            </a:pPr>
            <a:r>
              <a:rPr lang="vi-VN" sz="1400" dirty="0">
                <a:latin typeface="Times New Roman" pitchFamily="18" charset="0"/>
                <a:cs typeface="Times New Roman" pitchFamily="18" charset="0"/>
              </a:rPr>
              <a:t>Vojni logor Burnum utemeljen je početkom 1. st., na strateškom položaju stotinjak metara iznad rijeke Krke, što je prije izgradnje akvedukta moralo činiti opskrbu logora vodom prilično teškom. Ilakovac datira izgradnju akvedukta do 20. godine n.e., a prestanak funkcije u </a:t>
            </a:r>
            <a:r>
              <a:rPr lang="vi-VN" sz="1400" dirty="0" smtClean="0">
                <a:latin typeface="Times New Roman" pitchFamily="18" charset="0"/>
                <a:cs typeface="Times New Roman" pitchFamily="18" charset="0"/>
              </a:rPr>
              <a:t>536</a:t>
            </a:r>
            <a:r>
              <a:rPr lang="hr-HR" sz="1400" dirty="0" smtClean="0">
                <a:latin typeface="Times New Roman" pitchFamily="18" charset="0"/>
                <a:cs typeface="Times New Roman" pitchFamily="18" charset="0"/>
              </a:rPr>
              <a:t>.</a:t>
            </a:r>
            <a:r>
              <a:rPr lang="hr-HR" sz="1400" dirty="0">
                <a:latin typeface="Times New Roman" pitchFamily="18" charset="0"/>
                <a:cs typeface="Times New Roman" pitchFamily="18" charset="0"/>
              </a:rPr>
              <a:t>/</a:t>
            </a:r>
            <a:r>
              <a:rPr lang="vi-VN" sz="1400" dirty="0" smtClean="0">
                <a:latin typeface="Times New Roman" pitchFamily="18" charset="0"/>
                <a:cs typeface="Times New Roman" pitchFamily="18" charset="0"/>
              </a:rPr>
              <a:t>537</a:t>
            </a:r>
            <a:r>
              <a:rPr lang="vi-VN" sz="1400" dirty="0">
                <a:latin typeface="Times New Roman" pitchFamily="18" charset="0"/>
                <a:cs typeface="Times New Roman" pitchFamily="18" charset="0"/>
              </a:rPr>
              <a:t>. </a:t>
            </a:r>
            <a:r>
              <a:rPr lang="vi-VN" sz="1400" dirty="0" smtClean="0">
                <a:latin typeface="Times New Roman" pitchFamily="18" charset="0"/>
                <a:cs typeface="Times New Roman" pitchFamily="18" charset="0"/>
              </a:rPr>
              <a:t>godin</a:t>
            </a:r>
            <a:r>
              <a:rPr lang="hr-HR" sz="1400" dirty="0" smtClean="0">
                <a:latin typeface="Times New Roman" pitchFamily="18" charset="0"/>
                <a:cs typeface="Times New Roman" pitchFamily="18" charset="0"/>
              </a:rPr>
              <a:t>i</a:t>
            </a:r>
            <a:r>
              <a:rPr lang="vi-VN" sz="1400" dirty="0" smtClean="0">
                <a:latin typeface="Times New Roman" pitchFamily="18" charset="0"/>
                <a:cs typeface="Times New Roman" pitchFamily="18" charset="0"/>
              </a:rPr>
              <a:t>. </a:t>
            </a:r>
            <a:endParaRPr lang="hr-HR" sz="1400" dirty="0">
              <a:latin typeface="Times New Roman" pitchFamily="18" charset="0"/>
              <a:cs typeface="Times New Roman" pitchFamily="18" charset="0"/>
            </a:endParaRPr>
          </a:p>
          <a:p>
            <a:pPr>
              <a:buFont typeface="Wingdings" pitchFamily="2" charset="2"/>
              <a:buChar char="v"/>
            </a:pPr>
            <a:r>
              <a:rPr lang="vi-VN" sz="1400" dirty="0">
                <a:latin typeface="Times New Roman" pitchFamily="18" charset="0"/>
                <a:cs typeface="Times New Roman" pitchFamily="18" charset="0"/>
              </a:rPr>
              <a:t>Tijekom </a:t>
            </a:r>
            <a:r>
              <a:rPr lang="vi-VN" sz="1400" dirty="0" smtClean="0">
                <a:latin typeface="Times New Roman" pitchFamily="18" charset="0"/>
                <a:cs typeface="Times New Roman" pitchFamily="18" charset="0"/>
              </a:rPr>
              <a:t>1973</a:t>
            </a:r>
            <a:r>
              <a:rPr lang="hr-HR"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a:t>
            </a:r>
            <a:r>
              <a:rPr lang="hr-HR"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74</a:t>
            </a:r>
            <a:r>
              <a:rPr lang="vi-VN" sz="1400" dirty="0">
                <a:latin typeface="Times New Roman" pitchFamily="18" charset="0"/>
                <a:cs typeface="Times New Roman" pitchFamily="18" charset="0"/>
              </a:rPr>
              <a:t>. godine provedena su sustavna istraživanja kojima je u potpunosti definirana trasa te je zaključeno da se voda zahvaćala na izvoru Glib u Plavnom polju. </a:t>
            </a:r>
            <a:endParaRPr lang="hr-HR" sz="1400" dirty="0">
              <a:latin typeface="Times New Roman" pitchFamily="18" charset="0"/>
              <a:cs typeface="Times New Roman" pitchFamily="18" charset="0"/>
            </a:endParaRPr>
          </a:p>
          <a:p>
            <a:pPr>
              <a:buFont typeface="Wingdings" pitchFamily="2" charset="2"/>
              <a:buChar char="v"/>
            </a:pPr>
            <a:r>
              <a:rPr lang="vi-VN" sz="1400" dirty="0">
                <a:latin typeface="Times New Roman" pitchFamily="18" charset="0"/>
                <a:cs typeface="Times New Roman" pitchFamily="18" charset="0"/>
              </a:rPr>
              <a:t>S obzirom na složenost konfiguracije terena, trasa je dijelom prolazila zasjecima i usjecima kroz stijene, čija je dubina iznosila i do 9 m, s dnom širine 1 rimske stope (približno 30 cm). Na povoljnijim je dionicama kanal, širine 42 i visine 30 cm, prolazio nadzemno te su njegovi </a:t>
            </a:r>
            <a:r>
              <a:rPr lang="vi-VN" sz="1400" dirty="0" smtClean="0">
                <a:latin typeface="Times New Roman" pitchFamily="18" charset="0"/>
                <a:cs typeface="Times New Roman" pitchFamily="18" charset="0"/>
              </a:rPr>
              <a:t>osta</a:t>
            </a:r>
            <a:r>
              <a:rPr lang="hr-HR" sz="1400" dirty="0" smtClean="0">
                <a:latin typeface="Times New Roman" pitchFamily="18" charset="0"/>
                <a:cs typeface="Times New Roman" pitchFamily="18" charset="0"/>
              </a:rPr>
              <a:t>t</a:t>
            </a:r>
            <a:r>
              <a:rPr lang="vi-VN" sz="1400" dirty="0" smtClean="0">
                <a:latin typeface="Times New Roman" pitchFamily="18" charset="0"/>
                <a:cs typeface="Times New Roman" pitchFamily="18" charset="0"/>
              </a:rPr>
              <a:t>ci </a:t>
            </a:r>
            <a:r>
              <a:rPr lang="vi-VN" sz="1400" dirty="0">
                <a:latin typeface="Times New Roman" pitchFamily="18" charset="0"/>
                <a:cs typeface="Times New Roman" pitchFamily="18" charset="0"/>
              </a:rPr>
              <a:t>kasnije iskorišteni kao putovi ili ogradni zidovi. </a:t>
            </a:r>
            <a:endParaRPr lang="hr-HR" sz="1400" dirty="0">
              <a:latin typeface="Times New Roman" pitchFamily="18" charset="0"/>
              <a:cs typeface="Times New Roman" pitchFamily="18" charset="0"/>
            </a:endParaRPr>
          </a:p>
          <a:p>
            <a:pPr>
              <a:buFont typeface="Wingdings" pitchFamily="2" charset="2"/>
              <a:buChar char="v"/>
            </a:pPr>
            <a:r>
              <a:rPr lang="vi-VN" sz="1400" dirty="0">
                <a:latin typeface="Times New Roman" pitchFamily="18" charset="0"/>
                <a:cs typeface="Times New Roman" pitchFamily="18" charset="0"/>
              </a:rPr>
              <a:t>Ukupna dužina akvedukta je 32,6 km, visinska razlika je 171 metar, prosječni pad 0,524 %, a kapacitet 168 l/sec. Otprilike na sredini trase akvedukta pronađeni su </a:t>
            </a:r>
            <a:r>
              <a:rPr lang="vi-VN" sz="1400" dirty="0" smtClean="0">
                <a:latin typeface="Times New Roman" pitchFamily="18" charset="0"/>
                <a:cs typeface="Times New Roman" pitchFamily="18" charset="0"/>
              </a:rPr>
              <a:t>osta</a:t>
            </a:r>
            <a:r>
              <a:rPr lang="hr-HR" sz="1400" dirty="0" smtClean="0">
                <a:latin typeface="Times New Roman" pitchFamily="18" charset="0"/>
                <a:cs typeface="Times New Roman" pitchFamily="18" charset="0"/>
              </a:rPr>
              <a:t>t</a:t>
            </a:r>
            <a:r>
              <a:rPr lang="vi-VN" sz="1400" dirty="0" smtClean="0">
                <a:latin typeface="Times New Roman" pitchFamily="18" charset="0"/>
                <a:cs typeface="Times New Roman" pitchFamily="18" charset="0"/>
              </a:rPr>
              <a:t>ci </a:t>
            </a:r>
            <a:r>
              <a:rPr lang="vi-VN" sz="1400" dirty="0">
                <a:latin typeface="Times New Roman" pitchFamily="18" charset="0"/>
                <a:cs typeface="Times New Roman" pitchFamily="18" charset="0"/>
              </a:rPr>
              <a:t>velike vodospreme dimenzija 138 x 25 m, položene paralelno s kanalom južno od njega. Ta se vodosprema u narodu naziva ribnjak</a:t>
            </a:r>
            <a:r>
              <a:rPr lang="hr-HR" sz="1400" dirty="0">
                <a:latin typeface="Times New Roman" pitchFamily="18" charset="0"/>
                <a:cs typeface="Times New Roman" pitchFamily="18" charset="0"/>
              </a:rPr>
              <a:t>.</a:t>
            </a:r>
          </a:p>
        </p:txBody>
      </p:sp>
      <p:pic>
        <p:nvPicPr>
          <p:cNvPr id="5" name="Rezervirano mjesto sadržaja 4" descr="8449866666_dbfe3dc812_b.jpg"/>
          <p:cNvPicPr>
            <a:picLocks noGrp="1" noChangeAspect="1"/>
          </p:cNvPicPr>
          <p:nvPr>
            <p:ph sz="half" idx="2"/>
          </p:nvPr>
        </p:nvPicPr>
        <p:blipFill>
          <a:blip r:embed="rId2" cstate="print"/>
          <a:stretch>
            <a:fillRect/>
          </a:stretch>
        </p:blipFill>
        <p:spPr>
          <a:xfrm>
            <a:off x="6575792" y="2398642"/>
            <a:ext cx="4754562" cy="3547349"/>
          </a:xfr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Algerian" pitchFamily="82" charset="0"/>
              </a:rPr>
              <a:t>Salona (Solin)</a:t>
            </a:r>
          </a:p>
        </p:txBody>
      </p:sp>
      <p:sp>
        <p:nvSpPr>
          <p:cNvPr id="3" name="Rezervirano mjesto sadržaja 2"/>
          <p:cNvSpPr>
            <a:spLocks noGrp="1"/>
          </p:cNvSpPr>
          <p:nvPr>
            <p:ph sz="half" idx="1"/>
          </p:nvPr>
        </p:nvSpPr>
        <p:spPr>
          <a:xfrm>
            <a:off x="1024126" y="2285999"/>
            <a:ext cx="6869411" cy="4310185"/>
          </a:xfrm>
        </p:spPr>
        <p:txBody>
          <a:bodyPr>
            <a:normAutofit fontScale="77500" lnSpcReduction="20000"/>
          </a:bodyPr>
          <a:lstStyle/>
          <a:p>
            <a:pPr>
              <a:buFont typeface="Wingdings" pitchFamily="2" charset="2"/>
              <a:buChar char="v"/>
            </a:pPr>
            <a:r>
              <a:rPr lang="vi-VN" dirty="0">
                <a:latin typeface="Times New Roman" pitchFamily="18" charset="0"/>
                <a:cs typeface="Times New Roman" pitchFamily="18" charset="0"/>
              </a:rPr>
              <a:t>Ilirski grad Salona dobio je još za života Cezara (prije 27. pr. Kr.) status rimske kolonije te postaje glavni grad </a:t>
            </a:r>
            <a:r>
              <a:rPr lang="vi-VN" dirty="0" smtClean="0">
                <a:latin typeface="Times New Roman" pitchFamily="18" charset="0"/>
                <a:cs typeface="Times New Roman" pitchFamily="18" charset="0"/>
              </a:rPr>
              <a:t>Ilirika</a:t>
            </a:r>
            <a:r>
              <a:rPr lang="hr-HR"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kasnije rimske provincije Dalmacije.</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 Akvedukt je </a:t>
            </a:r>
            <a:r>
              <a:rPr lang="vi-VN" dirty="0" smtClean="0">
                <a:latin typeface="Times New Roman" pitchFamily="18" charset="0"/>
                <a:cs typeface="Times New Roman" pitchFamily="18" charset="0"/>
              </a:rPr>
              <a:t>sagrađen</a:t>
            </a:r>
            <a:r>
              <a:rPr lang="hr-HR" dirty="0" smtClean="0">
                <a:latin typeface="Times New Roman" pitchFamily="18" charset="0"/>
                <a:cs typeface="Times New Roman" pitchFamily="18" charset="0"/>
              </a:rPr>
              <a:t> 44.g</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pr. Kr. za vodoopskrbu grada od 15 ha da bi u 2. stoljeću zadovoljio potrebe grada od 73 ha.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Napajao se vodom s izvora rijeke Jadro koji se nalazi 3,2 kilometra istočno od najstarije jezgre grada, na koti 33 m n.m.</a:t>
            </a:r>
            <a:r>
              <a:rPr lang="hr-HR" dirty="0">
                <a:latin typeface="Times New Roman" pitchFamily="18" charset="0"/>
                <a:cs typeface="Times New Roman" pitchFamily="18" charset="0"/>
              </a:rPr>
              <a:t> </a:t>
            </a:r>
          </a:p>
          <a:p>
            <a:pPr>
              <a:buFont typeface="Wingdings" pitchFamily="2" charset="2"/>
              <a:buChar char="v"/>
            </a:pPr>
            <a:r>
              <a:rPr lang="vi-VN" dirty="0">
                <a:latin typeface="Times New Roman" pitchFamily="18" charset="0"/>
                <a:cs typeface="Times New Roman" pitchFamily="18" charset="0"/>
              </a:rPr>
              <a:t>Trasa kanala ukupne duljine 4,88 km prati slojnice terena. Kanal je dijelom ukopan u teren, dijelom poluukopan u kosinu terena, dijelom je položen na visoki zidani nosač, a pred samim gradom je položen na kameni most. Prosječni uzdužni pad kanala varira od 0.18 % do 0.27 %. Kanal širine 60-100 cm i visine 70-120 cm građen je od velikih kamenih ploča (dno, bokovi, poklopnica) te je s vanjske strane obzidan zidom od lomljenog kamena.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Gotovo kilometar kanala solinskog vodovoda uništen je u 20. stoljeću zbog intenzivne eksploatacije tupine na tom području, a destrukcija se nastavila i nakon II. svjetskog rata zbog nekontrolirane urbanizacije</a:t>
            </a:r>
            <a:r>
              <a:rPr lang="hr-HR" dirty="0">
                <a:latin typeface="Times New Roman" pitchFamily="18" charset="0"/>
                <a:cs typeface="Times New Roman" pitchFamily="18" charset="0"/>
              </a:rPr>
              <a:t>.</a:t>
            </a:r>
          </a:p>
        </p:txBody>
      </p:sp>
      <p:pic>
        <p:nvPicPr>
          <p:cNvPr id="7" name="Rezervirano mjesto sadržaja 6" descr="preuzmi.png"/>
          <p:cNvPicPr>
            <a:picLocks noGrp="1" noChangeAspect="1"/>
          </p:cNvPicPr>
          <p:nvPr>
            <p:ph sz="half" idx="2"/>
          </p:nvPr>
        </p:nvPicPr>
        <p:blipFill>
          <a:blip r:embed="rId2" cstate="print"/>
          <a:stretch>
            <a:fillRect/>
          </a:stretch>
        </p:blipFill>
        <p:spPr>
          <a:xfrm>
            <a:off x="8374785" y="2071685"/>
            <a:ext cx="2907070" cy="2623754"/>
          </a:xfrm>
        </p:spPr>
      </p:pic>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Algerian" pitchFamily="82" charset="0"/>
              </a:rPr>
              <a:t>Dioklecijanova palača (Split)</a:t>
            </a:r>
          </a:p>
        </p:txBody>
      </p:sp>
      <p:pic>
        <p:nvPicPr>
          <p:cNvPr id="5" name="Rezervirano mjesto sadržaja 4" descr="983e85b6aceff8f07f2b.jpg"/>
          <p:cNvPicPr>
            <a:picLocks noGrp="1" noChangeAspect="1"/>
          </p:cNvPicPr>
          <p:nvPr>
            <p:ph sz="half" idx="1"/>
          </p:nvPr>
        </p:nvPicPr>
        <p:blipFill>
          <a:blip r:embed="rId2" cstate="print"/>
          <a:stretch>
            <a:fillRect/>
          </a:stretch>
        </p:blipFill>
        <p:spPr>
          <a:xfrm>
            <a:off x="614856" y="2440953"/>
            <a:ext cx="5163644" cy="3440274"/>
          </a:xfrm>
        </p:spPr>
      </p:pic>
      <p:sp>
        <p:nvSpPr>
          <p:cNvPr id="4" name="Rezervirano mjesto sadržaja 3"/>
          <p:cNvSpPr>
            <a:spLocks noGrp="1"/>
          </p:cNvSpPr>
          <p:nvPr>
            <p:ph sz="half" idx="2"/>
          </p:nvPr>
        </p:nvSpPr>
        <p:spPr>
          <a:xfrm>
            <a:off x="5989319" y="1836615"/>
            <a:ext cx="5733757" cy="4472745"/>
          </a:xfrm>
        </p:spPr>
        <p:txBody>
          <a:bodyPr>
            <a:normAutofit fontScale="77500" lnSpcReduction="20000"/>
          </a:bodyPr>
          <a:lstStyle/>
          <a:p>
            <a:pPr>
              <a:buFont typeface="Wingdings" pitchFamily="2" charset="2"/>
              <a:buChar char="v"/>
            </a:pPr>
            <a:r>
              <a:rPr lang="vi-VN" dirty="0">
                <a:latin typeface="Times New Roman" pitchFamily="18" charset="0"/>
                <a:cs typeface="Times New Roman" pitchFamily="18" charset="0"/>
              </a:rPr>
              <a:t>Istovremeno s izgradnjom Dioklecijanove palače sagrađen je (najkasnije do 305. godine) i </a:t>
            </a:r>
            <a:r>
              <a:rPr lang="vi-VN" dirty="0" smtClean="0">
                <a:latin typeface="Times New Roman" pitchFamily="18" charset="0"/>
                <a:cs typeface="Times New Roman" pitchFamily="18" charset="0"/>
              </a:rPr>
              <a:t>nje</a:t>
            </a:r>
            <a:r>
              <a:rPr lang="hr-HR" dirty="0" err="1" smtClean="0">
                <a:latin typeface="Times New Roman" pitchFamily="18" charset="0"/>
                <a:cs typeface="Times New Roman" pitchFamily="18" charset="0"/>
              </a:rPr>
              <a:t>zi</a:t>
            </a:r>
            <a:r>
              <a:rPr lang="vi-VN" dirty="0" smtClean="0">
                <a:latin typeface="Times New Roman" pitchFamily="18" charset="0"/>
                <a:cs typeface="Times New Roman" pitchFamily="18" charset="0"/>
              </a:rPr>
              <a:t>n </a:t>
            </a:r>
            <a:r>
              <a:rPr lang="vi-VN" dirty="0">
                <a:latin typeface="Times New Roman" pitchFamily="18" charset="0"/>
                <a:cs typeface="Times New Roman" pitchFamily="18" charset="0"/>
              </a:rPr>
              <a:t>akvedukt koji se, kao i </a:t>
            </a:r>
            <a:r>
              <a:rPr lang="hr-HR" dirty="0" smtClean="0">
                <a:latin typeface="Times New Roman" pitchFamily="18" charset="0"/>
                <a:cs typeface="Times New Roman" pitchFamily="18" charset="0"/>
              </a:rPr>
              <a:t>s</a:t>
            </a:r>
            <a:r>
              <a:rPr lang="vi-VN" dirty="0" smtClean="0">
                <a:latin typeface="Times New Roman" pitchFamily="18" charset="0"/>
                <a:cs typeface="Times New Roman" pitchFamily="18" charset="0"/>
              </a:rPr>
              <a:t>olinski</a:t>
            </a:r>
            <a:r>
              <a:rPr lang="vi-VN" dirty="0">
                <a:latin typeface="Times New Roman" pitchFamily="18" charset="0"/>
                <a:cs typeface="Times New Roman" pitchFamily="18" charset="0"/>
              </a:rPr>
              <a:t>, napajao vodom s izvora rijeke Jadro.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Dioklecijanov akvedukt ukupne duljine 9,5 km sastojao se od 7,1 km kanala položenog na zemlji, 600 m na mostovima, 100 m u zasjeku i 1,7 km u tunelima. Uzdužni pad kanala varira od 0,065 % do 0,266 %, presjek protočnog dijela kanala je 60/120 cm, iznad kojeg je svod radijusa 30 cm. Sudeći po visini kalcifikata od 72 </a:t>
            </a:r>
            <a:r>
              <a:rPr lang="vi-VN" dirty="0" smtClean="0">
                <a:latin typeface="Times New Roman" pitchFamily="18" charset="0"/>
                <a:cs typeface="Times New Roman" pitchFamily="18" charset="0"/>
              </a:rPr>
              <a:t>cm</a:t>
            </a:r>
            <a:r>
              <a:rPr lang="hr-HR"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kanalom je teklo 350 l/s.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Akvedukt je bio u funkciji sve do </a:t>
            </a:r>
            <a:r>
              <a:rPr lang="hr-HR" dirty="0" smtClean="0">
                <a:latin typeface="Times New Roman" pitchFamily="18" charset="0"/>
                <a:cs typeface="Times New Roman" pitchFamily="18" charset="0"/>
              </a:rPr>
              <a:t>6</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stoljeća kada su ga onesposobili Avari i Slaveni. Krajem 19. stoljeća je rekonstruiran i iskorišten za vodoopskrbu Splita koji se razvio iz Dioklecijanove palače.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Više od pola njegove izvorne trase još je uvijek u funkciji vodoopskrbe grada. Danas se antičkim kanalom zahvaća 470 l/s, nešto manje od trećine ukupne vodoopskrbe splitskog bazena s oko 300.000 stanovnika</a:t>
            </a:r>
            <a:r>
              <a:rPr lang="hr-HR" dirty="0">
                <a:latin typeface="Times New Roman" pitchFamily="18" charset="0"/>
                <a:cs typeface="Times New Roman" pitchFamily="18" charset="0"/>
              </a:rPr>
              <a:t>.</a:t>
            </a:r>
            <a:r>
              <a:rPr lang="en-GB" u="sng" dirty="0">
                <a:hlinkClick r:id="rId3"/>
              </a:rPr>
              <a:t> </a:t>
            </a:r>
            <a:endParaRPr lang="hr-HR" u="sng" dirty="0">
              <a:hlinkClick r:id="rId3"/>
            </a:endParaRPr>
          </a:p>
          <a:p>
            <a:pPr>
              <a:buFont typeface="Wingdings" pitchFamily="2" charset="2"/>
              <a:buChar char="v"/>
            </a:pPr>
            <a:r>
              <a:rPr lang="en-GB" u="sng" dirty="0">
                <a:hlinkClick r:id="rId3"/>
              </a:rPr>
              <a:t>https://h5p.org/node/483083</a:t>
            </a:r>
            <a:endParaRPr lang="en-GB" dirty="0"/>
          </a:p>
          <a:p>
            <a:pPr>
              <a:buFont typeface="Wingdings" pitchFamily="2" charset="2"/>
              <a:buChar char="v"/>
            </a:pPr>
            <a:endParaRPr lang="hr-HR"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8993" y="585216"/>
            <a:ext cx="9735207" cy="1499616"/>
          </a:xfrm>
        </p:spPr>
        <p:txBody>
          <a:bodyPr/>
          <a:lstStyle/>
          <a:p>
            <a:r>
              <a:rPr lang="hr-HR" dirty="0" err="1">
                <a:latin typeface="Algerian" pitchFamily="82" charset="0"/>
              </a:rPr>
              <a:t>Tilurij</a:t>
            </a:r>
            <a:r>
              <a:rPr lang="hr-HR" dirty="0">
                <a:latin typeface="Algerian" pitchFamily="82" charset="0"/>
              </a:rPr>
              <a:t> (</a:t>
            </a:r>
            <a:r>
              <a:rPr lang="hr-HR" dirty="0" err="1">
                <a:latin typeface="Algerian" pitchFamily="82" charset="0"/>
              </a:rPr>
              <a:t>Gardun</a:t>
            </a:r>
            <a:r>
              <a:rPr lang="hr-HR" dirty="0">
                <a:latin typeface="Algerian" pitchFamily="82" charset="0"/>
              </a:rPr>
              <a:t>)</a:t>
            </a:r>
          </a:p>
        </p:txBody>
      </p:sp>
      <p:sp>
        <p:nvSpPr>
          <p:cNvPr id="3" name="Rezervirano mjesto sadržaja 2"/>
          <p:cNvSpPr>
            <a:spLocks noGrp="1"/>
          </p:cNvSpPr>
          <p:nvPr>
            <p:ph sz="half" idx="1"/>
          </p:nvPr>
        </p:nvSpPr>
        <p:spPr/>
        <p:txBody>
          <a:bodyPr/>
          <a:lstStyle/>
          <a:p>
            <a:pPr>
              <a:buFont typeface="Wingdings" pitchFamily="2" charset="2"/>
              <a:buChar char="v"/>
            </a:pPr>
            <a:r>
              <a:rPr lang="vi-VN" dirty="0">
                <a:latin typeface="Times New Roman" pitchFamily="18" charset="0"/>
                <a:cs typeface="Times New Roman" pitchFamily="18" charset="0"/>
              </a:rPr>
              <a:t>Tilurij (danas Gardun kraj Trilja) prvo je bio ilirska gradina, a potom logor VII. rimske legije koja je stigla u Dalmaciju početkom 1. st. Odlukom cara Klaudija postaje jedina kolonija u unutrašnjosti provincije Dalmacije.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Do danas nisu pronađeni </a:t>
            </a:r>
            <a:r>
              <a:rPr lang="vi-VN" dirty="0" smtClean="0">
                <a:latin typeface="Times New Roman" pitchFamily="18" charset="0"/>
                <a:cs typeface="Times New Roman" pitchFamily="18" charset="0"/>
              </a:rPr>
              <a:t>osta</a:t>
            </a:r>
            <a:r>
              <a:rPr lang="hr-HR"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ci </a:t>
            </a:r>
            <a:r>
              <a:rPr lang="vi-VN" dirty="0">
                <a:latin typeface="Times New Roman" pitchFamily="18" charset="0"/>
                <a:cs typeface="Times New Roman" pitchFamily="18" charset="0"/>
              </a:rPr>
              <a:t>akvedukta Tilurija, ali je pronađen natpis iz 147. - 171. godine, na kojem je zabilježeno da su pripadnici </a:t>
            </a:r>
            <a:r>
              <a:rPr lang="vi-VN" dirty="0" smtClean="0">
                <a:latin typeface="Times New Roman" pitchFamily="18" charset="0"/>
                <a:cs typeface="Times New Roman" pitchFamily="18" charset="0"/>
              </a:rPr>
              <a:t>VIII</a:t>
            </a:r>
            <a:r>
              <a:rPr lang="hr-HR"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kohorte sagradili toranj za podizanje vode </a:t>
            </a:r>
            <a:r>
              <a:rPr lang="vi-VN" i="1" dirty="0">
                <a:latin typeface="Times New Roman" pitchFamily="18" charset="0"/>
                <a:cs typeface="Times New Roman" pitchFamily="18" charset="0"/>
              </a:rPr>
              <a:t>turrem ad aquam tollendam</a:t>
            </a:r>
            <a:r>
              <a:rPr lang="hr-HR" dirty="0">
                <a:latin typeface="Times New Roman" pitchFamily="18" charset="0"/>
                <a:cs typeface="Times New Roman" pitchFamily="18" charset="0"/>
              </a:rPr>
              <a:t>.</a:t>
            </a:r>
          </a:p>
        </p:txBody>
      </p:sp>
      <p:pic>
        <p:nvPicPr>
          <p:cNvPr id="5" name="Rezervirano mjesto sadržaja 4" descr="tilurij-spavaonice.jpg"/>
          <p:cNvPicPr>
            <a:picLocks noGrp="1" noChangeAspect="1"/>
          </p:cNvPicPr>
          <p:nvPr>
            <p:ph sz="half" idx="2"/>
          </p:nvPr>
        </p:nvPicPr>
        <p:blipFill>
          <a:blip r:embed="rId2" cstate="print"/>
          <a:stretch>
            <a:fillRect/>
          </a:stretch>
        </p:blipFill>
        <p:spPr>
          <a:xfrm>
            <a:off x="5989638" y="3237491"/>
            <a:ext cx="4754562" cy="2119742"/>
          </a:xfrm>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plus(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Algerian" pitchFamily="82" charset="0"/>
              </a:rPr>
              <a:t>Zaključak </a:t>
            </a:r>
          </a:p>
        </p:txBody>
      </p:sp>
      <p:sp>
        <p:nvSpPr>
          <p:cNvPr id="3" name="Rezervirano mjesto sadržaja 2"/>
          <p:cNvSpPr>
            <a:spLocks noGrp="1"/>
          </p:cNvSpPr>
          <p:nvPr>
            <p:ph sz="half" idx="1"/>
          </p:nvPr>
        </p:nvSpPr>
        <p:spPr>
          <a:xfrm>
            <a:off x="476738" y="1906954"/>
            <a:ext cx="5892800" cy="4822092"/>
          </a:xfrm>
        </p:spPr>
        <p:txBody>
          <a:bodyPr>
            <a:normAutofit fontScale="77500" lnSpcReduction="20000"/>
          </a:bodyPr>
          <a:lstStyle/>
          <a:p>
            <a:pPr>
              <a:buFont typeface="Wingdings" pitchFamily="2" charset="2"/>
              <a:buChar char="v"/>
            </a:pPr>
            <a:r>
              <a:rPr lang="vi-VN" dirty="0">
                <a:latin typeface="Times New Roman" pitchFamily="18" charset="0"/>
                <a:cs typeface="Times New Roman" pitchFamily="18" charset="0"/>
              </a:rPr>
              <a:t>Od jedanaest akvedukata samo dva imaju značajniju tunelsku dionicu, a to su akvedukti Dioklecijanove palače i Novalje. Oba su rekonstruirana prije više od 100 godina i donedavno su bili u funkciji što zorno govori o kvaliteti rješenja koja su bila primijenjena. Građeni su sličnom tehnologijom građenja u kamenu, te imaju slične dimenzije iako je potrebni kapacitet bio različit.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Dimenzije su vezane za dimenziju čovjeka koji ga gradi i održava. Akvedukti su bili opremljeni standardnim elementima nužnim za pouzdani </a:t>
            </a:r>
            <a:r>
              <a:rPr lang="vi-VN" dirty="0" smtClean="0">
                <a:latin typeface="Times New Roman" pitchFamily="18" charset="0"/>
                <a:cs typeface="Times New Roman" pitchFamily="18" charset="0"/>
              </a:rPr>
              <a:t>rad</a:t>
            </a:r>
            <a:r>
              <a:rPr lang="hr-HR"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kao što su ventilacijski otvori i revizijska okna za ulaz radi kontrole i čišćenja, koji su inače bili normirani.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Održavanju se davala velika pažnja pa su zbog toga vodoopskrbni sustavi radili i više od 7 stoljeća bez značajnijih gubitaka (npr. </a:t>
            </a:r>
            <a:r>
              <a:rPr lang="hr-HR" dirty="0" smtClean="0">
                <a:latin typeface="Times New Roman" pitchFamily="18" charset="0"/>
                <a:cs typeface="Times New Roman" pitchFamily="18" charset="0"/>
              </a:rPr>
              <a:t>s</a:t>
            </a:r>
            <a:r>
              <a:rPr lang="vi-VN" dirty="0" smtClean="0">
                <a:latin typeface="Times New Roman" pitchFamily="18" charset="0"/>
                <a:cs typeface="Times New Roman" pitchFamily="18" charset="0"/>
              </a:rPr>
              <a:t>alonitanski</a:t>
            </a:r>
            <a:r>
              <a:rPr lang="vi-VN" dirty="0">
                <a:latin typeface="Times New Roman" pitchFamily="18" charset="0"/>
                <a:cs typeface="Times New Roman" pitchFamily="18" charset="0"/>
              </a:rPr>
              <a:t>), što je za moderne sustave nezamislivo. </a:t>
            </a:r>
            <a:endParaRPr lang="hr-HR" dirty="0">
              <a:latin typeface="Times New Roman" pitchFamily="18" charset="0"/>
              <a:cs typeface="Times New Roman" pitchFamily="18" charset="0"/>
            </a:endParaRPr>
          </a:p>
          <a:p>
            <a:pPr>
              <a:buFont typeface="Wingdings" pitchFamily="2" charset="2"/>
              <a:buChar char="v"/>
            </a:pPr>
            <a:r>
              <a:rPr lang="vi-VN" dirty="0">
                <a:latin typeface="Times New Roman" pitchFamily="18" charset="0"/>
                <a:cs typeface="Times New Roman" pitchFamily="18" charset="0"/>
              </a:rPr>
              <a:t>Proučavanjem antičkih vodnih građevina i sustava stječe se određeno iskustvo koje pomaže u rješavanju modernih sustava i njihovog rada. Novi sustavi, materijali, oprema i rješenja trebali bi biti održivi jednako kao i antički.</a:t>
            </a:r>
            <a:endParaRPr lang="hr-HR" dirty="0">
              <a:latin typeface="Times New Roman" pitchFamily="18" charset="0"/>
              <a:cs typeface="Times New Roman" pitchFamily="18" charset="0"/>
            </a:endParaRPr>
          </a:p>
          <a:p>
            <a:pPr>
              <a:buFont typeface="Wingdings" pitchFamily="2" charset="2"/>
              <a:buChar char="v"/>
            </a:pPr>
            <a:r>
              <a:rPr lang="hr-HR" dirty="0">
                <a:latin typeface="Times New Roman" pitchFamily="18" charset="0"/>
                <a:cs typeface="Times New Roman" pitchFamily="18" charset="0"/>
              </a:rPr>
              <a:t> </a:t>
            </a:r>
            <a:r>
              <a:rPr lang="hr-HR" dirty="0">
                <a:latin typeface="Times New Roman" pitchFamily="18" charset="0"/>
                <a:cs typeface="Times New Roman" pitchFamily="18" charset="0"/>
                <a:hlinkClick r:id="rId2"/>
              </a:rPr>
              <a:t>https://h5p.org/node/483073</a:t>
            </a:r>
            <a:endParaRPr lang="hr-HR" dirty="0">
              <a:latin typeface="Times New Roman" pitchFamily="18" charset="0"/>
              <a:cs typeface="Times New Roman" pitchFamily="18" charset="0"/>
            </a:endParaRPr>
          </a:p>
          <a:p>
            <a:pPr>
              <a:buFont typeface="Wingdings" pitchFamily="2" charset="2"/>
              <a:buChar char="v"/>
            </a:pPr>
            <a:endParaRPr lang="hr-HR" dirty="0">
              <a:latin typeface="Times New Roman" pitchFamily="18" charset="0"/>
              <a:cs typeface="Times New Roman" pitchFamily="18" charset="0"/>
            </a:endParaRPr>
          </a:p>
        </p:txBody>
      </p:sp>
      <p:pic>
        <p:nvPicPr>
          <p:cNvPr id="5" name="Rezervirano mjesto sadržaja 4" descr="hike-visit-segovia.jpg"/>
          <p:cNvPicPr>
            <a:picLocks noGrp="1" noChangeAspect="1"/>
          </p:cNvPicPr>
          <p:nvPr>
            <p:ph sz="half" idx="2"/>
          </p:nvPr>
        </p:nvPicPr>
        <p:blipFill>
          <a:blip r:embed="rId3" cstate="print"/>
          <a:stretch>
            <a:fillRect/>
          </a:stretch>
        </p:blipFill>
        <p:spPr>
          <a:xfrm>
            <a:off x="6693090" y="2321666"/>
            <a:ext cx="4754562" cy="3009638"/>
          </a:xfrm>
        </p:spPr>
      </p:pic>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just"/>
            <a:r>
              <a:rPr lang="hr-HR" dirty="0">
                <a:latin typeface="Algerian" pitchFamily="82" charset="0"/>
              </a:rPr>
              <a:t>                      izvori</a:t>
            </a:r>
          </a:p>
        </p:txBody>
      </p:sp>
      <p:sp>
        <p:nvSpPr>
          <p:cNvPr id="3" name="Rezervirano mjesto sadržaja 2"/>
          <p:cNvSpPr>
            <a:spLocks noGrp="1"/>
          </p:cNvSpPr>
          <p:nvPr>
            <p:ph idx="1"/>
          </p:nvPr>
        </p:nvSpPr>
        <p:spPr/>
        <p:txBody>
          <a:bodyPr>
            <a:normAutofit/>
          </a:bodyPr>
          <a:lstStyle/>
          <a:p>
            <a:pPr marL="514350" indent="-514350">
              <a:buFont typeface="+mj-lt"/>
              <a:buAutoNum type="romanUcPeriod"/>
            </a:pPr>
            <a:r>
              <a:rPr lang="hr-HR" dirty="0" smtClean="0">
                <a:latin typeface="Times New Roman" pitchFamily="18" charset="0"/>
                <a:cs typeface="Times New Roman" pitchFamily="18" charset="0"/>
              </a:rPr>
              <a:t>Marasović,Katja. Margeta, Jure. </a:t>
            </a:r>
            <a:r>
              <a:rPr lang="hr-HR" dirty="0" err="1" smtClean="0">
                <a:latin typeface="Times New Roman" pitchFamily="18" charset="0"/>
                <a:cs typeface="Times New Roman" pitchFamily="18" charset="0"/>
              </a:rPr>
              <a:t>Perojević</a:t>
            </a:r>
            <a:r>
              <a:rPr lang="hr-HR" dirty="0" smtClean="0">
                <a:latin typeface="Times New Roman" pitchFamily="18" charset="0"/>
                <a:cs typeface="Times New Roman" pitchFamily="18" charset="0"/>
              </a:rPr>
              <a:t>, Snježana. 2016. </a:t>
            </a:r>
            <a:r>
              <a:rPr lang="hr-HR" i="1" dirty="0" smtClean="0">
                <a:latin typeface="Times New Roman" pitchFamily="18" charset="0"/>
                <a:cs typeface="Times New Roman" pitchFamily="18" charset="0"/>
              </a:rPr>
              <a:t>Antički vodovodi u Dalmaciji. </a:t>
            </a:r>
            <a:r>
              <a:rPr lang="hr-HR" dirty="0" smtClean="0">
                <a:latin typeface="Times New Roman" pitchFamily="18" charset="0"/>
                <a:cs typeface="Times New Roman" pitchFamily="18" charset="0"/>
              </a:rPr>
              <a:t>Sveučilište u Splitu, Fakultet građevinarstva, arhitekture i geodezije.</a:t>
            </a:r>
            <a:endParaRPr lang="hr-HR"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hr-HR" sz="8800" b="1" i="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ineta BT" pitchFamily="82" charset="0"/>
              </a:rPr>
              <a:t>HVALA NA PAŽNJI!</a:t>
            </a:r>
          </a:p>
        </p:txBody>
      </p:sp>
      <p:sp>
        <p:nvSpPr>
          <p:cNvPr id="3" name="Rezervirano mjesto teksta 2"/>
          <p:cNvSpPr>
            <a:spLocks noGrp="1"/>
          </p:cNvSpPr>
          <p:nvPr>
            <p:ph type="body" idx="1"/>
          </p:nvPr>
        </p:nvSpPr>
        <p:spPr>
          <a:xfrm>
            <a:off x="8807938" y="4509476"/>
            <a:ext cx="3438770" cy="2125785"/>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hr-HR" sz="26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Izradili: </a:t>
            </a:r>
          </a:p>
          <a:p>
            <a:r>
              <a:rPr lang="hr-HR" sz="2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Gajo Hrabar</a:t>
            </a:r>
          </a:p>
          <a:p>
            <a:r>
              <a:rPr lang="hr-HR" sz="2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Bruno </a:t>
            </a:r>
            <a:r>
              <a:rPr lang="hr-HR" sz="2600" b="1" i="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Musinov</a:t>
            </a:r>
            <a:endParaRPr lang="hr-HR" sz="2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hr-HR" sz="2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Karlo Petrić</a:t>
            </a:r>
          </a:p>
          <a:p>
            <a:endParaRPr lang="hr-H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86A7E-9C7A-41FA-964D-03DE15E9FECA}"/>
              </a:ext>
            </a:extLst>
          </p:cNvPr>
          <p:cNvSpPr>
            <a:spLocks noGrp="1"/>
          </p:cNvSpPr>
          <p:nvPr>
            <p:ph type="title"/>
          </p:nvPr>
        </p:nvSpPr>
        <p:spPr/>
        <p:txBody>
          <a:bodyPr>
            <a:normAutofit/>
          </a:bodyPr>
          <a:lstStyle/>
          <a:p>
            <a:pPr algn="ctr"/>
            <a:r>
              <a:rPr lang="hr-HR" sz="4000" dirty="0">
                <a:latin typeface="Algerian" panose="04020705040A02060702" pitchFamily="82" charset="0"/>
                <a:cs typeface="Arial" panose="020B0604020202020204" pitchFamily="34" charset="0"/>
              </a:rPr>
              <a:t> povijest AKVEDUKata</a:t>
            </a:r>
            <a:endParaRPr lang="en-GB" sz="4000" dirty="0">
              <a:latin typeface="Algerian" panose="04020705040A02060702" pitchFamily="82" charset="0"/>
              <a:cs typeface="Arial" panose="020B0604020202020204" pitchFamily="34" charset="0"/>
            </a:endParaRPr>
          </a:p>
        </p:txBody>
      </p:sp>
      <p:sp>
        <p:nvSpPr>
          <p:cNvPr id="7" name="Content Placeholder 6">
            <a:extLst>
              <a:ext uri="{FF2B5EF4-FFF2-40B4-BE49-F238E27FC236}">
                <a16:creationId xmlns="" xmlns:a16="http://schemas.microsoft.com/office/drawing/2014/main" id="{606F0B46-0573-4DFF-8C14-F08D5B4B3B39}"/>
              </a:ext>
            </a:extLst>
          </p:cNvPr>
          <p:cNvSpPr>
            <a:spLocks noGrp="1"/>
          </p:cNvSpPr>
          <p:nvPr>
            <p:ph idx="1"/>
          </p:nvPr>
        </p:nvSpPr>
        <p:spPr/>
        <p:txBody>
          <a:bodyPr>
            <a:normAutofit/>
          </a:bodyPr>
          <a:lstStyle/>
          <a:p>
            <a:pPr>
              <a:buFont typeface="Wingdings" panose="05000000000000000000" pitchFamily="2" charset="2"/>
              <a:buChar char="v"/>
            </a:pPr>
            <a:r>
              <a:rPr lang="hr-HR" b="1" dirty="0">
                <a:latin typeface="Times New Roman" panose="02020603050405020304" pitchFamily="18" charset="0"/>
                <a:cs typeface="Times New Roman" panose="02020603050405020304" pitchFamily="18" charset="0"/>
              </a:rPr>
              <a:t>A</a:t>
            </a:r>
            <a:r>
              <a:rPr lang="en-GB" b="1" dirty="0" err="1">
                <a:latin typeface="Times New Roman" panose="02020603050405020304" pitchFamily="18" charset="0"/>
                <a:cs typeface="Times New Roman" panose="02020603050405020304" pitchFamily="18" charset="0"/>
              </a:rPr>
              <a:t>kvedukt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latinski</a:t>
            </a:r>
            <a:r>
              <a:rPr lang="en-GB" sz="2000" dirty="0">
                <a:latin typeface="Times New Roman" panose="02020603050405020304" pitchFamily="18" charset="0"/>
                <a:cs typeface="Times New Roman" panose="02020603050405020304" pitchFamily="18" charset="0"/>
              </a:rPr>
              <a:t> </a:t>
            </a:r>
            <a:r>
              <a:rPr lang="en-GB" sz="2000" i="1" dirty="0" err="1">
                <a:latin typeface="Times New Roman" panose="02020603050405020304" pitchFamily="18" charset="0"/>
                <a:cs typeface="Times New Roman" panose="02020603050405020304" pitchFamily="18" charset="0"/>
              </a:rPr>
              <a:t>aquaeductus</a:t>
            </a:r>
            <a:r>
              <a:rPr lang="en-GB" sz="2000" i="1"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vodovod</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mos</a:t>
            </a:r>
            <a:r>
              <a:rPr lang="hr-HR" sz="2000" dirty="0">
                <a:latin typeface="Times New Roman" panose="02020603050405020304" pitchFamily="18" charset="0"/>
                <a:cs typeface="Times New Roman" panose="02020603050405020304" pitchFamily="18" charset="0"/>
              </a:rPr>
              <a:t>t</a:t>
            </a:r>
            <a:r>
              <a:rPr lang="en-GB" sz="2000" dirty="0" err="1">
                <a:latin typeface="Times New Roman" panose="02020603050405020304" pitchFamily="18" charset="0"/>
                <a:cs typeface="Times New Roman" panose="02020603050405020304" pitchFamily="18" charset="0"/>
              </a:rPr>
              <a:t>na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građevina</a:t>
            </a:r>
            <a:r>
              <a:rPr lang="en-GB" sz="2000" dirty="0">
                <a:latin typeface="Times New Roman" panose="02020603050405020304" pitchFamily="18" charset="0"/>
                <a:cs typeface="Times New Roman" panose="02020603050405020304" pitchFamily="18" charset="0"/>
              </a:rPr>
              <a:t> za </a:t>
            </a:r>
            <a:r>
              <a:rPr lang="en-GB" sz="2000" dirty="0" err="1">
                <a:latin typeface="Times New Roman" panose="02020603050405020304" pitchFamily="18" charset="0"/>
                <a:cs typeface="Times New Roman" panose="02020603050405020304" pitchFamily="18" charset="0"/>
              </a:rPr>
              <a:t>provođenje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vode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preko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neravna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zemljišta</a:t>
            </a:r>
            <a:r>
              <a:rPr lang="en-GB" sz="2000" dirty="0">
                <a:latin typeface="Times New Roman" panose="02020603050405020304" pitchFamily="18" charset="0"/>
                <a:cs typeface="Times New Roman" panose="02020603050405020304" pitchFamily="18" charset="0"/>
              </a:rPr>
              <a:t>, dolina, </a:t>
            </a:r>
            <a:r>
              <a:rPr lang="en-GB" sz="2000" dirty="0" err="1">
                <a:latin typeface="Times New Roman" panose="02020603050405020304" pitchFamily="18" charset="0"/>
                <a:cs typeface="Times New Roman" panose="02020603050405020304" pitchFamily="18" charset="0"/>
              </a:rPr>
              <a:t>provalija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rijeka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drugih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zapreka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Prvotno</a:t>
            </a:r>
            <a:r>
              <a:rPr lang="en-GB" sz="2000" dirty="0">
                <a:latin typeface="Times New Roman" panose="02020603050405020304" pitchFamily="18" charset="0"/>
                <a:cs typeface="Times New Roman" panose="02020603050405020304" pitchFamily="18" charset="0"/>
              </a:rPr>
              <a:t> </a:t>
            </a:r>
            <a:r>
              <a:rPr lang="hr-HR" sz="2000" dirty="0">
                <a:latin typeface="Times New Roman" panose="02020603050405020304" pitchFamily="18" charset="0"/>
                <a:cs typeface="Times New Roman" panose="02020603050405020304" pitchFamily="18" charset="0"/>
              </a:rPr>
              <a:t>je bio </a:t>
            </a:r>
            <a:r>
              <a:rPr lang="en-GB" sz="2000" dirty="0" err="1">
                <a:latin typeface="Times New Roman" panose="02020603050405020304" pitchFamily="18" charset="0"/>
                <a:cs typeface="Times New Roman" panose="02020603050405020304" pitchFamily="18" charset="0"/>
              </a:rPr>
              <a:t>vodovod</a:t>
            </a:r>
            <a:r>
              <a:rPr lang="en-GB" sz="2000" dirty="0">
                <a:latin typeface="Times New Roman" panose="02020603050405020304" pitchFamily="18" charset="0"/>
                <a:cs typeface="Times New Roman" panose="02020603050405020304" pitchFamily="18" charset="0"/>
              </a:rPr>
              <a:t> u </a:t>
            </a:r>
            <a:r>
              <a:rPr lang="en-GB" sz="2000" dirty="0" err="1">
                <a:latin typeface="Times New Roman" panose="02020603050405020304" pitchFamily="18" charset="0"/>
                <a:cs typeface="Times New Roman" panose="02020603050405020304" pitchFamily="18" charset="0"/>
              </a:rPr>
              <a:t>širem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smislu</a:t>
            </a:r>
            <a:r>
              <a:rPr lang="en-GB" sz="2000" dirty="0">
                <a:latin typeface="Times New Roman" panose="02020603050405020304" pitchFamily="18" charset="0"/>
                <a:cs typeface="Times New Roman" panose="02020603050405020304" pitchFamily="18" charset="0"/>
              </a:rPr>
              <a:t>, </a:t>
            </a:r>
            <a:r>
              <a:rPr lang="hr-HR" sz="2000" dirty="0">
                <a:latin typeface="Times New Roman" panose="02020603050405020304" pitchFamily="18" charset="0"/>
                <a:cs typeface="Times New Roman" panose="02020603050405020304" pitchFamily="18" charset="0"/>
              </a:rPr>
              <a:t>tj. </a:t>
            </a:r>
            <a:r>
              <a:rPr lang="en-GB" sz="2000" dirty="0" err="1">
                <a:latin typeface="Times New Roman" panose="02020603050405020304" pitchFamily="18" charset="0"/>
                <a:cs typeface="Times New Roman" panose="02020603050405020304" pitchFamily="18" charset="0"/>
              </a:rPr>
              <a:t>građevina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koja</a:t>
            </a:r>
            <a:r>
              <a:rPr lang="en-GB" sz="2000" dirty="0">
                <a:latin typeface="Times New Roman" panose="02020603050405020304" pitchFamily="18" charset="0"/>
                <a:cs typeface="Times New Roman" panose="02020603050405020304" pitchFamily="18" charset="0"/>
              </a:rPr>
              <a:t> se </a:t>
            </a:r>
            <a:r>
              <a:rPr lang="en-GB" sz="2000" dirty="0" err="1">
                <a:latin typeface="Times New Roman" panose="02020603050405020304" pitchFamily="18" charset="0"/>
                <a:cs typeface="Times New Roman" panose="02020603050405020304" pitchFamily="18" charset="0"/>
              </a:rPr>
              <a:t>sastojala</a:t>
            </a:r>
            <a:r>
              <a:rPr lang="en-GB" sz="2000" dirty="0">
                <a:latin typeface="Times New Roman" panose="02020603050405020304" pitchFamily="18" charset="0"/>
                <a:cs typeface="Times New Roman" panose="02020603050405020304" pitchFamily="18" charset="0"/>
              </a:rPr>
              <a:t> od </a:t>
            </a:r>
            <a:r>
              <a:rPr lang="en-GB" sz="2000" dirty="0" err="1">
                <a:latin typeface="Times New Roman" panose="02020603050405020304" pitchFamily="18" charset="0"/>
                <a:cs typeface="Times New Roman" panose="02020603050405020304" pitchFamily="18" charset="0"/>
              </a:rPr>
              <a:t>kanala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brdskih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proboja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mostova</a:t>
            </a:r>
            <a:r>
              <a:rPr lang="en-GB" sz="2000" dirty="0">
                <a:latin typeface="Times New Roman" panose="02020603050405020304" pitchFamily="18" charset="0"/>
                <a:cs typeface="Times New Roman" panose="02020603050405020304" pitchFamily="18" charset="0"/>
              </a:rPr>
              <a:t>, a </a:t>
            </a:r>
            <a:r>
              <a:rPr lang="en-GB" sz="2000" dirty="0" err="1">
                <a:latin typeface="Times New Roman" panose="02020603050405020304" pitchFamily="18" charset="0"/>
                <a:cs typeface="Times New Roman" panose="02020603050405020304" pitchFamily="18" charset="0"/>
              </a:rPr>
              <a:t>služila</a:t>
            </a:r>
            <a:r>
              <a:rPr lang="en-GB" sz="2000" dirty="0">
                <a:latin typeface="Times New Roman" panose="02020603050405020304" pitchFamily="18" charset="0"/>
                <a:cs typeface="Times New Roman" panose="02020603050405020304" pitchFamily="18" charset="0"/>
              </a:rPr>
              <a:t> je za </a:t>
            </a:r>
            <a:r>
              <a:rPr lang="en-GB" sz="2000" dirty="0" err="1">
                <a:latin typeface="Times New Roman" panose="02020603050405020304" pitchFamily="18" charset="0"/>
                <a:cs typeface="Times New Roman" panose="02020603050405020304" pitchFamily="18" charset="0"/>
              </a:rPr>
              <a:t>dovođenje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vode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prirodnim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padom</a:t>
            </a:r>
            <a:r>
              <a:rPr lang="en-GB" sz="2000" dirty="0">
                <a:latin typeface="Times New Roman" panose="02020603050405020304" pitchFamily="18" charset="0"/>
                <a:cs typeface="Times New Roman" panose="02020603050405020304" pitchFamily="18" charset="0"/>
              </a:rPr>
              <a:t> od </a:t>
            </a:r>
            <a:r>
              <a:rPr lang="en-GB" sz="2000" dirty="0" err="1">
                <a:latin typeface="Times New Roman" panose="02020603050405020304" pitchFamily="18" charset="0"/>
                <a:cs typeface="Times New Roman" panose="02020603050405020304" pitchFamily="18" charset="0"/>
              </a:rPr>
              <a:t>izvora</a:t>
            </a:r>
            <a:r>
              <a:rPr lang="en-GB" sz="2000" dirty="0">
                <a:latin typeface="Times New Roman" panose="02020603050405020304" pitchFamily="18" charset="0"/>
                <a:cs typeface="Times New Roman" panose="02020603050405020304" pitchFamily="18" charset="0"/>
              </a:rPr>
              <a:t> do </a:t>
            </a:r>
            <a:r>
              <a:rPr lang="en-GB" sz="2000" dirty="0" err="1">
                <a:latin typeface="Times New Roman" panose="02020603050405020304" pitchFamily="18" charset="0"/>
                <a:cs typeface="Times New Roman" panose="02020603050405020304" pitchFamily="18" charset="0"/>
              </a:rPr>
              <a:t>naselja</a:t>
            </a:r>
            <a:r>
              <a:rPr lang="en-GB" sz="2000" dirty="0">
                <a:latin typeface="Times New Roman" panose="02020603050405020304" pitchFamily="18" charset="0"/>
                <a:cs typeface="Times New Roman" panose="02020603050405020304" pitchFamily="18" charset="0"/>
              </a:rPr>
              <a:t>. </a:t>
            </a:r>
            <a:endParaRPr lang="hr-H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Rimljani</a:t>
            </a:r>
            <a:r>
              <a:rPr lang="en-GB" sz="2000" dirty="0">
                <a:latin typeface="Times New Roman" panose="02020603050405020304" pitchFamily="18" charset="0"/>
                <a:cs typeface="Times New Roman" panose="02020603050405020304" pitchFamily="18" charset="0"/>
              </a:rPr>
              <a:t>, a </a:t>
            </a:r>
            <a:r>
              <a:rPr lang="en-GB" sz="2000" dirty="0" err="1">
                <a:latin typeface="Times New Roman" panose="02020603050405020304" pitchFamily="18" charset="0"/>
                <a:cs typeface="Times New Roman" panose="02020603050405020304" pitchFamily="18" charset="0"/>
              </a:rPr>
              <a:t>prije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njih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Grci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Babilonci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Asirci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drugi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gradili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takav</a:t>
            </a:r>
            <a:r>
              <a:rPr lang="en-GB" sz="2000" dirty="0">
                <a:latin typeface="Times New Roman" panose="02020603050405020304" pitchFamily="18" charset="0"/>
                <a:cs typeface="Times New Roman" panose="02020603050405020304" pitchFamily="18" charset="0"/>
              </a:rPr>
              <a:t> tip </a:t>
            </a:r>
            <a:r>
              <a:rPr lang="en-GB" sz="2000" dirty="0" err="1">
                <a:latin typeface="Times New Roman" panose="02020603050405020304" pitchFamily="18" charset="0"/>
                <a:cs typeface="Times New Roman" panose="02020603050405020304" pitchFamily="18" charset="0"/>
              </a:rPr>
              <a:t>vodovoda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jer</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nisu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poznavali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zakon</a:t>
            </a:r>
            <a:r>
              <a:rPr lang="en-GB" sz="2000" dirty="0">
                <a:latin typeface="Times New Roman" panose="02020603050405020304" pitchFamily="18" charset="0"/>
                <a:cs typeface="Times New Roman" panose="02020603050405020304" pitchFamily="18" charset="0"/>
              </a:rPr>
              <a:t> o </a:t>
            </a:r>
            <a:r>
              <a:rPr lang="en-GB" sz="2000" dirty="0" err="1">
                <a:latin typeface="Times New Roman" panose="02020603050405020304" pitchFamily="18" charset="0"/>
                <a:cs typeface="Times New Roman" panose="02020603050405020304" pitchFamily="18" charset="0"/>
              </a:rPr>
              <a:t>spojenim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posudama</a:t>
            </a:r>
            <a:r>
              <a:rPr lang="en-GB" sz="2000" dirty="0">
                <a:latin typeface="Times New Roman" panose="02020603050405020304" pitchFamily="18" charset="0"/>
                <a:cs typeface="Times New Roman" panose="02020603050405020304" pitchFamily="18" charset="0"/>
              </a:rPr>
              <a:t>, pa </a:t>
            </a:r>
            <a:r>
              <a:rPr lang="en-GB" sz="2000" dirty="0" err="1">
                <a:latin typeface="Times New Roman" panose="02020603050405020304" pitchFamily="18" charset="0"/>
                <a:cs typeface="Times New Roman" panose="02020603050405020304" pitchFamily="18" charset="0"/>
              </a:rPr>
              <a:t>su</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vjerovali</a:t>
            </a:r>
            <a:r>
              <a:rPr lang="en-GB" sz="2000" dirty="0">
                <a:latin typeface="Times New Roman" panose="02020603050405020304" pitchFamily="18" charset="0"/>
                <a:cs typeface="Times New Roman" panose="02020603050405020304" pitchFamily="18" charset="0"/>
              </a:rPr>
              <a:t> da </a:t>
            </a:r>
            <a:r>
              <a:rPr lang="en-GB" sz="2000" dirty="0" err="1">
                <a:latin typeface="Times New Roman" panose="02020603050405020304" pitchFamily="18" charset="0"/>
                <a:cs typeface="Times New Roman" panose="02020603050405020304" pitchFamily="18" charset="0"/>
              </a:rPr>
              <a:t>dovod</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vode</a:t>
            </a:r>
            <a:r>
              <a:rPr lang="en-GB" sz="2000" dirty="0">
                <a:latin typeface="Times New Roman" panose="02020603050405020304" pitchFamily="18" charset="0"/>
                <a:cs typeface="Times New Roman" panose="02020603050405020304" pitchFamily="18" charset="0"/>
              </a:rPr>
              <a:t> mora </a:t>
            </a:r>
            <a:r>
              <a:rPr lang="en-GB" sz="2000" dirty="0" err="1">
                <a:latin typeface="Times New Roman" panose="02020603050405020304" pitchFamily="18" charset="0"/>
                <a:cs typeface="Times New Roman" panose="02020603050405020304" pitchFamily="18" charset="0"/>
              </a:rPr>
              <a:t>biti</a:t>
            </a:r>
            <a:r>
              <a:rPr lang="en-GB" sz="2000" dirty="0">
                <a:latin typeface="Times New Roman" panose="02020603050405020304" pitchFamily="18" charset="0"/>
                <a:cs typeface="Times New Roman" panose="02020603050405020304" pitchFamily="18" charset="0"/>
              </a:rPr>
              <a:t> u </a:t>
            </a:r>
            <a:r>
              <a:rPr lang="en-GB" sz="2000" dirty="0" err="1">
                <a:latin typeface="Times New Roman" panose="02020603050405020304" pitchFamily="18" charset="0"/>
                <a:cs typeface="Times New Roman" panose="02020603050405020304" pitchFamily="18" charset="0"/>
              </a:rPr>
              <a:t>neprekidnom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padu</a:t>
            </a:r>
            <a:r>
              <a:rPr lang="en-GB" sz="2000" dirty="0">
                <a:latin typeface="Times New Roman" panose="02020603050405020304" pitchFamily="18" charset="0"/>
                <a:cs typeface="Times New Roman" panose="02020603050405020304" pitchFamily="18" charset="0"/>
              </a:rPr>
              <a:t>.</a:t>
            </a:r>
            <a:endParaRPr lang="hr-H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hr-HR" sz="2400" i="1" dirty="0">
                <a:latin typeface="Times New Roman" panose="02020603050405020304" pitchFamily="18" charset="0"/>
                <a:cs typeface="Times New Roman" panose="02020603050405020304" pitchFamily="18" charset="0"/>
              </a:rPr>
              <a:t>ZAŠTO SU RIMLJANI GRADILI AKVEDUKTE?</a:t>
            </a:r>
          </a:p>
          <a:p>
            <a:pPr marL="0" indent="0">
              <a:buNone/>
            </a:pPr>
            <a:r>
              <a:rPr lang="hr-HR" sz="2000" dirty="0">
                <a:latin typeface="Times New Roman" panose="02020603050405020304" pitchFamily="18" charset="0"/>
                <a:cs typeface="Times New Roman" panose="02020603050405020304" pitchFamily="18" charset="0"/>
              </a:rPr>
              <a:t>      Rimljani su gradili akvedukte zbog naglog širenja gradova i sve veće potrebe za  pitkom vodom koje nije bilo u blizini i zbog toga su rimski carevi trošili silne novce za izgradnju </a:t>
            </a:r>
            <a:r>
              <a:rPr lang="hr-HR" sz="2000" dirty="0" err="1">
                <a:latin typeface="Times New Roman" panose="02020603050405020304" pitchFamily="18" charset="0"/>
                <a:cs typeface="Times New Roman" panose="02020603050405020304" pitchFamily="18" charset="0"/>
              </a:rPr>
              <a:t>akvedukata</a:t>
            </a:r>
            <a:r>
              <a:rPr lang="hr-HR"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9377849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0B2806-081A-4986-BE8A-E293EED9DA86}"/>
              </a:ext>
            </a:extLst>
          </p:cNvPr>
          <p:cNvSpPr>
            <a:spLocks noGrp="1"/>
          </p:cNvSpPr>
          <p:nvPr>
            <p:ph type="title"/>
          </p:nvPr>
        </p:nvSpPr>
        <p:spPr/>
        <p:txBody>
          <a:bodyPr/>
          <a:lstStyle/>
          <a:p>
            <a:r>
              <a:rPr lang="hr-HR" i="1" dirty="0"/>
              <a:t>IZGRADNJA I ODRŽAVANJE AKVEDUKATA</a:t>
            </a:r>
            <a:br>
              <a:rPr lang="hr-HR" i="1" dirty="0"/>
            </a:br>
            <a:endParaRPr lang="en-GB" dirty="0"/>
          </a:p>
        </p:txBody>
      </p:sp>
      <p:sp>
        <p:nvSpPr>
          <p:cNvPr id="3" name="Content Placeholder 2">
            <a:extLst>
              <a:ext uri="{FF2B5EF4-FFF2-40B4-BE49-F238E27FC236}">
                <a16:creationId xmlns="" xmlns:a16="http://schemas.microsoft.com/office/drawing/2014/main" id="{1FAC6D93-AEE3-4446-81DC-4BC5AA180852}"/>
              </a:ext>
            </a:extLst>
          </p:cNvPr>
          <p:cNvSpPr>
            <a:spLocks noGrp="1"/>
          </p:cNvSpPr>
          <p:nvPr>
            <p:ph idx="1"/>
          </p:nvPr>
        </p:nvSpPr>
        <p:spPr>
          <a:xfrm>
            <a:off x="5756945" y="835152"/>
            <a:ext cx="5678424" cy="5184648"/>
          </a:xfrm>
        </p:spPr>
        <p:txBody>
          <a:bodyPr>
            <a:normAutofit fontScale="92500" lnSpcReduction="20000"/>
          </a:bodyPr>
          <a:lstStyle/>
          <a:p>
            <a:pPr>
              <a:buFont typeface="Wingdings" panose="05000000000000000000" pitchFamily="2" charset="2"/>
              <a:buChar char="v"/>
            </a:pPr>
            <a:r>
              <a:rPr lang="hr-HR" sz="2000" dirty="0">
                <a:latin typeface="Times New Roman" panose="02020603050405020304" pitchFamily="18" charset="0"/>
                <a:cs typeface="Times New Roman" panose="02020603050405020304" pitchFamily="18" charset="0"/>
              </a:rPr>
              <a:t>Prije nego što bi započeli izgradnju akvedukata na nekom području, prvo su morali procijeniti  isplati  li se uopće upuštati u takav pothvat. </a:t>
            </a:r>
          </a:p>
          <a:p>
            <a:pPr>
              <a:buFont typeface="Wingdings" panose="05000000000000000000" pitchFamily="2" charset="2"/>
              <a:buChar char="v"/>
            </a:pPr>
            <a:r>
              <a:rPr lang="hr-HR" sz="2000" dirty="0">
                <a:latin typeface="Times New Roman" panose="02020603050405020304" pitchFamily="18" charset="0"/>
                <a:cs typeface="Times New Roman" panose="02020603050405020304" pitchFamily="18" charset="0"/>
              </a:rPr>
              <a:t>Prvo se ispitivala čistoća i okus vode, te brzina i njezin protok. Obraćala se pažnja i na seljake iz okolnih mjesta koji su svakodnevno pili tu vodu. </a:t>
            </a:r>
          </a:p>
          <a:p>
            <a:pPr>
              <a:buFont typeface="Wingdings" panose="05000000000000000000" pitchFamily="2" charset="2"/>
              <a:buChar char="v"/>
            </a:pPr>
            <a:r>
              <a:rPr lang="hr-HR" sz="2000" dirty="0">
                <a:latin typeface="Times New Roman" panose="02020603050405020304" pitchFamily="18" charset="0"/>
                <a:cs typeface="Times New Roman" panose="02020603050405020304" pitchFamily="18" charset="0"/>
              </a:rPr>
              <a:t>Nakon što bi se odlučili za izgradnju, mjerili bi idealan pravac i nagib akvedukta te promjer i dužinu kanala kojom bi protjecala voda. </a:t>
            </a:r>
          </a:p>
          <a:p>
            <a:pPr>
              <a:buFont typeface="Wingdings" panose="05000000000000000000" pitchFamily="2" charset="2"/>
              <a:buChar char="v"/>
            </a:pPr>
            <a:r>
              <a:rPr lang="hr-HR" sz="2000" dirty="0">
                <a:latin typeface="Times New Roman" panose="02020603050405020304" pitchFamily="18" charset="0"/>
                <a:cs typeface="Times New Roman" panose="02020603050405020304" pitchFamily="18" charset="0"/>
              </a:rPr>
              <a:t>Izgradnja je trajala jako dugo i po nekoliko godina i bila je jako skupa, naročito ako je trebalo graditi mostove s mnogo lukova.  </a:t>
            </a:r>
          </a:p>
          <a:p>
            <a:pPr>
              <a:buFont typeface="Wingdings" panose="05000000000000000000" pitchFamily="2" charset="2"/>
              <a:buChar char="v"/>
            </a:pPr>
            <a:r>
              <a:rPr lang="hr-HR" sz="2000" dirty="0" err="1">
                <a:latin typeface="Times New Roman" panose="02020603050405020304" pitchFamily="18" charset="0"/>
                <a:cs typeface="Times New Roman" panose="02020603050405020304" pitchFamily="18" charset="0"/>
              </a:rPr>
              <a:t>Akvedukte</a:t>
            </a:r>
            <a:r>
              <a:rPr lang="hr-HR" sz="2000" dirty="0">
                <a:latin typeface="Times New Roman" panose="02020603050405020304" pitchFamily="18" charset="0"/>
                <a:cs typeface="Times New Roman" panose="02020603050405020304" pitchFamily="18" charset="0"/>
              </a:rPr>
              <a:t> je trebalo održavati kako ne bi propali s vremenom. Na vršenje nužnih popravaka se mislilo već pri projektiranju i gradnji, tako što je svaki akvedukt imao posebne otvore kojima bi se radnici mogli spustiti do podzemnog kanala. Kada su se trebali vršiti neki veći zahvati, mogao se privremeno skrenuti tok vode kako ne bi protjecala oštećenim dijelom </a:t>
            </a:r>
            <a:r>
              <a:rPr lang="hr-HR" sz="2000" dirty="0" err="1">
                <a:latin typeface="Times New Roman" panose="02020603050405020304" pitchFamily="18" charset="0"/>
                <a:cs typeface="Times New Roman" panose="02020603050405020304" pitchFamily="18" charset="0"/>
              </a:rPr>
              <a:t>akvedukta</a:t>
            </a:r>
            <a:r>
              <a:rPr lang="hr-HR" sz="2000" dirty="0"/>
              <a:t>.</a:t>
            </a:r>
            <a:endParaRPr lang="en-GB" sz="2400" dirty="0"/>
          </a:p>
        </p:txBody>
      </p:sp>
      <p:sp>
        <p:nvSpPr>
          <p:cNvPr id="4" name="Text Placeholder 3">
            <a:extLst>
              <a:ext uri="{FF2B5EF4-FFF2-40B4-BE49-F238E27FC236}">
                <a16:creationId xmlns="" xmlns:a16="http://schemas.microsoft.com/office/drawing/2014/main" id="{F5120BFC-9AA7-4B1C-97D3-B9829938B2D1}"/>
              </a:ext>
            </a:extLst>
          </p:cNvPr>
          <p:cNvSpPr>
            <a:spLocks noGrp="1"/>
          </p:cNvSpPr>
          <p:nvPr>
            <p:ph type="body" sz="half" idx="2"/>
          </p:nvPr>
        </p:nvSpPr>
        <p:spPr/>
        <p:txBody>
          <a:bodyPr/>
          <a:lstStyle/>
          <a:p>
            <a:endParaRPr lang="en-GB" dirty="0"/>
          </a:p>
        </p:txBody>
      </p:sp>
      <p:pic>
        <p:nvPicPr>
          <p:cNvPr id="6" name="Picture 5">
            <a:extLst>
              <a:ext uri="{FF2B5EF4-FFF2-40B4-BE49-F238E27FC236}">
                <a16:creationId xmlns="" xmlns:a16="http://schemas.microsoft.com/office/drawing/2014/main" id="{F592AFA7-5D09-4F84-BE39-FCB047C5A4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124" y="2424419"/>
            <a:ext cx="5334000" cy="2890004"/>
          </a:xfrm>
          <a:prstGeom prst="rect">
            <a:avLst/>
          </a:prstGeom>
        </p:spPr>
      </p:pic>
    </p:spTree>
    <p:extLst>
      <p:ext uri="{BB962C8B-B14F-4D97-AF65-F5344CB8AC3E}">
        <p14:creationId xmlns:p14="http://schemas.microsoft.com/office/powerpoint/2010/main" xmlns="" val="8145282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01EE2-945C-4344-B7BB-8BCFDA74FD38}"/>
              </a:ext>
            </a:extLst>
          </p:cNvPr>
          <p:cNvSpPr>
            <a:spLocks noGrp="1"/>
          </p:cNvSpPr>
          <p:nvPr>
            <p:ph type="title"/>
          </p:nvPr>
        </p:nvSpPr>
        <p:spPr/>
        <p:txBody>
          <a:bodyPr/>
          <a:lstStyle/>
          <a:p>
            <a:r>
              <a:rPr lang="hr-HR" dirty="0"/>
              <a:t>Dalmatinski akvedukti</a:t>
            </a:r>
            <a:endParaRPr lang="en-GB" dirty="0"/>
          </a:p>
        </p:txBody>
      </p:sp>
      <p:sp>
        <p:nvSpPr>
          <p:cNvPr id="3" name="Content Placeholder 2">
            <a:extLst>
              <a:ext uri="{FF2B5EF4-FFF2-40B4-BE49-F238E27FC236}">
                <a16:creationId xmlns="" xmlns:a16="http://schemas.microsoft.com/office/drawing/2014/main" id="{129498B0-2786-4B8C-9794-30ABC227E19B}"/>
              </a:ext>
            </a:extLst>
          </p:cNvPr>
          <p:cNvSpPr>
            <a:spLocks noGrp="1"/>
          </p:cNvSpPr>
          <p:nvPr>
            <p:ph idx="1"/>
          </p:nvPr>
        </p:nvSpPr>
        <p:spPr/>
        <p:txBody>
          <a:bodyPr/>
          <a:lstStyle/>
          <a:p>
            <a:endParaRPr lang="hr-HR" dirty="0"/>
          </a:p>
          <a:p>
            <a:pP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Na </a:t>
            </a:r>
            <a:r>
              <a:rPr lang="en-GB" dirty="0" err="1">
                <a:latin typeface="Times New Roman" panose="02020603050405020304" pitchFamily="18" charset="0"/>
                <a:cs typeface="Times New Roman" panose="02020603050405020304" pitchFamily="18" charset="0"/>
              </a:rPr>
              <a:t>području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današnje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Dalmacije</a:t>
            </a:r>
            <a:r>
              <a:rPr lang="en-GB" dirty="0">
                <a:latin typeface="Times New Roman" panose="02020603050405020304" pitchFamily="18" charset="0"/>
                <a:cs typeface="Times New Roman" panose="02020603050405020304" pitchFamily="18" charset="0"/>
              </a:rPr>
              <a:t> do </a:t>
            </a:r>
            <a:r>
              <a:rPr lang="en-GB" dirty="0" err="1">
                <a:latin typeface="Times New Roman" panose="02020603050405020304" pitchFamily="18" charset="0"/>
                <a:cs typeface="Times New Roman" panose="02020603050405020304" pitchFamily="18" charset="0"/>
              </a:rPr>
              <a:t>sada</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utvrđeno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postojanje</a:t>
            </a:r>
            <a:r>
              <a:rPr lang="en-GB" dirty="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jedanaest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antičkih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akvedukata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to </a:t>
            </a:r>
            <a:r>
              <a:rPr lang="hr-HR" dirty="0">
                <a:latin typeface="Times New Roman" panose="02020603050405020304" pitchFamily="18" charset="0"/>
                <a:cs typeface="Times New Roman" panose="02020603050405020304" pitchFamily="18" charset="0"/>
              </a:rPr>
              <a:t>devet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pripadali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urbanim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sredinama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dva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pripadala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vojnim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logorima</a:t>
            </a:r>
            <a:r>
              <a:rPr lang="en-GB" dirty="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r>
              <a:rPr lang="en-GB" i="1" dirty="0" err="1">
                <a:latin typeface="Times New Roman" panose="02020603050405020304" pitchFamily="18" charset="0"/>
                <a:cs typeface="Times New Roman" panose="02020603050405020304" pitchFamily="18" charset="0"/>
              </a:rPr>
              <a:t>Opisat</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ćemo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ih</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prema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njihovom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položaju</a:t>
            </a:r>
            <a:r>
              <a:rPr lang="en-GB" i="1" dirty="0">
                <a:latin typeface="Times New Roman" panose="02020603050405020304" pitchFamily="18" charset="0"/>
                <a:cs typeface="Times New Roman" panose="02020603050405020304" pitchFamily="18" charset="0"/>
              </a:rPr>
              <a:t> od </a:t>
            </a:r>
            <a:r>
              <a:rPr lang="en-GB" i="1" dirty="0" err="1">
                <a:latin typeface="Times New Roman" panose="02020603050405020304" pitchFamily="18" charset="0"/>
                <a:cs typeface="Times New Roman" panose="02020603050405020304" pitchFamily="18" charset="0"/>
              </a:rPr>
              <a:t>sjevera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prema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jugu</a:t>
            </a:r>
            <a:r>
              <a:rPr lang="hr-HR" dirty="0"/>
              <a:t>.</a:t>
            </a:r>
          </a:p>
          <a:p>
            <a:endParaRPr lang="en-GB" dirty="0"/>
          </a:p>
        </p:txBody>
      </p:sp>
      <p:sp>
        <p:nvSpPr>
          <p:cNvPr id="8" name="Text Placeholder 7">
            <a:extLst>
              <a:ext uri="{FF2B5EF4-FFF2-40B4-BE49-F238E27FC236}">
                <a16:creationId xmlns="" xmlns:a16="http://schemas.microsoft.com/office/drawing/2014/main" id="{3A5EB0C3-3F88-449B-8E2D-75F0DA1DBCFD}"/>
              </a:ext>
            </a:extLst>
          </p:cNvPr>
          <p:cNvSpPr>
            <a:spLocks noGrp="1"/>
          </p:cNvSpPr>
          <p:nvPr>
            <p:ph type="body" sz="half" idx="2"/>
          </p:nvPr>
        </p:nvSpPr>
        <p:spPr/>
        <p:txBody>
          <a:bodyPr/>
          <a:lstStyle/>
          <a:p>
            <a:endParaRPr lang="en-GB"/>
          </a:p>
        </p:txBody>
      </p:sp>
      <p:pic>
        <p:nvPicPr>
          <p:cNvPr id="5" name="Picture 4">
            <a:extLst>
              <a:ext uri="{FF2B5EF4-FFF2-40B4-BE49-F238E27FC236}">
                <a16:creationId xmlns="" xmlns:a16="http://schemas.microsoft.com/office/drawing/2014/main" id="{286D4D9B-E4DF-4162-BE7E-04217ABA469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72" t="4627" r="872"/>
          <a:stretch/>
        </p:blipFill>
        <p:spPr>
          <a:xfrm>
            <a:off x="501436" y="2257506"/>
            <a:ext cx="4911812" cy="3513404"/>
          </a:xfrm>
          <a:prstGeom prst="rect">
            <a:avLst/>
          </a:prstGeom>
        </p:spPr>
      </p:pic>
    </p:spTree>
    <p:extLst>
      <p:ext uri="{BB962C8B-B14F-4D97-AF65-F5344CB8AC3E}">
        <p14:creationId xmlns:p14="http://schemas.microsoft.com/office/powerpoint/2010/main" xmlns="" val="39416426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1243584"/>
          </a:xfrm>
        </p:spPr>
        <p:txBody>
          <a:bodyPr/>
          <a:lstStyle/>
          <a:p>
            <a:r>
              <a:rPr lang="hr-HR" dirty="0" err="1">
                <a:latin typeface="Algerian" panose="04020705040A02060702" pitchFamily="82" charset="0"/>
              </a:rPr>
              <a:t>navalia</a:t>
            </a:r>
            <a:endParaRPr lang="hr-HR" dirty="0">
              <a:latin typeface="Algerian" panose="04020705040A02060702" pitchFamily="82" charset="0"/>
            </a:endParaRPr>
          </a:p>
        </p:txBody>
      </p:sp>
      <p:sp>
        <p:nvSpPr>
          <p:cNvPr id="3" name="Rezervirano mjesto sadržaja 2"/>
          <p:cNvSpPr>
            <a:spLocks noGrp="1"/>
          </p:cNvSpPr>
          <p:nvPr>
            <p:ph idx="1"/>
          </p:nvPr>
        </p:nvSpPr>
        <p:spPr>
          <a:xfrm>
            <a:off x="1024128" y="1820917"/>
            <a:ext cx="9720073" cy="4488443"/>
          </a:xfrm>
        </p:spPr>
        <p:txBody>
          <a:bodyPr>
            <a:normAutofit/>
          </a:bodyPr>
          <a:lstStyle/>
          <a:p>
            <a:pPr>
              <a:buFont typeface="Wingdings" panose="05000000000000000000" pitchFamily="2" charset="2"/>
              <a:buChar char="v"/>
            </a:pPr>
            <a:r>
              <a:rPr lang="vi-VN" sz="1800" dirty="0">
                <a:latin typeface="Times New Roman" panose="02020603050405020304" pitchFamily="18" charset="0"/>
                <a:cs typeface="Times New Roman" panose="02020603050405020304" pitchFamily="18" charset="0"/>
              </a:rPr>
              <a:t>Antički vodovod u Novalji predstavlja najznačajniju arheološku baštinu otoka Paga. Radi se o podzemnom kanalu – tunelu, koji je sagrađen u 1. stoljeću naše ere za vrijeme Rimskog </a:t>
            </a:r>
            <a:r>
              <a:rPr lang="hr-HR" sz="1800" dirty="0" smtClean="0">
                <a:latin typeface="Times New Roman" panose="02020603050405020304" pitchFamily="18" charset="0"/>
                <a:cs typeface="Times New Roman" panose="02020603050405020304" pitchFamily="18" charset="0"/>
              </a:rPr>
              <a:t>C</a:t>
            </a:r>
            <a:r>
              <a:rPr lang="vi-VN" sz="1800" dirty="0" smtClean="0">
                <a:latin typeface="Times New Roman" panose="02020603050405020304" pitchFamily="18" charset="0"/>
                <a:cs typeface="Times New Roman" panose="02020603050405020304" pitchFamily="18" charset="0"/>
              </a:rPr>
              <a:t>arstva</a:t>
            </a:r>
            <a:r>
              <a:rPr lang="vi-VN" sz="1800" dirty="0">
                <a:latin typeface="Times New Roman" panose="02020603050405020304" pitchFamily="18" charset="0"/>
                <a:cs typeface="Times New Roman" panose="02020603050405020304" pitchFamily="18" charset="0"/>
              </a:rPr>
              <a:t>. </a:t>
            </a:r>
            <a:endParaRPr lang="hr-H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vi-VN" sz="1800" dirty="0">
                <a:latin typeface="Times New Roman" panose="02020603050405020304" pitchFamily="18" charset="0"/>
                <a:cs typeface="Times New Roman" panose="02020603050405020304" pitchFamily="18" charset="0"/>
              </a:rPr>
              <a:t>Služio je za napajanje mjesta vodom iz izvora u obližnjem Novaljskom polju</a:t>
            </a:r>
            <a:r>
              <a:rPr lang="hr-HR" sz="1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vi-VN" sz="1800" dirty="0">
                <a:latin typeface="Times New Roman" panose="02020603050405020304" pitchFamily="18" charset="0"/>
                <a:cs typeface="Times New Roman" panose="02020603050405020304" pitchFamily="18" charset="0"/>
              </a:rPr>
              <a:t>Kako je vodovod sagrađen u vrijeme kada je na ovim područjima vladalo Rimsko </a:t>
            </a:r>
            <a:r>
              <a:rPr lang="hr-HR" sz="1800" dirty="0" smtClean="0">
                <a:latin typeface="Times New Roman" panose="02020603050405020304" pitchFamily="18" charset="0"/>
                <a:cs typeface="Times New Roman" panose="02020603050405020304" pitchFamily="18" charset="0"/>
              </a:rPr>
              <a:t>C</a:t>
            </a:r>
            <a:r>
              <a:rPr lang="vi-VN" sz="1800" dirty="0" smtClean="0">
                <a:latin typeface="Times New Roman" panose="02020603050405020304" pitchFamily="18" charset="0"/>
                <a:cs typeface="Times New Roman" panose="02020603050405020304" pitchFamily="18" charset="0"/>
              </a:rPr>
              <a:t>arstvo</a:t>
            </a:r>
            <a:r>
              <a:rPr lang="hr-HR" sz="1800" dirty="0" smtClean="0">
                <a:latin typeface="Times New Roman" panose="02020603050405020304" pitchFamily="18" charset="0"/>
                <a:cs typeface="Times New Roman" panose="02020603050405020304" pitchFamily="18" charset="0"/>
              </a:rPr>
              <a:t>(1.st.),</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domaći stanovnici zovu ga Talijanova buža</a:t>
            </a:r>
            <a:r>
              <a:rPr lang="hr-HR" sz="1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hr-HR" sz="1800" dirty="0">
                <a:latin typeface="Times New Roman" panose="02020603050405020304" pitchFamily="18" charset="0"/>
                <a:cs typeface="Times New Roman" panose="02020603050405020304" pitchFamily="18" charset="0"/>
              </a:rPr>
              <a:t>Početkom 20. stoljeća </a:t>
            </a:r>
            <a:r>
              <a:rPr lang="hr-HR" sz="1800" dirty="0" err="1">
                <a:latin typeface="Times New Roman" panose="02020603050405020304" pitchFamily="18" charset="0"/>
                <a:cs typeface="Times New Roman" panose="02020603050405020304" pitchFamily="18" charset="0"/>
              </a:rPr>
              <a:t>a</a:t>
            </a:r>
            <a:r>
              <a:rPr lang="hr-HR" sz="1800" dirty="0" err="1" smtClean="0">
                <a:latin typeface="Times New Roman" panose="02020603050405020304" pitchFamily="18" charset="0"/>
                <a:cs typeface="Times New Roman" panose="02020603050405020304" pitchFamily="18" charset="0"/>
              </a:rPr>
              <a:t>ustro</a:t>
            </a:r>
            <a:r>
              <a:rPr lang="hr-HR" sz="1800" dirty="0" smtClean="0">
                <a:latin typeface="Times New Roman" panose="02020603050405020304" pitchFamily="18" charset="0"/>
                <a:cs typeface="Times New Roman" panose="02020603050405020304" pitchFamily="18" charset="0"/>
              </a:rPr>
              <a:t>-ugarska </a:t>
            </a:r>
            <a:r>
              <a:rPr lang="hr-HR" sz="1800" dirty="0">
                <a:latin typeface="Times New Roman" panose="02020603050405020304" pitchFamily="18" charset="0"/>
                <a:cs typeface="Times New Roman" panose="02020603050405020304" pitchFamily="18" charset="0"/>
              </a:rPr>
              <a:t>vlast stavila je tunel u uporabu. Duž cijelog tunela bile su postavljene cijevi.</a:t>
            </a:r>
          </a:p>
          <a:p>
            <a:pPr>
              <a:buFont typeface="Wingdings" panose="05000000000000000000" pitchFamily="2" charset="2"/>
              <a:buChar char="v"/>
            </a:pPr>
            <a:r>
              <a:rPr lang="hr-HR" sz="1800" dirty="0">
                <a:latin typeface="Times New Roman" panose="02020603050405020304" pitchFamily="18" charset="0"/>
                <a:cs typeface="Times New Roman" panose="02020603050405020304" pitchFamily="18" charset="0"/>
                <a:hlinkClick r:id="rId2"/>
              </a:rPr>
              <a:t>https://h5p.org/node/485474</a:t>
            </a:r>
            <a:endParaRPr lang="hr-H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hr-HR" sz="1800" dirty="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16705" y="4065138"/>
            <a:ext cx="3659854" cy="2049518"/>
          </a:xfrm>
          <a:prstGeom prst="rect">
            <a:avLst/>
          </a:prstGeom>
        </p:spPr>
      </p:pic>
    </p:spTree>
    <p:extLst>
      <p:ext uri="{BB962C8B-B14F-4D97-AF65-F5344CB8AC3E}">
        <p14:creationId xmlns:p14="http://schemas.microsoft.com/office/powerpoint/2010/main" xmlns="" val="46539301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AD0600-23FD-42D8-9084-2CEB88DD26C5}"/>
              </a:ext>
            </a:extLst>
          </p:cNvPr>
          <p:cNvSpPr>
            <a:spLocks noGrp="1"/>
          </p:cNvSpPr>
          <p:nvPr>
            <p:ph type="title"/>
          </p:nvPr>
        </p:nvSpPr>
        <p:spPr/>
        <p:txBody>
          <a:bodyPr anchor="ctr"/>
          <a:lstStyle/>
          <a:p>
            <a:r>
              <a:rPr lang="hr-HR" dirty="0">
                <a:latin typeface="Algerian" panose="04020705040A02060702" pitchFamily="82" charset="0"/>
              </a:rPr>
              <a:t>cissa (caska)</a:t>
            </a:r>
            <a:endParaRPr lang="en-GB"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38D9AA53-4F21-45CF-807E-BF3830866E7C}"/>
              </a:ext>
            </a:extLst>
          </p:cNvPr>
          <p:cNvSpPr>
            <a:spLocks noGrp="1"/>
          </p:cNvSpPr>
          <p:nvPr>
            <p:ph idx="1"/>
          </p:nvPr>
        </p:nvSpPr>
        <p:spPr/>
        <p:txBody>
          <a:bodyPr>
            <a:normAutofit/>
          </a:bodyPr>
          <a:lstStyle/>
          <a:p>
            <a:pPr>
              <a:buFont typeface="Wingdings" panose="05000000000000000000" pitchFamily="2" charset="2"/>
              <a:buChar char="v"/>
            </a:pPr>
            <a:r>
              <a:rPr lang="en-GB" sz="1800" dirty="0" err="1">
                <a:latin typeface="Times New Roman" panose="02020603050405020304" pitchFamily="18" charset="0"/>
                <a:cs typeface="Times New Roman" panose="02020603050405020304" pitchFamily="18" charset="0"/>
              </a:rPr>
              <a:t>Najveće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rimsko</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naselje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otoku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Pagu</a:t>
            </a:r>
            <a:r>
              <a:rPr lang="en-GB" sz="1800" dirty="0">
                <a:latin typeface="Times New Roman" panose="02020603050405020304" pitchFamily="18" charset="0"/>
                <a:cs typeface="Times New Roman" panose="02020603050405020304" pitchFamily="18" charset="0"/>
              </a:rPr>
              <a:t> je </a:t>
            </a:r>
            <a:r>
              <a:rPr lang="en-GB" sz="1800" dirty="0" err="1">
                <a:latin typeface="Times New Roman" panose="02020603050405020304" pitchFamily="18" charset="0"/>
                <a:cs typeface="Times New Roman" panose="02020603050405020304" pitchFamily="18" charset="0"/>
              </a:rPr>
              <a:t>bila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Cissa</a:t>
            </a:r>
            <a:r>
              <a:rPr lang="hr-HR" sz="1800"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današnja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Caska</a:t>
            </a:r>
            <a:r>
              <a:rPr lang="en-GB" sz="1800" dirty="0">
                <a:latin typeface="Times New Roman" panose="02020603050405020304" pitchFamily="18" charset="0"/>
                <a:cs typeface="Times New Roman" panose="02020603050405020304" pitchFamily="18" charset="0"/>
              </a:rPr>
              <a:t>. Do </a:t>
            </a:r>
            <a:r>
              <a:rPr lang="en-GB" sz="1800" dirty="0" err="1">
                <a:latin typeface="Times New Roman" panose="02020603050405020304" pitchFamily="18" charset="0"/>
                <a:cs typeface="Times New Roman" panose="02020603050405020304" pitchFamily="18" charset="0"/>
              </a:rPr>
              <a:t>danas</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pronađeni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dijelovi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obrambenih</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zidina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kuće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vodovod</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duljine</a:t>
            </a:r>
            <a:r>
              <a:rPr lang="en-GB" sz="1800" dirty="0">
                <a:latin typeface="Times New Roman" panose="02020603050405020304" pitchFamily="18" charset="0"/>
                <a:cs typeface="Times New Roman" panose="02020603050405020304" pitchFamily="18" charset="0"/>
              </a:rPr>
              <a:t> 12 km. </a:t>
            </a:r>
            <a:endParaRPr lang="hr-H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800" dirty="0">
                <a:latin typeface="Times New Roman" panose="02020603050405020304" pitchFamily="18" charset="0"/>
                <a:cs typeface="Times New Roman" panose="02020603050405020304" pitchFamily="18" charset="0"/>
              </a:rPr>
              <a:t>Od </a:t>
            </a:r>
            <a:r>
              <a:rPr lang="en-GB" sz="1800" dirty="0" err="1">
                <a:latin typeface="Times New Roman" panose="02020603050405020304" pitchFamily="18" charset="0"/>
                <a:cs typeface="Times New Roman" panose="02020603050405020304" pitchFamily="18" charset="0"/>
              </a:rPr>
              <a:t>izvorišta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području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Kolana</a:t>
            </a:r>
            <a:r>
              <a:rPr lang="en-GB" sz="1800" dirty="0">
                <a:latin typeface="Times New Roman" panose="02020603050405020304" pitchFamily="18" charset="0"/>
                <a:cs typeface="Times New Roman" panose="02020603050405020304" pitchFamily="18" charset="0"/>
              </a:rPr>
              <a:t>, do </a:t>
            </a:r>
            <a:r>
              <a:rPr lang="en-GB" sz="1800" dirty="0" err="1">
                <a:latin typeface="Times New Roman" panose="02020603050405020304" pitchFamily="18" charset="0"/>
                <a:cs typeface="Times New Roman" panose="02020603050405020304" pitchFamily="18" charset="0"/>
              </a:rPr>
              <a:t>antičke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Cisse</a:t>
            </a:r>
            <a:r>
              <a:rPr lang="en-GB" sz="1800" dirty="0">
                <a:latin typeface="Times New Roman" panose="02020603050405020304" pitchFamily="18" charset="0"/>
                <a:cs typeface="Times New Roman" panose="02020603050405020304" pitchFamily="18" charset="0"/>
              </a:rPr>
              <a:t> t</a:t>
            </a:r>
            <a:r>
              <a:rPr lang="hr-HR" sz="1800" dirty="0">
                <a:latin typeface="Times New Roman" panose="02020603050405020304" pitchFamily="18" charset="0"/>
                <a:cs typeface="Times New Roman" panose="02020603050405020304" pitchFamily="18" charset="0"/>
              </a:rPr>
              <a:t>e</a:t>
            </a:r>
            <a:r>
              <a:rPr lang="en-GB" sz="1800" dirty="0">
                <a:latin typeface="Times New Roman" panose="02020603050405020304" pitchFamily="18" charset="0"/>
                <a:cs typeface="Times New Roman" panose="02020603050405020304" pitchFamily="18" charset="0"/>
              </a:rPr>
              <a:t>rasa </a:t>
            </a:r>
            <a:r>
              <a:rPr lang="en-GB" sz="1800" dirty="0" err="1">
                <a:latin typeface="Times New Roman" panose="02020603050405020304" pitchFamily="18" charset="0"/>
                <a:cs typeface="Times New Roman" panose="02020603050405020304" pitchFamily="18" charset="0"/>
              </a:rPr>
              <a:t>vodovoda</a:t>
            </a:r>
            <a:r>
              <a:rPr lang="hr-HR" sz="1800" dirty="0">
                <a:latin typeface="Times New Roman" panose="02020603050405020304" pitchFamily="18" charset="0"/>
                <a:cs typeface="Times New Roman" panose="02020603050405020304" pitchFamily="18" charset="0"/>
              </a:rPr>
              <a:t> je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pratila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izohipse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terena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ponegdje</a:t>
            </a:r>
            <a:r>
              <a:rPr lang="en-GB" sz="1800" dirty="0">
                <a:latin typeface="Times New Roman" panose="02020603050405020304" pitchFamily="18" charset="0"/>
                <a:cs typeface="Times New Roman" panose="02020603050405020304" pitchFamily="18" charset="0"/>
              </a:rPr>
              <a:t> je </a:t>
            </a:r>
            <a:r>
              <a:rPr lang="en-GB" sz="1800" dirty="0" err="1">
                <a:latin typeface="Times New Roman" panose="02020603050405020304" pitchFamily="18" charset="0"/>
                <a:cs typeface="Times New Roman" panose="02020603050405020304" pitchFamily="18" charset="0"/>
              </a:rPr>
              <a:t>bila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zasječena</a:t>
            </a:r>
            <a:r>
              <a:rPr lang="en-GB" sz="1800" dirty="0">
                <a:latin typeface="Times New Roman" panose="02020603050405020304" pitchFamily="18" charset="0"/>
                <a:cs typeface="Times New Roman" panose="02020603050405020304" pitchFamily="18" charset="0"/>
              </a:rPr>
              <a:t> u </a:t>
            </a:r>
            <a:r>
              <a:rPr lang="en-GB" sz="1800" dirty="0" err="1">
                <a:latin typeface="Times New Roman" panose="02020603050405020304" pitchFamily="18" charset="0"/>
                <a:cs typeface="Times New Roman" panose="02020603050405020304" pitchFamily="18" charset="0"/>
              </a:rPr>
              <a:t>teren</a:t>
            </a:r>
            <a:r>
              <a:rPr lang="en-GB" sz="1800" dirty="0">
                <a:latin typeface="Times New Roman" panose="02020603050405020304" pitchFamily="18" charset="0"/>
                <a:cs typeface="Times New Roman" panose="02020603050405020304" pitchFamily="18" charset="0"/>
              </a:rPr>
              <a:t>, a </a:t>
            </a:r>
            <a:r>
              <a:rPr lang="en-GB" sz="1800" dirty="0" err="1">
                <a:latin typeface="Times New Roman" panose="02020603050405020304" pitchFamily="18" charset="0"/>
                <a:cs typeface="Times New Roman" panose="02020603050405020304" pitchFamily="18" charset="0"/>
              </a:rPr>
              <a:t>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nekim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mjestima</a:t>
            </a:r>
            <a:r>
              <a:rPr lang="en-GB" sz="1800" dirty="0">
                <a:latin typeface="Times New Roman" panose="02020603050405020304" pitchFamily="18" charset="0"/>
                <a:cs typeface="Times New Roman" panose="02020603050405020304" pitchFamily="18" charset="0"/>
              </a:rPr>
              <a:t> je </a:t>
            </a:r>
            <a:r>
              <a:rPr lang="en-GB" sz="1800" dirty="0" err="1">
                <a:latin typeface="Times New Roman" panose="02020603050405020304" pitchFamily="18" charset="0"/>
                <a:cs typeface="Times New Roman" panose="02020603050405020304" pitchFamily="18" charset="0"/>
              </a:rPr>
              <a:t>bila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postavljena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visoke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nosače</a:t>
            </a:r>
            <a:r>
              <a:rPr lang="en-GB" sz="1800" dirty="0">
                <a:latin typeface="Times New Roman" panose="02020603050405020304" pitchFamily="18" charset="0"/>
                <a:cs typeface="Times New Roman" panose="02020603050405020304" pitchFamily="18" charset="0"/>
              </a:rPr>
              <a:t> s </a:t>
            </a:r>
            <a:r>
              <a:rPr lang="en-GB" sz="1800" dirty="0" err="1">
                <a:latin typeface="Times New Roman" panose="02020603050405020304" pitchFamily="18" charset="0"/>
                <a:cs typeface="Times New Roman" panose="02020603050405020304" pitchFamily="18" charset="0"/>
              </a:rPr>
              <a:t>lučnim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otvorima</a:t>
            </a:r>
            <a:r>
              <a:rPr lang="en-GB" sz="1800" dirty="0">
                <a:latin typeface="Times New Roman" panose="02020603050405020304" pitchFamily="18" charset="0"/>
                <a:cs typeface="Times New Roman" panose="02020603050405020304" pitchFamily="18" charset="0"/>
              </a:rPr>
              <a:t>.</a:t>
            </a:r>
            <a:endParaRPr lang="hr-H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800" dirty="0">
                <a:latin typeface="Times New Roman" panose="02020603050405020304" pitchFamily="18" charset="0"/>
                <a:cs typeface="Times New Roman" panose="02020603050405020304" pitchFamily="18" charset="0"/>
              </a:rPr>
              <a:t> Do </a:t>
            </a:r>
            <a:r>
              <a:rPr lang="en-GB" sz="1800" dirty="0" err="1">
                <a:latin typeface="Times New Roman" panose="02020603050405020304" pitchFamily="18" charset="0"/>
                <a:cs typeface="Times New Roman" panose="02020603050405020304" pitchFamily="18" charset="0"/>
              </a:rPr>
              <a:t>sada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pronađeni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samo</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donji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dijelovi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kanala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te</a:t>
            </a:r>
            <a:r>
              <a:rPr lang="en-GB" sz="1800" dirty="0">
                <a:latin typeface="Times New Roman" panose="02020603050405020304" pitchFamily="18" charset="0"/>
                <a:cs typeface="Times New Roman" panose="02020603050405020304" pitchFamily="18" charset="0"/>
              </a:rPr>
              <a:t> se </a:t>
            </a:r>
            <a:r>
              <a:rPr lang="en-GB" sz="1800" dirty="0" err="1">
                <a:latin typeface="Times New Roman" panose="02020603050405020304" pitchFamily="18" charset="0"/>
                <a:cs typeface="Times New Roman" panose="02020603050405020304" pitchFamily="18" charset="0"/>
              </a:rPr>
              <a:t>može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utvrditi</a:t>
            </a:r>
            <a:r>
              <a:rPr lang="en-GB" sz="1800" dirty="0">
                <a:latin typeface="Times New Roman" panose="02020603050405020304" pitchFamily="18" charset="0"/>
                <a:cs typeface="Times New Roman" panose="02020603050405020304" pitchFamily="18" charset="0"/>
              </a:rPr>
              <a:t> da je bio </a:t>
            </a:r>
            <a:r>
              <a:rPr lang="en-GB" sz="1800" dirty="0" err="1">
                <a:latin typeface="Times New Roman" panose="02020603050405020304" pitchFamily="18" charset="0"/>
                <a:cs typeface="Times New Roman" panose="02020603050405020304" pitchFamily="18" charset="0"/>
              </a:rPr>
              <a:t>širok</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samo</a:t>
            </a:r>
            <a:r>
              <a:rPr lang="en-GB" sz="1800" dirty="0">
                <a:latin typeface="Times New Roman" panose="02020603050405020304" pitchFamily="18" charset="0"/>
                <a:cs typeface="Times New Roman" panose="02020603050405020304" pitchFamily="18" charset="0"/>
              </a:rPr>
              <a:t> 18 cm</a:t>
            </a:r>
            <a:r>
              <a:rPr lang="hr-HR" sz="1800" dirty="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3BB783E2-85F6-4BA7-B3EE-13F18CA5BAD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7817" y="4325323"/>
            <a:ext cx="3313827" cy="2185205"/>
          </a:xfrm>
          <a:prstGeom prst="rect">
            <a:avLst/>
          </a:prstGeom>
        </p:spPr>
      </p:pic>
    </p:spTree>
    <p:extLst>
      <p:ext uri="{BB962C8B-B14F-4D97-AF65-F5344CB8AC3E}">
        <p14:creationId xmlns:p14="http://schemas.microsoft.com/office/powerpoint/2010/main" xmlns="" val="131539324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E029C-DE93-404B-8C0B-CBAEDCC8B197}"/>
              </a:ext>
            </a:extLst>
          </p:cNvPr>
          <p:cNvSpPr>
            <a:spLocks noGrp="1"/>
          </p:cNvSpPr>
          <p:nvPr>
            <p:ph type="title"/>
          </p:nvPr>
        </p:nvSpPr>
        <p:spPr/>
        <p:txBody>
          <a:bodyPr/>
          <a:lstStyle/>
          <a:p>
            <a:r>
              <a:rPr lang="hr-HR" dirty="0">
                <a:latin typeface="Algerian" panose="04020705040A02060702" pitchFamily="82" charset="0"/>
              </a:rPr>
              <a:t>Aenona (nin)</a:t>
            </a:r>
            <a:endParaRPr lang="en-GB"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4E92CDE0-773B-48C9-9BB9-C82F3C5485C7}"/>
              </a:ext>
            </a:extLst>
          </p:cNvPr>
          <p:cNvSpPr>
            <a:spLocks noGrp="1"/>
          </p:cNvSpPr>
          <p:nvPr>
            <p:ph idx="1"/>
          </p:nvPr>
        </p:nvSpPr>
        <p:spPr/>
        <p:txBody>
          <a:bodyPr>
            <a:normAutofit fontScale="77500" lnSpcReduction="20000"/>
          </a:bodyPr>
          <a:lstStyle/>
          <a:p>
            <a:pPr>
              <a:buFont typeface="Wingdings" panose="05000000000000000000" pitchFamily="2" charset="2"/>
              <a:buChar char="v"/>
            </a:pPr>
            <a:r>
              <a:rPr lang="hr-HR" dirty="0" smtClean="0">
                <a:latin typeface="Times New Roman" panose="02020603050405020304" pitchFamily="18" charset="0"/>
                <a:cs typeface="Times New Roman" panose="02020603050405020304" pitchFamily="18" charset="0"/>
              </a:rPr>
              <a:t>Prvotno</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ilirsko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naselje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kasnije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rimska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Aenona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današnji</a:t>
            </a:r>
            <a:r>
              <a:rPr lang="en-GB" dirty="0">
                <a:latin typeface="Times New Roman" panose="02020603050405020304" pitchFamily="18" charset="0"/>
                <a:cs typeface="Times New Roman" panose="02020603050405020304" pitchFamily="18" charset="0"/>
              </a:rPr>
              <a:t> Nin </a:t>
            </a:r>
            <a:r>
              <a:rPr lang="en-GB" dirty="0" err="1">
                <a:latin typeface="Times New Roman" panose="02020603050405020304" pitchFamily="18" charset="0"/>
                <a:cs typeface="Times New Roman" panose="02020603050405020304" pitchFamily="18" charset="0"/>
              </a:rPr>
              <a:t>smjestio</a:t>
            </a:r>
            <a:r>
              <a:rPr lang="en-GB" dirty="0">
                <a:latin typeface="Times New Roman" panose="02020603050405020304" pitchFamily="18" charset="0"/>
                <a:cs typeface="Times New Roman" panose="02020603050405020304" pitchFamily="18" charset="0"/>
              </a:rPr>
              <a:t> se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poluotoku</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laguni</a:t>
            </a:r>
            <a:r>
              <a:rPr lang="en-GB"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n</a:t>
            </a:r>
            <a:r>
              <a:rPr lang="en-GB" dirty="0" err="1" smtClean="0">
                <a:latin typeface="Times New Roman" panose="02020603050405020304" pitchFamily="18" charset="0"/>
                <a:cs typeface="Times New Roman" panose="02020603050405020304" pitchFamily="18" charset="0"/>
              </a:rPr>
              <a:t>inskog</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zaljeva</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zaleđu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Zadra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Rimski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civitet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stekla</a:t>
            </a:r>
            <a:r>
              <a:rPr lang="en-GB" dirty="0">
                <a:latin typeface="Times New Roman" panose="02020603050405020304" pitchFamily="18" charset="0"/>
                <a:cs typeface="Times New Roman" panose="02020603050405020304" pitchFamily="18" charset="0"/>
              </a:rPr>
              <a:t> je za </a:t>
            </a:r>
            <a:r>
              <a:rPr lang="en-GB" dirty="0" err="1">
                <a:latin typeface="Times New Roman" panose="02020603050405020304" pitchFamily="18" charset="0"/>
                <a:cs typeface="Times New Roman" panose="02020603050405020304" pitchFamily="18" charset="0"/>
              </a:rPr>
              <a:t>vrijeme</a:t>
            </a:r>
            <a:r>
              <a:rPr lang="en-GB" dirty="0">
                <a:latin typeface="Times New Roman" panose="02020603050405020304" pitchFamily="18" charset="0"/>
                <a:cs typeface="Times New Roman" panose="02020603050405020304" pitchFamily="18" charset="0"/>
              </a:rPr>
              <a:t> Augusta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prijelazu</a:t>
            </a:r>
            <a:r>
              <a:rPr lang="en-GB" dirty="0">
                <a:latin typeface="Times New Roman" panose="02020603050405020304" pitchFamily="18" charset="0"/>
                <a:cs typeface="Times New Roman" panose="02020603050405020304" pitchFamily="18" charset="0"/>
              </a:rPr>
              <a:t> stare u </a:t>
            </a:r>
            <a:r>
              <a:rPr lang="en-GB" dirty="0" err="1">
                <a:latin typeface="Times New Roman" panose="02020603050405020304" pitchFamily="18" charset="0"/>
                <a:cs typeface="Times New Roman" panose="02020603050405020304" pitchFamily="18" charset="0"/>
              </a:rPr>
              <a:t>novu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eru</a:t>
            </a:r>
            <a:r>
              <a:rPr lang="en-GB" dirty="0">
                <a:latin typeface="Times New Roman" panose="02020603050405020304" pitchFamily="18" charset="0"/>
                <a:cs typeface="Times New Roman" panose="02020603050405020304" pitchFamily="18" charset="0"/>
              </a:rPr>
              <a:t> pa se </a:t>
            </a:r>
            <a:r>
              <a:rPr lang="en-GB" dirty="0" err="1">
                <a:latin typeface="Times New Roman" panose="02020603050405020304" pitchFamily="18" charset="0"/>
                <a:cs typeface="Times New Roman" panose="02020603050405020304" pitchFamily="18" charset="0"/>
              </a:rPr>
              <a:t>može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pretpostaviti</a:t>
            </a:r>
            <a:r>
              <a:rPr lang="en-GB" dirty="0">
                <a:latin typeface="Times New Roman" panose="02020603050405020304" pitchFamily="18" charset="0"/>
                <a:cs typeface="Times New Roman" panose="02020603050405020304" pitchFamily="18" charset="0"/>
              </a:rPr>
              <a:t> da je </a:t>
            </a:r>
            <a:r>
              <a:rPr lang="en-GB" dirty="0" err="1">
                <a:latin typeface="Times New Roman" panose="02020603050405020304" pitchFamily="18" charset="0"/>
                <a:cs typeface="Times New Roman" panose="02020603050405020304" pitchFamily="18" charset="0"/>
              </a:rPr>
              <a:t>tada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izgrađen</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nje</a:t>
            </a:r>
            <a:r>
              <a:rPr lang="hr-HR" dirty="0" err="1" smtClean="0">
                <a:latin typeface="Times New Roman" panose="02020603050405020304" pitchFamily="18" charset="0"/>
                <a:cs typeface="Times New Roman" panose="02020603050405020304" pitchFamily="18" charset="0"/>
              </a:rPr>
              <a:t>zi</a:t>
            </a:r>
            <a:r>
              <a:rPr lang="en-GB" dirty="0" smtClean="0">
                <a:latin typeface="Times New Roman" panose="02020603050405020304" pitchFamily="18" charset="0"/>
                <a:cs typeface="Times New Roman" panose="02020603050405020304" pitchFamily="18" charset="0"/>
              </a:rPr>
              <a:t>n </a:t>
            </a:r>
            <a:r>
              <a:rPr lang="en-GB" dirty="0" err="1">
                <a:latin typeface="Times New Roman" panose="02020603050405020304" pitchFamily="18" charset="0"/>
                <a:cs typeface="Times New Roman" panose="02020603050405020304" pitchFamily="18" charset="0"/>
              </a:rPr>
              <a:t>akvedukt</a:t>
            </a:r>
            <a:r>
              <a:rPr lang="en-GB" dirty="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err="1" smtClean="0">
                <a:latin typeface="Times New Roman" panose="02020603050405020304" pitchFamily="18" charset="0"/>
                <a:cs typeface="Times New Roman" panose="02020603050405020304" pitchFamily="18" charset="0"/>
              </a:rPr>
              <a:t>Osta</a:t>
            </a:r>
            <a:r>
              <a:rPr lang="hr-HR" dirty="0" smtClean="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ci </a:t>
            </a:r>
            <a:r>
              <a:rPr lang="en-GB" dirty="0" err="1">
                <a:latin typeface="Times New Roman" panose="02020603050405020304" pitchFamily="18" charset="0"/>
                <a:cs typeface="Times New Roman" panose="02020603050405020304" pitchFamily="18" charset="0"/>
              </a:rPr>
              <a:t>akvedukta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prvi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put </a:t>
            </a:r>
            <a:r>
              <a:rPr lang="en-GB" dirty="0" err="1">
                <a:latin typeface="Times New Roman" panose="02020603050405020304" pitchFamily="18" charset="0"/>
                <a:cs typeface="Times New Roman" panose="02020603050405020304" pitchFamily="18" charset="0"/>
              </a:rPr>
              <a:t>uočeni</a:t>
            </a:r>
            <a:r>
              <a:rPr lang="en-GB" dirty="0">
                <a:latin typeface="Times New Roman" panose="02020603050405020304" pitchFamily="18" charset="0"/>
                <a:cs typeface="Times New Roman" panose="02020603050405020304" pitchFamily="18" charset="0"/>
              </a:rPr>
              <a:t> 1955. </a:t>
            </a:r>
            <a:r>
              <a:rPr lang="en-GB" dirty="0" err="1">
                <a:latin typeface="Times New Roman" panose="02020603050405020304" pitchFamily="18" charset="0"/>
                <a:cs typeface="Times New Roman" panose="02020603050405020304" pitchFamily="18" charset="0"/>
              </a:rPr>
              <a:t>godine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nakon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čega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provedena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sustavna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arheološka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istraživanja</a:t>
            </a:r>
            <a:r>
              <a:rPr lang="en-GB" dirty="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err="1">
                <a:latin typeface="Times New Roman" panose="02020603050405020304" pitchFamily="18" charset="0"/>
                <a:cs typeface="Times New Roman" panose="02020603050405020304" pitchFamily="18" charset="0"/>
              </a:rPr>
              <a:t>Akvedukt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Aenone</a:t>
            </a:r>
            <a:r>
              <a:rPr lang="en-GB" dirty="0">
                <a:latin typeface="Times New Roman" panose="02020603050405020304" pitchFamily="18" charset="0"/>
                <a:cs typeface="Times New Roman" panose="02020603050405020304" pitchFamily="18" charset="0"/>
              </a:rPr>
              <a:t> se </a:t>
            </a:r>
            <a:r>
              <a:rPr lang="en-GB" dirty="0" err="1">
                <a:latin typeface="Times New Roman" panose="02020603050405020304" pitchFamily="18" charset="0"/>
                <a:cs typeface="Times New Roman" panose="02020603050405020304" pitchFamily="18" charset="0"/>
              </a:rPr>
              <a:t>vodom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napajao</a:t>
            </a:r>
            <a:r>
              <a:rPr lang="en-GB" dirty="0">
                <a:latin typeface="Times New Roman" panose="02020603050405020304" pitchFamily="18" charset="0"/>
                <a:cs typeface="Times New Roman" panose="02020603050405020304" pitchFamily="18" charset="0"/>
              </a:rPr>
              <a:t> s </a:t>
            </a:r>
            <a:r>
              <a:rPr lang="en-GB" dirty="0" err="1">
                <a:latin typeface="Times New Roman" panose="02020603050405020304" pitchFamily="18" charset="0"/>
                <a:cs typeface="Times New Roman" panose="02020603050405020304" pitchFamily="18" charset="0"/>
              </a:rPr>
              <a:t>izvora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Boljkovac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oko</a:t>
            </a:r>
            <a:r>
              <a:rPr lang="en-GB" dirty="0">
                <a:latin typeface="Times New Roman" panose="02020603050405020304" pitchFamily="18" charset="0"/>
                <a:cs typeface="Times New Roman" panose="02020603050405020304" pitchFamily="18" charset="0"/>
              </a:rPr>
              <a:t> 3,5 km </a:t>
            </a:r>
            <a:r>
              <a:rPr lang="en-GB" dirty="0" err="1">
                <a:latin typeface="Times New Roman" panose="02020603050405020304" pitchFamily="18" charset="0"/>
                <a:cs typeface="Times New Roman" panose="02020603050405020304" pitchFamily="18" charset="0"/>
              </a:rPr>
              <a:t>udaljen</a:t>
            </a:r>
            <a:r>
              <a:rPr lang="en-GB" dirty="0">
                <a:latin typeface="Times New Roman" panose="02020603050405020304" pitchFamily="18" charset="0"/>
                <a:cs typeface="Times New Roman" panose="02020603050405020304" pitchFamily="18" charset="0"/>
              </a:rPr>
              <a:t> od </a:t>
            </a:r>
            <a:r>
              <a:rPr lang="en-GB" dirty="0" err="1">
                <a:latin typeface="Times New Roman" panose="02020603050405020304" pitchFamily="18" charset="0"/>
                <a:cs typeface="Times New Roman" panose="02020603050405020304" pitchFamily="18" charset="0"/>
              </a:rPr>
              <a:t>grada</a:t>
            </a:r>
            <a:r>
              <a:rPr lang="en-GB" dirty="0">
                <a:latin typeface="Times New Roman" panose="02020603050405020304" pitchFamily="18" charset="0"/>
                <a:cs typeface="Times New Roman" panose="02020603050405020304" pitchFamily="18" charset="0"/>
              </a:rPr>
              <a:t>. Na </a:t>
            </a:r>
            <a:r>
              <a:rPr lang="en-GB" dirty="0" err="1">
                <a:latin typeface="Times New Roman" panose="02020603050405020304" pitchFamily="18" charset="0"/>
                <a:cs typeface="Times New Roman" panose="02020603050405020304" pitchFamily="18" charset="0"/>
              </a:rPr>
              <a:t>izvorištu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pronađeni</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osta</a:t>
            </a:r>
            <a:r>
              <a:rPr lang="hr-HR" dirty="0" smtClean="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ci </a:t>
            </a:r>
            <a:r>
              <a:rPr lang="en-GB" dirty="0" err="1">
                <a:latin typeface="Times New Roman" panose="02020603050405020304" pitchFamily="18" charset="0"/>
                <a:cs typeface="Times New Roman" panose="02020603050405020304" pitchFamily="18" charset="0"/>
              </a:rPr>
              <a:t>poligonalne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zahvatne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građevine</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castellum </a:t>
            </a:r>
            <a:r>
              <a:rPr lang="en-GB" i="1" dirty="0" err="1">
                <a:latin typeface="Times New Roman" panose="02020603050405020304" pitchFamily="18" charset="0"/>
                <a:cs typeface="Times New Roman" panose="02020603050405020304" pitchFamily="18" charset="0"/>
              </a:rPr>
              <a:t>fontis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kanal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vodio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vodu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prema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Ninu</a:t>
            </a:r>
            <a:r>
              <a:rPr lang="en-GB" dirty="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Na 23. </a:t>
            </a:r>
            <a:r>
              <a:rPr lang="en-GB" dirty="0" err="1">
                <a:latin typeface="Times New Roman" panose="02020603050405020304" pitchFamily="18" charset="0"/>
                <a:cs typeface="Times New Roman" panose="02020603050405020304" pitchFamily="18" charset="0"/>
              </a:rPr>
              <a:t>metru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kanala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nalaze</a:t>
            </a:r>
            <a:r>
              <a:rPr lang="en-GB" dirty="0">
                <a:latin typeface="Times New Roman" panose="02020603050405020304" pitchFamily="18" charset="0"/>
                <a:cs typeface="Times New Roman" panose="02020603050405020304" pitchFamily="18" charset="0"/>
              </a:rPr>
              <a:t> se </a:t>
            </a:r>
            <a:r>
              <a:rPr lang="en-GB" dirty="0" err="1">
                <a:latin typeface="Times New Roman" panose="02020603050405020304" pitchFamily="18" charset="0"/>
                <a:cs typeface="Times New Roman" panose="02020603050405020304" pitchFamily="18" charset="0"/>
              </a:rPr>
              <a:t>dvojne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ustave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početak</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drugog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paralelnog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kanala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vjerojatno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napajao</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industrijsko</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postrojenje</a:t>
            </a:r>
            <a:r>
              <a:rPr lang="en-GB" dirty="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dirty="0" err="1">
                <a:latin typeface="Times New Roman" panose="02020603050405020304" pitchFamily="18" charset="0"/>
                <a:cs typeface="Times New Roman" panose="02020603050405020304" pitchFamily="18" charset="0"/>
              </a:rPr>
              <a:t>Gravitacijski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kanal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akvedukta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Aenone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širine</a:t>
            </a:r>
            <a:r>
              <a:rPr lang="en-GB" dirty="0">
                <a:latin typeface="Times New Roman" panose="02020603050405020304" pitchFamily="18" charset="0"/>
                <a:cs typeface="Times New Roman" panose="02020603050405020304" pitchFamily="18" charset="0"/>
              </a:rPr>
              <a:t> 80-86 cm </a:t>
            </a:r>
            <a:r>
              <a:rPr lang="en-GB" dirty="0" err="1">
                <a:latin typeface="Times New Roman" panose="02020603050405020304" pitchFamily="18" charset="0"/>
                <a:cs typeface="Times New Roman" panose="02020603050405020304" pitchFamily="18" charset="0"/>
              </a:rPr>
              <a:t>pratio</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izohipse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terena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većim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dijelom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izveden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kao</a:t>
            </a:r>
            <a:r>
              <a:rPr lang="en-GB"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plitko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ukopani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kanal</a:t>
            </a:r>
            <a:r>
              <a:rPr lang="en-GB" dirty="0">
                <a:latin typeface="Times New Roman" panose="02020603050405020304" pitchFamily="18" charset="0"/>
                <a:cs typeface="Times New Roman" panose="02020603050405020304" pitchFamily="18" charset="0"/>
              </a:rPr>
              <a:t>”, a </a:t>
            </a:r>
            <a:r>
              <a:rPr lang="en-GB" dirty="0" err="1">
                <a:latin typeface="Times New Roman" panose="02020603050405020304" pitchFamily="18" charset="0"/>
                <a:cs typeface="Times New Roman" panose="02020603050405020304" pitchFamily="18" charset="0"/>
              </a:rPr>
              <a:t>manjim</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dijelom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potpuno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zasječen</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stijenu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Zbog</a:t>
            </a:r>
            <a:r>
              <a:rPr lang="en-GB" dirty="0">
                <a:latin typeface="Times New Roman" panose="02020603050405020304" pitchFamily="18" charset="0"/>
                <a:cs typeface="Times New Roman" panose="02020603050405020304" pitchFamily="18" charset="0"/>
              </a:rPr>
              <a:t> male </a:t>
            </a:r>
            <a:r>
              <a:rPr lang="en-GB" dirty="0" err="1">
                <a:latin typeface="Times New Roman" panose="02020603050405020304" pitchFamily="18" charset="0"/>
                <a:cs typeface="Times New Roman" panose="02020603050405020304" pitchFamily="18" charset="0"/>
              </a:rPr>
              <a:t>visinske</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razlike</a:t>
            </a:r>
            <a:r>
              <a:rPr lang="hr-HR" dirty="0" smtClean="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(nagiba)</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između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vrela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grada</a:t>
            </a:r>
            <a:r>
              <a:rPr lang="hr-HR"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 xmlns:a16="http://schemas.microsoft.com/office/drawing/2014/main" id="{E8D32DCE-763E-4C54-AD25-947AB689CA05}"/>
              </a:ext>
            </a:extLst>
          </p:cNvPr>
          <p:cNvSpPr>
            <a:spLocks noGrp="1"/>
          </p:cNvSpPr>
          <p:nvPr>
            <p:ph type="body" sz="half" idx="2"/>
          </p:nvPr>
        </p:nvSpPr>
        <p:spPr/>
        <p:txBody>
          <a:bodyPr>
            <a:normAutofit/>
          </a:bodyPr>
          <a:lstStyle/>
          <a:p>
            <a:endParaRPr lang="en-GB" dirty="0"/>
          </a:p>
        </p:txBody>
      </p:sp>
      <p:pic>
        <p:nvPicPr>
          <p:cNvPr id="6" name="Picture 5">
            <a:extLst>
              <a:ext uri="{FF2B5EF4-FFF2-40B4-BE49-F238E27FC236}">
                <a16:creationId xmlns="" xmlns:a16="http://schemas.microsoft.com/office/drawing/2014/main" id="{D938F263-5B03-4467-BDC1-5C9DD54056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596" y="2233187"/>
            <a:ext cx="5074528" cy="3810931"/>
          </a:xfrm>
          <a:prstGeom prst="rect">
            <a:avLst/>
          </a:prstGeom>
        </p:spPr>
      </p:pic>
    </p:spTree>
    <p:extLst>
      <p:ext uri="{BB962C8B-B14F-4D97-AF65-F5344CB8AC3E}">
        <p14:creationId xmlns:p14="http://schemas.microsoft.com/office/powerpoint/2010/main" xmlns="" val="117669592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E75FF-EFCA-4A32-991B-C1F14627BD7E}"/>
              </a:ext>
            </a:extLst>
          </p:cNvPr>
          <p:cNvSpPr>
            <a:spLocks noGrp="1"/>
          </p:cNvSpPr>
          <p:nvPr>
            <p:ph type="title"/>
          </p:nvPr>
        </p:nvSpPr>
        <p:spPr/>
        <p:txBody>
          <a:bodyPr/>
          <a:lstStyle/>
          <a:p>
            <a:r>
              <a:rPr lang="hr-HR" dirty="0">
                <a:latin typeface="Algerian" panose="04020705040A02060702" pitchFamily="82" charset="0"/>
              </a:rPr>
              <a:t>jader (zadar)</a:t>
            </a:r>
            <a:endParaRPr lang="en-GB"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DA546784-338E-4373-8ACF-96FF06A36D5C}"/>
              </a:ext>
            </a:extLst>
          </p:cNvPr>
          <p:cNvSpPr>
            <a:spLocks noGrp="1"/>
          </p:cNvSpPr>
          <p:nvPr>
            <p:ph sz="half" idx="1"/>
          </p:nvPr>
        </p:nvSpPr>
        <p:spPr>
          <a:xfrm>
            <a:off x="445477" y="1586523"/>
            <a:ext cx="7283938" cy="5271477"/>
          </a:xfrm>
        </p:spPr>
        <p:txBody>
          <a:bodyPr>
            <a:noAutofit/>
          </a:bodyPr>
          <a:lstStyle/>
          <a:p>
            <a:pPr>
              <a:buFont typeface="Wingdings" panose="05000000000000000000" pitchFamily="2" charset="2"/>
              <a:buChar char="v"/>
            </a:pPr>
            <a:r>
              <a:rPr lang="hr-HR" sz="1600" dirty="0">
                <a:latin typeface="Times New Roman" panose="02020603050405020304" pitchFamily="18" charset="0"/>
                <a:cs typeface="Times New Roman" panose="02020603050405020304" pitchFamily="18" charset="0"/>
              </a:rPr>
              <a:t>Ili</a:t>
            </a:r>
            <a:r>
              <a:rPr lang="en-GB" sz="1600" dirty="0" err="1">
                <a:latin typeface="Times New Roman" panose="02020603050405020304" pitchFamily="18" charset="0"/>
                <a:cs typeface="Times New Roman" panose="02020603050405020304" pitchFamily="18" charset="0"/>
              </a:rPr>
              <a:t>rska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Jadera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rimski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Jader</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današnji</a:t>
            </a:r>
            <a:r>
              <a:rPr lang="en-GB" sz="1600" dirty="0">
                <a:latin typeface="Times New Roman" panose="02020603050405020304" pitchFamily="18" charset="0"/>
                <a:cs typeface="Times New Roman" panose="02020603050405020304" pitchFamily="18" charset="0"/>
              </a:rPr>
              <a:t> Zadar bio je </a:t>
            </a:r>
            <a:r>
              <a:rPr lang="en-GB" sz="1600" dirty="0" err="1">
                <a:latin typeface="Times New Roman" panose="02020603050405020304" pitchFamily="18" charset="0"/>
                <a:cs typeface="Times New Roman" panose="02020603050405020304" pitchFamily="18" charset="0"/>
              </a:rPr>
              <a:t>drugi</a:t>
            </a:r>
            <a:r>
              <a:rPr lang="en-GB" sz="1600" dirty="0">
                <a:latin typeface="Times New Roman" panose="02020603050405020304" pitchFamily="18" charset="0"/>
                <a:cs typeface="Times New Roman" panose="02020603050405020304" pitchFamily="18" charset="0"/>
              </a:rPr>
              <a:t> grad po </a:t>
            </a:r>
            <a:r>
              <a:rPr lang="en-GB" sz="1600" dirty="0" err="1">
                <a:latin typeface="Times New Roman" panose="02020603050405020304" pitchFamily="18" charset="0"/>
                <a:cs typeface="Times New Roman" panose="02020603050405020304" pitchFamily="18" charset="0"/>
              </a:rPr>
              <a:t>veličini</a:t>
            </a:r>
            <a:r>
              <a:rPr lang="en-GB" sz="1600" dirty="0">
                <a:latin typeface="Times New Roman" panose="02020603050405020304" pitchFamily="18" charset="0"/>
                <a:cs typeface="Times New Roman" panose="02020603050405020304" pitchFamily="18" charset="0"/>
              </a:rPr>
              <a:t> u </a:t>
            </a:r>
            <a:r>
              <a:rPr lang="en-GB" sz="1600" dirty="0" err="1">
                <a:latin typeface="Times New Roman" panose="02020603050405020304" pitchFamily="18" charset="0"/>
                <a:cs typeface="Times New Roman" panose="02020603050405020304" pitchFamily="18" charset="0"/>
              </a:rPr>
              <a:t>antičkoj</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Dalmaciji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odmah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iza</a:t>
            </a:r>
            <a:r>
              <a:rPr lang="en-GB" sz="1600" dirty="0">
                <a:latin typeface="Times New Roman" panose="02020603050405020304" pitchFamily="18" charset="0"/>
                <a:cs typeface="Times New Roman" panose="02020603050405020304" pitchFamily="18" charset="0"/>
              </a:rPr>
              <a:t> Salone. </a:t>
            </a:r>
            <a:r>
              <a:rPr lang="en-GB" sz="1600" dirty="0" err="1">
                <a:latin typeface="Times New Roman" panose="02020603050405020304" pitchFamily="18" charset="0"/>
                <a:cs typeface="Times New Roman" panose="02020603050405020304" pitchFamily="18" charset="0"/>
              </a:rPr>
              <a:t>Već</a:t>
            </a:r>
            <a:r>
              <a:rPr lang="en-GB" sz="1600" dirty="0">
                <a:latin typeface="Times New Roman" panose="02020603050405020304" pitchFamily="18" charset="0"/>
                <a:cs typeface="Times New Roman" panose="02020603050405020304" pitchFamily="18" charset="0"/>
              </a:rPr>
              <a:t> je u 1. </a:t>
            </a:r>
            <a:r>
              <a:rPr lang="en-GB" sz="1600" dirty="0" err="1">
                <a:latin typeface="Times New Roman" panose="02020603050405020304" pitchFamily="18" charset="0"/>
                <a:cs typeface="Times New Roman" panose="02020603050405020304" pitchFamily="18" charset="0"/>
              </a:rPr>
              <a:t>st.</a:t>
            </a:r>
            <a:r>
              <a:rPr lang="en-GB" sz="1600" dirty="0">
                <a:latin typeface="Times New Roman" panose="02020603050405020304" pitchFamily="18" charset="0"/>
                <a:cs typeface="Times New Roman" panose="02020603050405020304" pitchFamily="18" charset="0"/>
              </a:rPr>
              <a:t> pr. Kr. bio </a:t>
            </a:r>
            <a:r>
              <a:rPr lang="en-GB" sz="1600" dirty="0" err="1">
                <a:latin typeface="Times New Roman" panose="02020603050405020304" pitchFamily="18" charset="0"/>
                <a:cs typeface="Times New Roman" panose="02020603050405020304" pitchFamily="18" charset="0"/>
              </a:rPr>
              <a:t>municipij</a:t>
            </a:r>
            <a:r>
              <a:rPr lang="en-GB" sz="1600" dirty="0">
                <a:latin typeface="Times New Roman" panose="02020603050405020304" pitchFamily="18" charset="0"/>
                <a:cs typeface="Times New Roman" panose="02020603050405020304" pitchFamily="18" charset="0"/>
              </a:rPr>
              <a:t>, a u </a:t>
            </a:r>
            <a:r>
              <a:rPr lang="en-GB" sz="1600" dirty="0" err="1">
                <a:latin typeface="Times New Roman" panose="02020603050405020304" pitchFamily="18" charset="0"/>
                <a:cs typeface="Times New Roman" panose="02020603050405020304" pitchFamily="18" charset="0"/>
              </a:rPr>
              <a:t>vrijeme</a:t>
            </a:r>
            <a:r>
              <a:rPr lang="en-GB" sz="1600" dirty="0">
                <a:latin typeface="Times New Roman" panose="02020603050405020304" pitchFamily="18" charset="0"/>
                <a:cs typeface="Times New Roman" panose="02020603050405020304" pitchFamily="18" charset="0"/>
              </a:rPr>
              <a:t> Augusta </a:t>
            </a:r>
            <a:r>
              <a:rPr lang="en-GB" sz="1600" dirty="0" err="1">
                <a:latin typeface="Times New Roman" panose="02020603050405020304" pitchFamily="18" charset="0"/>
                <a:cs typeface="Times New Roman" panose="02020603050405020304" pitchFamily="18" charset="0"/>
              </a:rPr>
              <a:t>postaje</a:t>
            </a:r>
            <a:r>
              <a:rPr lang="en-GB" sz="1600" dirty="0">
                <a:latin typeface="Times New Roman" panose="02020603050405020304" pitchFamily="18" charset="0"/>
                <a:cs typeface="Times New Roman" panose="02020603050405020304" pitchFamily="18" charset="0"/>
              </a:rPr>
              <a:t> Colonia Iulia </a:t>
            </a:r>
            <a:r>
              <a:rPr lang="en-GB" sz="1600" dirty="0" err="1">
                <a:latin typeface="Times New Roman" panose="02020603050405020304" pitchFamily="18" charset="0"/>
                <a:cs typeface="Times New Roman" panose="02020603050405020304" pitchFamily="18" charset="0"/>
              </a:rPr>
              <a:t>Jader</a:t>
            </a:r>
            <a:r>
              <a:rPr lang="en-GB" sz="1600" dirty="0">
                <a:latin typeface="Times New Roman" panose="02020603050405020304" pitchFamily="18" charset="0"/>
                <a:cs typeface="Times New Roman" panose="02020603050405020304" pitchFamily="18" charset="0"/>
              </a:rPr>
              <a:t>.</a:t>
            </a:r>
            <a:endParaRPr lang="hr-H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600" dirty="0" err="1">
                <a:latin typeface="Times New Roman" panose="02020603050405020304" pitchFamily="18" charset="0"/>
                <a:cs typeface="Times New Roman" panose="02020603050405020304" pitchFamily="18" charset="0"/>
              </a:rPr>
              <a:t>Njegovo</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ime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predstavlja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hidronim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koji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govori</a:t>
            </a:r>
            <a:r>
              <a:rPr lang="en-GB" sz="1600" dirty="0">
                <a:latin typeface="Times New Roman" panose="02020603050405020304" pitchFamily="18" charset="0"/>
                <a:cs typeface="Times New Roman" panose="02020603050405020304" pitchFamily="18" charset="0"/>
              </a:rPr>
              <a:t> o </a:t>
            </a:r>
            <a:r>
              <a:rPr lang="en-GB" sz="1600" dirty="0" err="1">
                <a:latin typeface="Times New Roman" panose="02020603050405020304" pitchFamily="18" charset="0"/>
                <a:cs typeface="Times New Roman" panose="02020603050405020304" pitchFamily="18" charset="0"/>
              </a:rPr>
              <a:t>obilju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izvora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vode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zadarskom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poluotoku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Usprkos</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tomu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standardi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jedne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takve</a:t>
            </a:r>
            <a:r>
              <a:rPr lang="en-GB" sz="1600" dirty="0">
                <a:latin typeface="Times New Roman" panose="02020603050405020304" pitchFamily="18" charset="0"/>
                <a:cs typeface="Times New Roman" panose="02020603050405020304" pitchFamily="18" charset="0"/>
              </a:rPr>
              <a:t> urbane </a:t>
            </a:r>
            <a:r>
              <a:rPr lang="en-GB" sz="1600" dirty="0" err="1">
                <a:latin typeface="Times New Roman" panose="02020603050405020304" pitchFamily="18" charset="0"/>
                <a:cs typeface="Times New Roman" panose="02020603050405020304" pitchFamily="18" charset="0"/>
              </a:rPr>
              <a:t>sredine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zahtijevali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izgradnju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vodovoda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kojim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će</a:t>
            </a:r>
            <a:r>
              <a:rPr lang="en-GB" sz="1600" dirty="0">
                <a:latin typeface="Times New Roman" panose="02020603050405020304" pitchFamily="18" charset="0"/>
                <a:cs typeface="Times New Roman" panose="02020603050405020304" pitchFamily="18" charset="0"/>
              </a:rPr>
              <a:t> se u grad </a:t>
            </a:r>
            <a:r>
              <a:rPr lang="en-GB" sz="1600" dirty="0" err="1">
                <a:latin typeface="Times New Roman" panose="02020603050405020304" pitchFamily="18" charset="0"/>
                <a:cs typeface="Times New Roman" panose="02020603050405020304" pitchFamily="18" charset="0"/>
              </a:rPr>
              <a:t>dopremati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voda</a:t>
            </a:r>
            <a:r>
              <a:rPr lang="en-GB" sz="1600" dirty="0">
                <a:latin typeface="Times New Roman" panose="02020603050405020304" pitchFamily="18" charset="0"/>
                <a:cs typeface="Times New Roman" panose="02020603050405020304" pitchFamily="18" charset="0"/>
              </a:rPr>
              <a:t> u </a:t>
            </a:r>
            <a:r>
              <a:rPr lang="en-GB" sz="1600" dirty="0" err="1">
                <a:latin typeface="Times New Roman" panose="02020603050405020304" pitchFamily="18" charset="0"/>
                <a:cs typeface="Times New Roman" panose="02020603050405020304" pitchFamily="18" charset="0"/>
              </a:rPr>
              <a:t>dovoljnim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količinama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a:t>
            </a:r>
            <a:r>
              <a:rPr lang="en-GB" sz="1600" dirty="0">
                <a:latin typeface="Times New Roman" panose="02020603050405020304" pitchFamily="18" charset="0"/>
                <a:cs typeface="Times New Roman" panose="02020603050405020304" pitchFamily="18" charset="0"/>
              </a:rPr>
              <a:t> pod </a:t>
            </a:r>
            <a:r>
              <a:rPr lang="en-GB" sz="1600" dirty="0" err="1">
                <a:latin typeface="Times New Roman" panose="02020603050405020304" pitchFamily="18" charset="0"/>
                <a:cs typeface="Times New Roman" panose="02020603050405020304" pitchFamily="18" charset="0"/>
              </a:rPr>
              <a:t>odgovarajućim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tlakom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Zbog</a:t>
            </a:r>
            <a:r>
              <a:rPr lang="en-GB" sz="1600" dirty="0">
                <a:latin typeface="Times New Roman" panose="02020603050405020304" pitchFamily="18" charset="0"/>
                <a:cs typeface="Times New Roman" panose="02020603050405020304" pitchFamily="18" charset="0"/>
              </a:rPr>
              <a:t> toga </a:t>
            </a:r>
            <a:r>
              <a:rPr lang="en-GB" sz="1600" dirty="0" err="1">
                <a:latin typeface="Times New Roman" panose="02020603050405020304" pitchFamily="18" charset="0"/>
                <a:cs typeface="Times New Roman" panose="02020603050405020304" pitchFamily="18" charset="0"/>
              </a:rPr>
              <a:t>su</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izgrađena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dva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akvedukta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oba</a:t>
            </a:r>
            <a:r>
              <a:rPr lang="en-GB" sz="1600" dirty="0">
                <a:latin typeface="Times New Roman" panose="02020603050405020304" pitchFamily="18" charset="0"/>
                <a:cs typeface="Times New Roman" panose="02020603050405020304" pitchFamily="18" charset="0"/>
              </a:rPr>
              <a:t> s </a:t>
            </a:r>
            <a:r>
              <a:rPr lang="en-GB" sz="1600" dirty="0" err="1">
                <a:latin typeface="Times New Roman" panose="02020603050405020304" pitchFamily="18" charset="0"/>
                <a:cs typeface="Times New Roman" panose="02020603050405020304" pitchFamily="18" charset="0"/>
              </a:rPr>
              <a:t>kraja</a:t>
            </a:r>
            <a:r>
              <a:rPr lang="en-GB" sz="1600" dirty="0">
                <a:latin typeface="Times New Roman" panose="02020603050405020304" pitchFamily="18" charset="0"/>
                <a:cs typeface="Times New Roman" panose="02020603050405020304" pitchFamily="18" charset="0"/>
              </a:rPr>
              <a:t> 1.st.n.e, za </a:t>
            </a:r>
            <a:r>
              <a:rPr lang="en-GB" sz="1600" dirty="0" err="1">
                <a:latin typeface="Times New Roman" panose="02020603050405020304" pitchFamily="18" charset="0"/>
                <a:cs typeface="Times New Roman" panose="02020603050405020304" pitchFamily="18" charset="0"/>
              </a:rPr>
              <a:t>vrijeme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cara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Trajana</a:t>
            </a:r>
            <a:r>
              <a:rPr lang="en-GB" sz="1600" dirty="0">
                <a:latin typeface="Times New Roman" panose="02020603050405020304" pitchFamily="18" charset="0"/>
                <a:cs typeface="Times New Roman" panose="02020603050405020304" pitchFamily="18" charset="0"/>
              </a:rPr>
              <a:t>.</a:t>
            </a:r>
            <a:endParaRPr lang="hr-H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600" dirty="0" err="1">
                <a:latin typeface="Times New Roman" panose="02020603050405020304" pitchFamily="18" charset="0"/>
                <a:cs typeface="Times New Roman" panose="02020603050405020304" pitchFamily="18" charset="0"/>
              </a:rPr>
              <a:t>Stariji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duljine</a:t>
            </a:r>
            <a:r>
              <a:rPr lang="en-GB" sz="1600" dirty="0">
                <a:latin typeface="Times New Roman" panose="02020603050405020304" pitchFamily="18" charset="0"/>
                <a:cs typeface="Times New Roman" panose="02020603050405020304" pitchFamily="18" charset="0"/>
              </a:rPr>
              <a:t> 40,35 km, </a:t>
            </a:r>
            <a:r>
              <a:rPr lang="en-GB" sz="1600" dirty="0" err="1">
                <a:latin typeface="Times New Roman" panose="02020603050405020304" pitchFamily="18" charset="0"/>
                <a:cs typeface="Times New Roman" panose="02020603050405020304" pitchFamily="18" charset="0"/>
              </a:rPr>
              <a:t>napajao</a:t>
            </a:r>
            <a:r>
              <a:rPr lang="en-GB" sz="1600" dirty="0">
                <a:latin typeface="Times New Roman" panose="02020603050405020304" pitchFamily="18" charset="0"/>
                <a:cs typeface="Times New Roman" panose="02020603050405020304" pitchFamily="18" charset="0"/>
              </a:rPr>
              <a:t> se </a:t>
            </a:r>
            <a:r>
              <a:rPr lang="en-GB" sz="1600" dirty="0" err="1">
                <a:latin typeface="Times New Roman" panose="02020603050405020304" pitchFamily="18" charset="0"/>
                <a:cs typeface="Times New Roman" panose="02020603050405020304" pitchFamily="18" charset="0"/>
              </a:rPr>
              <a:t>vodom</a:t>
            </a:r>
            <a:r>
              <a:rPr lang="en-GB" sz="1600" dirty="0">
                <a:latin typeface="Times New Roman" panose="02020603050405020304" pitchFamily="18" charset="0"/>
                <a:cs typeface="Times New Roman" panose="02020603050405020304" pitchFamily="18" charset="0"/>
              </a:rPr>
              <a:t> s </a:t>
            </a:r>
            <a:r>
              <a:rPr lang="en-GB" sz="1600" dirty="0" err="1">
                <a:latin typeface="Times New Roman" panose="02020603050405020304" pitchFamily="18" charset="0"/>
                <a:cs typeface="Times New Roman" panose="02020603050405020304" pitchFamily="18" charset="0"/>
              </a:rPr>
              <a:t>izvora</a:t>
            </a:r>
            <a:r>
              <a:rPr lang="en-GB" sz="1600" dirty="0">
                <a:latin typeface="Times New Roman" panose="02020603050405020304" pitchFamily="18" charset="0"/>
                <a:cs typeface="Times New Roman" panose="02020603050405020304" pitchFamily="18" charset="0"/>
              </a:rPr>
              <a:t> Biba u </a:t>
            </a:r>
            <a:r>
              <a:rPr lang="en-GB" sz="1600" dirty="0" err="1">
                <a:latin typeface="Times New Roman" panose="02020603050405020304" pitchFamily="18" charset="0"/>
                <a:cs typeface="Times New Roman" panose="02020603050405020304" pitchFamily="18" charset="0"/>
              </a:rPr>
              <a:t>blizini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Vranskog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jezera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koji</a:t>
            </a:r>
            <a:r>
              <a:rPr lang="en-GB" sz="1600" dirty="0">
                <a:latin typeface="Times New Roman" panose="02020603050405020304" pitchFamily="18" charset="0"/>
                <a:cs typeface="Times New Roman" panose="02020603050405020304" pitchFamily="18" charset="0"/>
              </a:rPr>
              <a:t> se </a:t>
            </a:r>
            <a:r>
              <a:rPr lang="en-GB" sz="1600" dirty="0" err="1">
                <a:latin typeface="Times New Roman" panose="02020603050405020304" pitchFamily="18" charset="0"/>
                <a:cs typeface="Times New Roman" panose="02020603050405020304" pitchFamily="18" charset="0"/>
              </a:rPr>
              <a:t>nalazi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oko</a:t>
            </a:r>
            <a:r>
              <a:rPr lang="en-GB" sz="1600" dirty="0">
                <a:latin typeface="Times New Roman" panose="02020603050405020304" pitchFamily="18" charset="0"/>
                <a:cs typeface="Times New Roman" panose="02020603050405020304" pitchFamily="18" charset="0"/>
              </a:rPr>
              <a:t> 40 m n.m. </a:t>
            </a:r>
            <a:r>
              <a:rPr lang="en-GB" sz="1600" dirty="0" err="1">
                <a:latin typeface="Times New Roman" panose="02020603050405020304" pitchFamily="18" charset="0"/>
                <a:cs typeface="Times New Roman" panose="02020603050405020304" pitchFamily="18" charset="0"/>
              </a:rPr>
              <a:t>Širina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kanala</a:t>
            </a:r>
            <a:r>
              <a:rPr lang="en-GB" sz="1600" dirty="0">
                <a:latin typeface="Times New Roman" panose="02020603050405020304" pitchFamily="18" charset="0"/>
                <a:cs typeface="Times New Roman" panose="02020603050405020304" pitchFamily="18" charset="0"/>
              </a:rPr>
              <a:t> je 60 cm, a </a:t>
            </a:r>
            <a:r>
              <a:rPr lang="en-GB" sz="1600" dirty="0" err="1">
                <a:latin typeface="Times New Roman" panose="02020603050405020304" pitchFamily="18" charset="0"/>
                <a:cs typeface="Times New Roman" panose="02020603050405020304" pitchFamily="18" charset="0"/>
              </a:rPr>
              <a:t>uzdužni</a:t>
            </a:r>
            <a:r>
              <a:rPr lang="en-GB" sz="1600" dirty="0">
                <a:latin typeface="Times New Roman" panose="02020603050405020304" pitchFamily="18" charset="0"/>
                <a:cs typeface="Times New Roman" panose="02020603050405020304" pitchFamily="18" charset="0"/>
              </a:rPr>
              <a:t> pad je od 0,064 % do 0,254 %. Na </a:t>
            </a:r>
            <a:r>
              <a:rPr lang="en-GB" sz="1600" dirty="0" err="1">
                <a:latin typeface="Times New Roman" panose="02020603050405020304" pitchFamily="18" charset="0"/>
                <a:cs typeface="Times New Roman" panose="02020603050405020304" pitchFamily="18" charset="0"/>
              </a:rPr>
              <a:t>trasi</a:t>
            </a:r>
            <a:r>
              <a:rPr lang="en-GB" sz="1600" dirty="0">
                <a:latin typeface="Times New Roman" panose="02020603050405020304" pitchFamily="18" charset="0"/>
                <a:cs typeface="Times New Roman" panose="02020603050405020304" pitchFamily="18" charset="0"/>
              </a:rPr>
              <a:t> tog </a:t>
            </a:r>
            <a:r>
              <a:rPr lang="en-GB" sz="1600" dirty="0" err="1">
                <a:latin typeface="Times New Roman" panose="02020603050405020304" pitchFamily="18" charset="0"/>
                <a:cs typeface="Times New Roman" panose="02020603050405020304" pitchFamily="18" charset="0"/>
              </a:rPr>
              <a:t>akvedukta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nalazila</a:t>
            </a:r>
            <a:r>
              <a:rPr lang="en-GB" sz="1600" dirty="0">
                <a:latin typeface="Times New Roman" panose="02020603050405020304" pitchFamily="18" charset="0"/>
                <a:cs typeface="Times New Roman" panose="02020603050405020304" pitchFamily="18" charset="0"/>
              </a:rPr>
              <a:t> se </a:t>
            </a:r>
            <a:r>
              <a:rPr lang="en-GB" sz="1600" dirty="0" err="1">
                <a:latin typeface="Times New Roman" panose="02020603050405020304" pitchFamily="18" charset="0"/>
                <a:cs typeface="Times New Roman" panose="02020603050405020304" pitchFamily="18" charset="0"/>
              </a:rPr>
              <a:t>udolina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duljine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oko</a:t>
            </a:r>
            <a:r>
              <a:rPr lang="en-GB" sz="1600" dirty="0">
                <a:latin typeface="Times New Roman" panose="02020603050405020304" pitchFamily="18" charset="0"/>
                <a:cs typeface="Times New Roman" panose="02020603050405020304" pitchFamily="18" charset="0"/>
              </a:rPr>
              <a:t> 5 km </a:t>
            </a:r>
            <a:r>
              <a:rPr lang="en-GB" sz="1600" dirty="0" err="1">
                <a:latin typeface="Times New Roman" panose="02020603050405020304" pitchFamily="18" charset="0"/>
                <a:cs typeface="Times New Roman" panose="02020603050405020304" pitchFamily="18" charset="0"/>
              </a:rPr>
              <a:t>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duboka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oko</a:t>
            </a:r>
            <a:r>
              <a:rPr lang="en-GB" sz="1600" dirty="0">
                <a:latin typeface="Times New Roman" panose="02020603050405020304" pitchFamily="18" charset="0"/>
                <a:cs typeface="Times New Roman" panose="02020603050405020304" pitchFamily="18" charset="0"/>
              </a:rPr>
              <a:t> 36 m </a:t>
            </a:r>
            <a:r>
              <a:rPr lang="en-GB" sz="1600" dirty="0" err="1">
                <a:latin typeface="Times New Roman" panose="02020603050405020304" pitchFamily="18" charset="0"/>
                <a:cs typeface="Times New Roman" panose="02020603050405020304" pitchFamily="18" charset="0"/>
              </a:rPr>
              <a:t>koja</a:t>
            </a:r>
            <a:r>
              <a:rPr lang="en-GB" sz="1600" dirty="0">
                <a:latin typeface="Times New Roman" panose="02020603050405020304" pitchFamily="18" charset="0"/>
                <a:cs typeface="Times New Roman" panose="02020603050405020304" pitchFamily="18" charset="0"/>
              </a:rPr>
              <a:t> je </a:t>
            </a:r>
            <a:r>
              <a:rPr lang="en-GB" sz="1600" dirty="0" err="1">
                <a:latin typeface="Times New Roman" panose="02020603050405020304" pitchFamily="18" charset="0"/>
                <a:cs typeface="Times New Roman" panose="02020603050405020304" pitchFamily="18" charset="0"/>
              </a:rPr>
              <a:t>premoštena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sifonom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Naime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pronađeni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su</a:t>
            </a:r>
            <a:r>
              <a:rPr lang="en-GB" sz="1600" dirty="0">
                <a:latin typeface="Times New Roman" panose="02020603050405020304" pitchFamily="18" charset="0"/>
                <a:cs typeface="Times New Roman" panose="02020603050405020304" pitchFamily="18" charset="0"/>
              </a:rPr>
              <a:t> </a:t>
            </a:r>
            <a:r>
              <a:rPr lang="en-GB" sz="1600" dirty="0" err="1" smtClean="0">
                <a:latin typeface="Times New Roman" panose="02020603050405020304" pitchFamily="18" charset="0"/>
                <a:cs typeface="Times New Roman" panose="02020603050405020304" pitchFamily="18" charset="0"/>
              </a:rPr>
              <a:t>osta</a:t>
            </a:r>
            <a:r>
              <a:rPr lang="hr-HR" sz="1600" dirty="0" smtClean="0">
                <a:latin typeface="Times New Roman" panose="02020603050405020304" pitchFamily="18" charset="0"/>
                <a:cs typeface="Times New Roman" panose="02020603050405020304" pitchFamily="18" charset="0"/>
              </a:rPr>
              <a:t>t</a:t>
            </a:r>
            <a:r>
              <a:rPr lang="en-GB" sz="1600" dirty="0" smtClean="0">
                <a:latin typeface="Times New Roman" panose="02020603050405020304" pitchFamily="18" charset="0"/>
                <a:cs typeface="Times New Roman" panose="02020603050405020304" pitchFamily="18" charset="0"/>
              </a:rPr>
              <a:t>ci </a:t>
            </a:r>
            <a:r>
              <a:rPr lang="en-GB" sz="1600" dirty="0" err="1">
                <a:latin typeface="Times New Roman" panose="02020603050405020304" pitchFamily="18" charset="0"/>
                <a:cs typeface="Times New Roman" panose="02020603050405020304" pitchFamily="18" charset="0"/>
              </a:rPr>
              <a:t>sifona</a:t>
            </a:r>
            <a:r>
              <a:rPr lang="en-GB" sz="1600" dirty="0">
                <a:latin typeface="Times New Roman" panose="02020603050405020304" pitchFamily="18" charset="0"/>
                <a:cs typeface="Times New Roman" panose="02020603050405020304" pitchFamily="18" charset="0"/>
              </a:rPr>
              <a:t> od </a:t>
            </a:r>
            <a:r>
              <a:rPr lang="en-GB" sz="1600" dirty="0" err="1">
                <a:latin typeface="Times New Roman" panose="02020603050405020304" pitchFamily="18" charset="0"/>
                <a:cs typeface="Times New Roman" panose="02020603050405020304" pitchFamily="18" charset="0"/>
              </a:rPr>
              <a:t>kamenih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elemenata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promjera</a:t>
            </a:r>
            <a:r>
              <a:rPr lang="en-GB" sz="1600" dirty="0">
                <a:latin typeface="Times New Roman" panose="02020603050405020304" pitchFamily="18" charset="0"/>
                <a:cs typeface="Times New Roman" panose="02020603050405020304" pitchFamily="18" charset="0"/>
              </a:rPr>
              <a:t> 35 cm </a:t>
            </a:r>
            <a:r>
              <a:rPr lang="en-GB" sz="1600" dirty="0" err="1">
                <a:latin typeface="Times New Roman" panose="02020603050405020304" pitchFamily="18" charset="0"/>
                <a:cs typeface="Times New Roman" panose="02020603050405020304" pitchFamily="18" charset="0"/>
              </a:rPr>
              <a:t>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uz</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njega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olovna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cijev</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unutarnjeg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promjera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oko</a:t>
            </a:r>
            <a:r>
              <a:rPr lang="en-GB" sz="1600" dirty="0">
                <a:latin typeface="Times New Roman" panose="02020603050405020304" pitchFamily="18" charset="0"/>
                <a:cs typeface="Times New Roman" panose="02020603050405020304" pitchFamily="18" charset="0"/>
              </a:rPr>
              <a:t> 15 cm (</a:t>
            </a:r>
            <a:r>
              <a:rPr lang="en-GB" sz="1600" dirty="0" err="1">
                <a:latin typeface="Times New Roman" panose="02020603050405020304" pitchFamily="18" charset="0"/>
                <a:cs typeface="Times New Roman" panose="02020603050405020304" pitchFamily="18" charset="0"/>
              </a:rPr>
              <a:t>debljina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stijenke</a:t>
            </a:r>
            <a:r>
              <a:rPr lang="en-GB" sz="1600" dirty="0">
                <a:latin typeface="Times New Roman" panose="02020603050405020304" pitchFamily="18" charset="0"/>
                <a:cs typeface="Times New Roman" panose="02020603050405020304" pitchFamily="18" charset="0"/>
              </a:rPr>
              <a:t> 2 cm). </a:t>
            </a:r>
            <a:endParaRPr lang="hr-H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600" dirty="0" err="1">
                <a:latin typeface="Times New Roman" panose="02020603050405020304" pitchFamily="18" charset="0"/>
                <a:cs typeface="Times New Roman" panose="02020603050405020304" pitchFamily="18" charset="0"/>
              </a:rPr>
              <a:t>Drugi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zadarski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akvedukt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napajao</a:t>
            </a:r>
            <a:r>
              <a:rPr lang="en-GB" sz="1600" dirty="0">
                <a:latin typeface="Times New Roman" panose="02020603050405020304" pitchFamily="18" charset="0"/>
                <a:cs typeface="Times New Roman" panose="02020603050405020304" pitchFamily="18" charset="0"/>
              </a:rPr>
              <a:t> se </a:t>
            </a:r>
            <a:r>
              <a:rPr lang="en-GB" sz="1600" dirty="0" err="1">
                <a:latin typeface="Times New Roman" panose="02020603050405020304" pitchFamily="18" charset="0"/>
                <a:cs typeface="Times New Roman" panose="02020603050405020304" pitchFamily="18" charset="0"/>
              </a:rPr>
              <a:t>vodom</a:t>
            </a:r>
            <a:r>
              <a:rPr lang="en-GB" sz="1600" dirty="0">
                <a:latin typeface="Times New Roman" panose="02020603050405020304" pitchFamily="18" charset="0"/>
                <a:cs typeface="Times New Roman" panose="02020603050405020304" pitchFamily="18" charset="0"/>
              </a:rPr>
              <a:t> s </a:t>
            </a:r>
            <a:r>
              <a:rPr lang="en-GB" sz="1600" dirty="0" err="1">
                <a:latin typeface="Times New Roman" panose="02020603050405020304" pitchFamily="18" charset="0"/>
                <a:cs typeface="Times New Roman" panose="02020603050405020304" pitchFamily="18" charset="0"/>
              </a:rPr>
              <a:t>izvora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Botina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a:t>
            </a:r>
            <a:r>
              <a:rPr lang="en-GB" sz="1600" dirty="0">
                <a:latin typeface="Times New Roman" panose="02020603050405020304" pitchFamily="18" charset="0"/>
                <a:cs typeface="Times New Roman" panose="02020603050405020304" pitchFamily="18" charset="0"/>
              </a:rPr>
              <a:t> bio je dug 3,4 km do </a:t>
            </a:r>
            <a:r>
              <a:rPr lang="en-GB" sz="1600" dirty="0" err="1">
                <a:latin typeface="Times New Roman" panose="02020603050405020304" pitchFamily="18" charset="0"/>
                <a:cs typeface="Times New Roman" panose="02020603050405020304" pitchFamily="18" charset="0"/>
              </a:rPr>
              <a:t>mjesta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kojem</a:t>
            </a:r>
            <a:r>
              <a:rPr lang="en-GB" sz="1600" dirty="0">
                <a:latin typeface="Times New Roman" panose="02020603050405020304" pitchFamily="18" charset="0"/>
                <a:cs typeface="Times New Roman" panose="02020603050405020304" pitchFamily="18" charset="0"/>
              </a:rPr>
              <a:t> se </a:t>
            </a:r>
            <a:r>
              <a:rPr lang="en-GB" sz="1600" dirty="0" err="1">
                <a:latin typeface="Times New Roman" panose="02020603050405020304" pitchFamily="18" charset="0"/>
                <a:cs typeface="Times New Roman" panose="02020603050405020304" pitchFamily="18" charset="0"/>
              </a:rPr>
              <a:t>spajao</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starijim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akveduktom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Visinska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razlika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koja</a:t>
            </a:r>
            <a:r>
              <a:rPr lang="en-GB" sz="1600" dirty="0">
                <a:latin typeface="Times New Roman" panose="02020603050405020304" pitchFamily="18" charset="0"/>
                <a:cs typeface="Times New Roman" panose="02020603050405020304" pitchFamily="18" charset="0"/>
              </a:rPr>
              <a:t> je </a:t>
            </a:r>
            <a:r>
              <a:rPr lang="en-GB" sz="1600" dirty="0" err="1">
                <a:latin typeface="Times New Roman" panose="02020603050405020304" pitchFamily="18" charset="0"/>
                <a:cs typeface="Times New Roman" panose="02020603050405020304" pitchFamily="18" charset="0"/>
              </a:rPr>
              <a:t>svladana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iznosila</a:t>
            </a:r>
            <a:r>
              <a:rPr lang="en-GB" sz="1600" dirty="0">
                <a:latin typeface="Times New Roman" panose="02020603050405020304" pitchFamily="18" charset="0"/>
                <a:cs typeface="Times New Roman" panose="02020603050405020304" pitchFamily="18" charset="0"/>
              </a:rPr>
              <a:t> je 26,4 m s </a:t>
            </a:r>
            <a:r>
              <a:rPr lang="en-GB" sz="1600" dirty="0" err="1">
                <a:latin typeface="Times New Roman" panose="02020603050405020304" pitchFamily="18" charset="0"/>
                <a:cs typeface="Times New Roman" panose="02020603050405020304" pitchFamily="18" charset="0"/>
              </a:rPr>
              <a:t>uzdužnim</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padom</a:t>
            </a:r>
            <a:r>
              <a:rPr lang="en-GB" sz="1600" dirty="0">
                <a:latin typeface="Times New Roman" panose="02020603050405020304" pitchFamily="18" charset="0"/>
                <a:cs typeface="Times New Roman" panose="02020603050405020304" pitchFamily="18" charset="0"/>
              </a:rPr>
              <a:t> od </a:t>
            </a:r>
            <a:r>
              <a:rPr lang="en-GB" sz="1600" dirty="0" err="1">
                <a:latin typeface="Times New Roman" panose="02020603050405020304" pitchFamily="18" charset="0"/>
                <a:cs typeface="Times New Roman" panose="02020603050405020304" pitchFamily="18" charset="0"/>
              </a:rPr>
              <a:t>čak</a:t>
            </a:r>
            <a:r>
              <a:rPr lang="en-GB" sz="1600" dirty="0">
                <a:latin typeface="Times New Roman" panose="02020603050405020304" pitchFamily="18" charset="0"/>
                <a:cs typeface="Times New Roman" panose="02020603050405020304" pitchFamily="18" charset="0"/>
              </a:rPr>
              <a:t> 0,776 %, a </a:t>
            </a:r>
            <a:r>
              <a:rPr lang="en-GB" sz="1600" dirty="0" err="1">
                <a:latin typeface="Times New Roman" panose="02020603050405020304" pitchFamily="18" charset="0"/>
                <a:cs typeface="Times New Roman" panose="02020603050405020304" pitchFamily="18" charset="0"/>
              </a:rPr>
              <a:t>širina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kanala</a:t>
            </a:r>
            <a:r>
              <a:rPr lang="en-GB" sz="1600" dirty="0">
                <a:latin typeface="Times New Roman" panose="02020603050405020304" pitchFamily="18" charset="0"/>
                <a:cs typeface="Times New Roman" panose="02020603050405020304" pitchFamily="18" charset="0"/>
              </a:rPr>
              <a:t> je </a:t>
            </a:r>
            <a:r>
              <a:rPr lang="en-GB" sz="1600" dirty="0" err="1">
                <a:latin typeface="Times New Roman" panose="02020603050405020304" pitchFamily="18" charset="0"/>
                <a:cs typeface="Times New Roman" panose="02020603050405020304" pitchFamily="18" charset="0"/>
              </a:rPr>
              <a:t>samo</a:t>
            </a:r>
            <a:r>
              <a:rPr lang="en-GB" sz="1600" dirty="0">
                <a:latin typeface="Times New Roman" panose="02020603050405020304" pitchFamily="18" charset="0"/>
                <a:cs typeface="Times New Roman" panose="02020603050405020304" pitchFamily="18" charset="0"/>
              </a:rPr>
              <a:t> 21 cm. </a:t>
            </a:r>
            <a:r>
              <a:rPr lang="en-GB" sz="1600" dirty="0" err="1">
                <a:latin typeface="Times New Roman" panose="02020603050405020304" pitchFamily="18" charset="0"/>
                <a:cs typeface="Times New Roman" panose="02020603050405020304" pitchFamily="18" charset="0"/>
              </a:rPr>
              <a:t>Zbog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brojnih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kasnijih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građevinskih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zahvata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oba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izvora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nije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moguće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pronaći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ostatke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zahvatnih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građevina</a:t>
            </a:r>
            <a:r>
              <a:rPr lang="en-GB" sz="1600" dirty="0">
                <a:latin typeface="Times New Roman" panose="02020603050405020304" pitchFamily="18" charset="0"/>
                <a:cs typeface="Times New Roman" panose="02020603050405020304" pitchFamily="18" charset="0"/>
              </a:rPr>
              <a:t>.</a:t>
            </a:r>
          </a:p>
        </p:txBody>
      </p:sp>
      <p:pic>
        <p:nvPicPr>
          <p:cNvPr id="6" name="Content Placeholder 5">
            <a:extLst>
              <a:ext uri="{FF2B5EF4-FFF2-40B4-BE49-F238E27FC236}">
                <a16:creationId xmlns="" xmlns:a16="http://schemas.microsoft.com/office/drawing/2014/main" id="{DE02B6F1-D4A0-4219-8CC4-E13BDCC727D5}"/>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833950" y="1093211"/>
            <a:ext cx="3372741" cy="5050095"/>
          </a:xfrm>
        </p:spPr>
      </p:pic>
    </p:spTree>
    <p:extLst>
      <p:ext uri="{BB962C8B-B14F-4D97-AF65-F5344CB8AC3E}">
        <p14:creationId xmlns:p14="http://schemas.microsoft.com/office/powerpoint/2010/main" xmlns="" val="27412703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6C6EEA-7754-4FE5-85BA-5411BD7E6CE4}"/>
              </a:ext>
            </a:extLst>
          </p:cNvPr>
          <p:cNvSpPr>
            <a:spLocks noGrp="1"/>
          </p:cNvSpPr>
          <p:nvPr>
            <p:ph type="title"/>
          </p:nvPr>
        </p:nvSpPr>
        <p:spPr/>
        <p:txBody>
          <a:bodyPr/>
          <a:lstStyle/>
          <a:p>
            <a:r>
              <a:rPr lang="hr-HR" dirty="0">
                <a:latin typeface="Algerian" panose="04020705040A02060702" pitchFamily="82" charset="0"/>
              </a:rPr>
              <a:t>Asseria (benkovac)</a:t>
            </a:r>
            <a:endParaRPr lang="en-GB"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CD885811-00AF-4F34-B342-D478DD050B38}"/>
              </a:ext>
            </a:extLst>
          </p:cNvPr>
          <p:cNvSpPr>
            <a:spLocks noGrp="1"/>
          </p:cNvSpPr>
          <p:nvPr>
            <p:ph sz="half" idx="1"/>
          </p:nvPr>
        </p:nvSpPr>
        <p:spPr>
          <a:xfrm>
            <a:off x="696322" y="1932318"/>
            <a:ext cx="5673215" cy="4023360"/>
          </a:xfrm>
        </p:spPr>
        <p:txBody>
          <a:bodyPr>
            <a:noAutofit/>
          </a:bodyPr>
          <a:lstStyle/>
          <a:p>
            <a:pPr>
              <a:buFont typeface="Wingdings" panose="05000000000000000000" pitchFamily="2" charset="2"/>
              <a:buChar char="v"/>
            </a:pPr>
            <a:r>
              <a:rPr lang="en-GB" sz="1550" dirty="0" err="1">
                <a:latin typeface="Times New Roman" panose="02020603050405020304" pitchFamily="18" charset="0"/>
                <a:cs typeface="Times New Roman" panose="02020603050405020304" pitchFamily="18" charset="0"/>
              </a:rPr>
              <a:t>Ilirska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Aserija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nastala</a:t>
            </a:r>
            <a:r>
              <a:rPr lang="en-GB" sz="1550" dirty="0">
                <a:latin typeface="Times New Roman" panose="02020603050405020304" pitchFamily="18" charset="0"/>
                <a:cs typeface="Times New Roman" panose="02020603050405020304" pitchFamily="18" charset="0"/>
              </a:rPr>
              <a:t> je </a:t>
            </a:r>
            <a:r>
              <a:rPr lang="en-GB" sz="1550" dirty="0" err="1">
                <a:latin typeface="Times New Roman" panose="02020603050405020304" pitchFamily="18" charset="0"/>
                <a:cs typeface="Times New Roman" panose="02020603050405020304" pitchFamily="18" charset="0"/>
              </a:rPr>
              <a:t>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prirodnoj</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uzvisini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koja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dominira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prostorom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istočno</a:t>
            </a:r>
            <a:r>
              <a:rPr lang="en-GB" sz="1550" dirty="0">
                <a:latin typeface="Times New Roman" panose="02020603050405020304" pitchFamily="18" charset="0"/>
                <a:cs typeface="Times New Roman" panose="02020603050405020304" pitchFamily="18" charset="0"/>
              </a:rPr>
              <a:t> od </a:t>
            </a:r>
            <a:r>
              <a:rPr lang="en-GB" sz="1550" dirty="0" err="1">
                <a:latin typeface="Times New Roman" panose="02020603050405020304" pitchFamily="18" charset="0"/>
                <a:cs typeface="Times New Roman" panose="02020603050405020304" pitchFamily="18" charset="0"/>
              </a:rPr>
              <a:t>Benkovca</a:t>
            </a:r>
            <a:r>
              <a:rPr lang="en-GB" sz="1550" dirty="0">
                <a:latin typeface="Times New Roman" panose="02020603050405020304" pitchFamily="18" charset="0"/>
                <a:cs typeface="Times New Roman" panose="02020603050405020304" pitchFamily="18" charset="0"/>
              </a:rPr>
              <a:t>. U 1. </a:t>
            </a:r>
            <a:r>
              <a:rPr lang="en-GB" sz="1550" dirty="0" err="1">
                <a:latin typeface="Times New Roman" panose="02020603050405020304" pitchFamily="18" charset="0"/>
                <a:cs typeface="Times New Roman" panose="02020603050405020304" pitchFamily="18" charset="0"/>
              </a:rPr>
              <a:t>stoljeću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postaje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rimski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municipij</a:t>
            </a:r>
            <a:r>
              <a:rPr lang="en-GB" sz="1550" dirty="0">
                <a:latin typeface="Times New Roman" panose="02020603050405020304" pitchFamily="18" charset="0"/>
                <a:cs typeface="Times New Roman" panose="02020603050405020304" pitchFamily="18" charset="0"/>
              </a:rPr>
              <a:t>. U </a:t>
            </a:r>
            <a:r>
              <a:rPr lang="en-GB" sz="1550" dirty="0" err="1">
                <a:latin typeface="Times New Roman" panose="02020603050405020304" pitchFamily="18" charset="0"/>
                <a:cs typeface="Times New Roman" panose="02020603050405020304" pitchFamily="18" charset="0"/>
              </a:rPr>
              <a:t>istraživanjima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otkriveni</a:t>
            </a:r>
            <a:r>
              <a:rPr lang="en-GB" sz="1550" dirty="0">
                <a:latin typeface="Times New Roman" panose="02020603050405020304" pitchFamily="18" charset="0"/>
                <a:cs typeface="Times New Roman" panose="02020603050405020304" pitchFamily="18" charset="0"/>
              </a:rPr>
              <a:t> </a:t>
            </a:r>
            <a:r>
              <a:rPr lang="en-GB" sz="1550" dirty="0" err="1" smtClean="0">
                <a:latin typeface="Times New Roman" panose="02020603050405020304" pitchFamily="18" charset="0"/>
                <a:cs typeface="Times New Roman" panose="02020603050405020304" pitchFamily="18" charset="0"/>
              </a:rPr>
              <a:t>osta</a:t>
            </a:r>
            <a:r>
              <a:rPr lang="hr-HR" sz="1550" dirty="0" smtClean="0">
                <a:latin typeface="Times New Roman" panose="02020603050405020304" pitchFamily="18" charset="0"/>
                <a:cs typeface="Times New Roman" panose="02020603050405020304" pitchFamily="18" charset="0"/>
              </a:rPr>
              <a:t>t</a:t>
            </a:r>
            <a:r>
              <a:rPr lang="en-GB" sz="1550" dirty="0" smtClean="0">
                <a:latin typeface="Times New Roman" panose="02020603050405020304" pitchFamily="18" charset="0"/>
                <a:cs typeface="Times New Roman" panose="02020603050405020304" pitchFamily="18" charset="0"/>
              </a:rPr>
              <a:t>ci </a:t>
            </a:r>
            <a:r>
              <a:rPr lang="en-GB" sz="1550" dirty="0" err="1">
                <a:latin typeface="Times New Roman" panose="02020603050405020304" pitchFamily="18" charset="0"/>
                <a:cs typeface="Times New Roman" panose="02020603050405020304" pitchFamily="18" charset="0"/>
              </a:rPr>
              <a:t>masivnih</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zidina</a:t>
            </a:r>
            <a:r>
              <a:rPr lang="en-GB" sz="1550" dirty="0">
                <a:latin typeface="Times New Roman" panose="02020603050405020304" pitchFamily="18" charset="0"/>
                <a:cs typeface="Times New Roman" panose="02020603050405020304" pitchFamily="18" charset="0"/>
              </a:rPr>
              <a:t> s </a:t>
            </a:r>
            <a:r>
              <a:rPr lang="en-GB" sz="1550" dirty="0" err="1">
                <a:latin typeface="Times New Roman" panose="02020603050405020304" pitchFamily="18" charset="0"/>
                <a:cs typeface="Times New Roman" panose="02020603050405020304" pitchFamily="18" charset="0"/>
              </a:rPr>
              <a:t>kulama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gradskim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vratima</a:t>
            </a:r>
            <a:r>
              <a:rPr lang="en-GB" sz="1550" dirty="0">
                <a:latin typeface="Times New Roman" panose="02020603050405020304" pitchFamily="18" charset="0"/>
                <a:cs typeface="Times New Roman" panose="02020603050405020304" pitchFamily="18" charset="0"/>
              </a:rPr>
              <a:t>, forum </a:t>
            </a:r>
            <a:r>
              <a:rPr lang="en-GB" sz="1550" dirty="0" err="1">
                <a:latin typeface="Times New Roman" panose="02020603050405020304" pitchFamily="18" charset="0"/>
                <a:cs typeface="Times New Roman" panose="02020603050405020304" pitchFamily="18" charset="0"/>
              </a:rPr>
              <a:t>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nekoliko</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kuća</a:t>
            </a:r>
            <a:r>
              <a:rPr lang="en-GB" sz="1550" dirty="0">
                <a:latin typeface="Times New Roman" panose="02020603050405020304" pitchFamily="18" charset="0"/>
                <a:cs typeface="Times New Roman" panose="02020603050405020304" pitchFamily="18" charset="0"/>
              </a:rPr>
              <a:t>.</a:t>
            </a:r>
            <a:endParaRPr lang="hr-HR" sz="155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550" dirty="0">
                <a:latin typeface="Times New Roman" panose="02020603050405020304" pitchFamily="18" charset="0"/>
                <a:cs typeface="Times New Roman" panose="02020603050405020304" pitchFamily="18" charset="0"/>
              </a:rPr>
              <a:t> U 7. </a:t>
            </a:r>
            <a:r>
              <a:rPr lang="en-GB" sz="1550" dirty="0" err="1">
                <a:latin typeface="Times New Roman" panose="02020603050405020304" pitchFamily="18" charset="0"/>
                <a:cs typeface="Times New Roman" panose="02020603050405020304" pitchFamily="18" charset="0"/>
              </a:rPr>
              <a:t>st.</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dijeli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sudbinu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ostalih</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gradova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antičke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Dalmacije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koji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napušteni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zbog</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prodora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Avara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te</a:t>
            </a:r>
            <a:r>
              <a:rPr lang="en-GB" sz="1550" dirty="0">
                <a:latin typeface="Times New Roman" panose="02020603050405020304" pitchFamily="18" charset="0"/>
                <a:cs typeface="Times New Roman" panose="02020603050405020304" pitchFamily="18" charset="0"/>
              </a:rPr>
              <a:t> je </a:t>
            </a:r>
            <a:r>
              <a:rPr lang="en-GB" sz="1550" dirty="0" err="1">
                <a:latin typeface="Times New Roman" panose="02020603050405020304" pitchFamily="18" charset="0"/>
                <a:cs typeface="Times New Roman" panose="02020603050405020304" pitchFamily="18" charset="0"/>
              </a:rPr>
              <a:t>danas</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Aserija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značajan</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arheološki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lokalitet</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Pretpostavlja</a:t>
            </a:r>
            <a:r>
              <a:rPr lang="en-GB" sz="1550" dirty="0">
                <a:latin typeface="Times New Roman" panose="02020603050405020304" pitchFamily="18" charset="0"/>
                <a:cs typeface="Times New Roman" panose="02020603050405020304" pitchFamily="18" charset="0"/>
              </a:rPr>
              <a:t> se da se </a:t>
            </a:r>
            <a:r>
              <a:rPr lang="en-GB" sz="1550" dirty="0" err="1">
                <a:latin typeface="Times New Roman" panose="02020603050405020304" pitchFamily="18" charset="0"/>
                <a:cs typeface="Times New Roman" panose="02020603050405020304" pitchFamily="18" charset="0"/>
              </a:rPr>
              <a:t>akvedukt</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Aserije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napajao</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vodom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iz</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bunara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Čatrnja</a:t>
            </a:r>
            <a:r>
              <a:rPr lang="en-GB" sz="1550" dirty="0">
                <a:latin typeface="Times New Roman" panose="02020603050405020304" pitchFamily="18" charset="0"/>
                <a:cs typeface="Times New Roman" panose="02020603050405020304" pitchFamily="18" charset="0"/>
              </a:rPr>
              <a:t>.</a:t>
            </a:r>
            <a:endParaRPr lang="hr-HR" sz="155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550" dirty="0">
                <a:latin typeface="Times New Roman" panose="02020603050405020304" pitchFamily="18" charset="0"/>
                <a:cs typeface="Times New Roman" panose="02020603050405020304" pitchFamily="18" charset="0"/>
              </a:rPr>
              <a:t> Na </a:t>
            </a:r>
            <a:r>
              <a:rPr lang="en-GB" sz="1550" dirty="0" err="1">
                <a:latin typeface="Times New Roman" panose="02020603050405020304" pitchFamily="18" charset="0"/>
                <a:cs typeface="Times New Roman" panose="02020603050405020304" pitchFamily="18" charset="0"/>
              </a:rPr>
              <a:t>terenu</a:t>
            </a:r>
            <a:r>
              <a:rPr lang="en-GB" sz="1550" dirty="0">
                <a:latin typeface="Times New Roman" panose="02020603050405020304" pitchFamily="18" charset="0"/>
                <a:cs typeface="Times New Roman" panose="02020603050405020304" pitchFamily="18" charset="0"/>
              </a:rPr>
              <a:t> je </a:t>
            </a:r>
            <a:r>
              <a:rPr lang="en-GB" sz="1550" dirty="0" err="1">
                <a:latin typeface="Times New Roman" panose="02020603050405020304" pitchFamily="18" charset="0"/>
                <a:cs typeface="Times New Roman" panose="02020603050405020304" pitchFamily="18" charset="0"/>
              </a:rPr>
              <a:t>pronađeno</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nekoliko</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skromnih</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ostataka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koji</a:t>
            </a:r>
            <a:r>
              <a:rPr lang="en-GB" sz="1550" dirty="0">
                <a:latin typeface="Times New Roman" panose="02020603050405020304" pitchFamily="18" charset="0"/>
                <a:cs typeface="Times New Roman" panose="02020603050405020304" pitchFamily="18" charset="0"/>
              </a:rPr>
              <a:t> bi </a:t>
            </a:r>
            <a:r>
              <a:rPr lang="en-GB" sz="1550" dirty="0" err="1">
                <a:latin typeface="Times New Roman" panose="02020603050405020304" pitchFamily="18" charset="0"/>
                <a:cs typeface="Times New Roman" panose="02020603050405020304" pitchFamily="18" charset="0"/>
              </a:rPr>
              <a:t>mogli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pripadati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trasi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akvedukta</a:t>
            </a:r>
            <a:r>
              <a:rPr lang="en-GB" sz="1550" dirty="0">
                <a:latin typeface="Times New Roman" panose="02020603050405020304" pitchFamily="18" charset="0"/>
                <a:cs typeface="Times New Roman" panose="02020603050405020304" pitchFamily="18" charset="0"/>
              </a:rPr>
              <a:t> </a:t>
            </a:r>
            <a:r>
              <a:rPr lang="en-GB" sz="1550" dirty="0" err="1" smtClean="0">
                <a:latin typeface="Times New Roman" panose="02020603050405020304" pitchFamily="18" charset="0"/>
                <a:cs typeface="Times New Roman" panose="02020603050405020304" pitchFamily="18" charset="0"/>
              </a:rPr>
              <a:t>te</a:t>
            </a:r>
            <a:r>
              <a:rPr lang="hr-HR" sz="1550" dirty="0" smtClean="0">
                <a:latin typeface="Times New Roman" panose="02020603050405020304" pitchFamily="18" charset="0"/>
                <a:cs typeface="Times New Roman" panose="02020603050405020304" pitchFamily="18" charset="0"/>
              </a:rPr>
              <a:t> se</a:t>
            </a:r>
            <a:r>
              <a:rPr lang="en-GB" sz="1550" dirty="0" smtClean="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temelju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njihovog</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položaja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zaključuje</a:t>
            </a:r>
            <a:r>
              <a:rPr lang="en-GB" sz="1550" dirty="0">
                <a:latin typeface="Times New Roman" panose="02020603050405020304" pitchFamily="18" charset="0"/>
                <a:cs typeface="Times New Roman" panose="02020603050405020304" pitchFamily="18" charset="0"/>
              </a:rPr>
              <a:t> se da je </a:t>
            </a:r>
            <a:r>
              <a:rPr lang="en-GB" sz="1550" dirty="0" err="1">
                <a:latin typeface="Times New Roman" panose="02020603050405020304" pitchFamily="18" charset="0"/>
                <a:cs typeface="Times New Roman" panose="02020603050405020304" pitchFamily="18" charset="0"/>
              </a:rPr>
              <a:t>trasa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išla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linearno</a:t>
            </a:r>
            <a:r>
              <a:rPr lang="en-GB" sz="1550" dirty="0">
                <a:latin typeface="Times New Roman" panose="02020603050405020304" pitchFamily="18" charset="0"/>
                <a:cs typeface="Times New Roman" panose="02020603050405020304" pitchFamily="18" charset="0"/>
              </a:rPr>
              <a:t>, bez </a:t>
            </a:r>
            <a:r>
              <a:rPr lang="en-GB" sz="1550" dirty="0" err="1">
                <a:latin typeface="Times New Roman" panose="02020603050405020304" pitchFamily="18" charset="0"/>
                <a:cs typeface="Times New Roman" panose="02020603050405020304" pitchFamily="18" charset="0"/>
              </a:rPr>
              <a:t>krivudanja</a:t>
            </a:r>
            <a:r>
              <a:rPr lang="en-GB" sz="1550" dirty="0">
                <a:latin typeface="Times New Roman" panose="02020603050405020304" pitchFamily="18" charset="0"/>
                <a:cs typeface="Times New Roman" panose="02020603050405020304" pitchFamily="18" charset="0"/>
              </a:rPr>
              <a:t>, u </a:t>
            </a:r>
            <a:r>
              <a:rPr lang="en-GB" sz="1550" dirty="0" err="1">
                <a:latin typeface="Times New Roman" panose="02020603050405020304" pitchFamily="18" charset="0"/>
                <a:cs typeface="Times New Roman" panose="02020603050405020304" pitchFamily="18" charset="0"/>
              </a:rPr>
              <a:t>ukupnoj</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duljini</a:t>
            </a:r>
            <a:r>
              <a:rPr lang="en-GB" sz="1550" dirty="0">
                <a:latin typeface="Times New Roman" panose="02020603050405020304" pitchFamily="18" charset="0"/>
                <a:cs typeface="Times New Roman" panose="02020603050405020304" pitchFamily="18" charset="0"/>
              </a:rPr>
              <a:t> od </a:t>
            </a:r>
            <a:r>
              <a:rPr lang="en-GB" sz="1550" dirty="0" err="1">
                <a:latin typeface="Times New Roman" panose="02020603050405020304" pitchFamily="18" charset="0"/>
                <a:cs typeface="Times New Roman" panose="02020603050405020304" pitchFamily="18" charset="0"/>
              </a:rPr>
              <a:t>oko</a:t>
            </a:r>
            <a:r>
              <a:rPr lang="en-GB" sz="1550" dirty="0">
                <a:latin typeface="Times New Roman" panose="02020603050405020304" pitchFamily="18" charset="0"/>
                <a:cs typeface="Times New Roman" panose="02020603050405020304" pitchFamily="18" charset="0"/>
              </a:rPr>
              <a:t> 4 km.</a:t>
            </a:r>
            <a:endParaRPr lang="hr-HR" sz="155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Pronađena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dva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kamena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bloka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gravitacijskog</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kanala</a:t>
            </a:r>
            <a:r>
              <a:rPr lang="en-GB" sz="1550" dirty="0">
                <a:latin typeface="Times New Roman" panose="02020603050405020304" pitchFamily="18" charset="0"/>
                <a:cs typeface="Times New Roman" panose="02020603050405020304" pitchFamily="18" charset="0"/>
              </a:rPr>
              <a:t> s </a:t>
            </a:r>
            <a:r>
              <a:rPr lang="en-GB" sz="1550" dirty="0" err="1">
                <a:latin typeface="Times New Roman" panose="02020603050405020304" pitchFamily="18" charset="0"/>
                <a:cs typeface="Times New Roman" panose="02020603050405020304" pitchFamily="18" charset="0"/>
              </a:rPr>
              <a:t>usječenim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žlijebom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širine</a:t>
            </a:r>
            <a:r>
              <a:rPr lang="en-GB" sz="1550" dirty="0">
                <a:latin typeface="Times New Roman" panose="02020603050405020304" pitchFamily="18" charset="0"/>
                <a:cs typeface="Times New Roman" panose="02020603050405020304" pitchFamily="18" charset="0"/>
              </a:rPr>
              <a:t> 19,5 cm. </a:t>
            </a:r>
            <a:r>
              <a:rPr lang="en-GB" sz="1550" dirty="0" err="1">
                <a:latin typeface="Times New Roman" panose="02020603050405020304" pitchFamily="18" charset="0"/>
                <a:cs typeface="Times New Roman" panose="02020603050405020304" pitchFamily="18" charset="0"/>
              </a:rPr>
              <a:t>Pronađeni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ostatci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visokog</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nosača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ukupne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širine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samo</a:t>
            </a:r>
            <a:r>
              <a:rPr lang="en-GB" sz="1550" dirty="0">
                <a:latin typeface="Times New Roman" panose="02020603050405020304" pitchFamily="18" charset="0"/>
                <a:cs typeface="Times New Roman" panose="02020603050405020304" pitchFamily="18" charset="0"/>
              </a:rPr>
              <a:t> 56 cm, za </a:t>
            </a:r>
            <a:r>
              <a:rPr lang="en-GB" sz="1550" dirty="0" err="1">
                <a:latin typeface="Times New Roman" panose="02020603050405020304" pitchFamily="18" charset="0"/>
                <a:cs typeface="Times New Roman" panose="02020603050405020304" pitchFamily="18" charset="0"/>
              </a:rPr>
              <a:t>koji</a:t>
            </a:r>
            <a:r>
              <a:rPr lang="en-GB" sz="1550" dirty="0">
                <a:latin typeface="Times New Roman" panose="02020603050405020304" pitchFamily="18" charset="0"/>
                <a:cs typeface="Times New Roman" panose="02020603050405020304" pitchFamily="18" charset="0"/>
              </a:rPr>
              <a:t> se </a:t>
            </a:r>
            <a:r>
              <a:rPr lang="en-GB" sz="1550" dirty="0" err="1">
                <a:latin typeface="Times New Roman" panose="02020603050405020304" pitchFamily="18" charset="0"/>
                <a:cs typeface="Times New Roman" panose="02020603050405020304" pitchFamily="18" charset="0"/>
              </a:rPr>
              <a:t>pretpostavlja</a:t>
            </a:r>
            <a:r>
              <a:rPr lang="en-GB" sz="1550" dirty="0">
                <a:latin typeface="Times New Roman" panose="02020603050405020304" pitchFamily="18" charset="0"/>
                <a:cs typeface="Times New Roman" panose="02020603050405020304" pitchFamily="18" charset="0"/>
              </a:rPr>
              <a:t> da je </a:t>
            </a:r>
            <a:r>
              <a:rPr lang="en-GB" sz="1550" dirty="0" err="1">
                <a:latin typeface="Times New Roman" panose="02020603050405020304" pitchFamily="18" charset="0"/>
                <a:cs typeface="Times New Roman" panose="02020603050405020304" pitchFamily="18" charset="0"/>
              </a:rPr>
              <a:t>načinjen</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kako</a:t>
            </a:r>
            <a:r>
              <a:rPr lang="en-GB" sz="1550" dirty="0">
                <a:latin typeface="Times New Roman" panose="02020603050405020304" pitchFamily="18" charset="0"/>
                <a:cs typeface="Times New Roman" panose="02020603050405020304" pitchFamily="18" charset="0"/>
              </a:rPr>
              <a:t> bi se </a:t>
            </a:r>
            <a:r>
              <a:rPr lang="en-GB" sz="1550" dirty="0" err="1">
                <a:latin typeface="Times New Roman" panose="02020603050405020304" pitchFamily="18" charset="0"/>
                <a:cs typeface="Times New Roman" panose="02020603050405020304" pitchFamily="18" charset="0"/>
              </a:rPr>
              <a:t>izbjegla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izvedba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sifona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ili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smanjila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visinska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razlika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tlak</a:t>
            </a:r>
            <a:r>
              <a:rPr lang="en-GB" sz="1550" dirty="0">
                <a:latin typeface="Times New Roman" panose="02020603050405020304" pitchFamily="18" charset="0"/>
                <a:cs typeface="Times New Roman" panose="02020603050405020304" pitchFamily="18" charset="0"/>
              </a:rPr>
              <a:t> u </a:t>
            </a:r>
            <a:r>
              <a:rPr lang="en-GB" sz="1550" dirty="0" err="1">
                <a:latin typeface="Times New Roman" panose="02020603050405020304" pitchFamily="18" charset="0"/>
                <a:cs typeface="Times New Roman" panose="02020603050405020304" pitchFamily="18" charset="0"/>
              </a:rPr>
              <a:t>sifonu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jednom</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dijelu</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trase</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na</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kojem</a:t>
            </a:r>
            <a:r>
              <a:rPr lang="en-GB" sz="1550" dirty="0">
                <a:latin typeface="Times New Roman" panose="02020603050405020304" pitchFamily="18" charset="0"/>
                <a:cs typeface="Times New Roman" panose="02020603050405020304" pitchFamily="18" charset="0"/>
              </a:rPr>
              <a:t> je </a:t>
            </a:r>
            <a:r>
              <a:rPr lang="en-GB" sz="1550" dirty="0" err="1">
                <a:latin typeface="Times New Roman" panose="02020603050405020304" pitchFamily="18" charset="0"/>
                <a:cs typeface="Times New Roman" panose="02020603050405020304" pitchFamily="18" charset="0"/>
              </a:rPr>
              <a:t>trebalo</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premostiti</a:t>
            </a:r>
            <a:r>
              <a:rPr lang="en-GB" sz="1550" dirty="0">
                <a:latin typeface="Times New Roman" panose="02020603050405020304" pitchFamily="18" charset="0"/>
                <a:cs typeface="Times New Roman" panose="02020603050405020304" pitchFamily="18" charset="0"/>
              </a:rPr>
              <a:t> </a:t>
            </a:r>
            <a:r>
              <a:rPr lang="en-GB" sz="1550" dirty="0" err="1">
                <a:latin typeface="Times New Roman" panose="02020603050405020304" pitchFamily="18" charset="0"/>
                <a:cs typeface="Times New Roman" panose="02020603050405020304" pitchFamily="18" charset="0"/>
              </a:rPr>
              <a:t>dolinu</a:t>
            </a:r>
            <a:r>
              <a:rPr lang="en-GB" sz="1550" dirty="0">
                <a:latin typeface="Times New Roman" panose="02020603050405020304" pitchFamily="18" charset="0"/>
                <a:cs typeface="Times New Roman" panose="02020603050405020304" pitchFamily="18" charset="0"/>
              </a:rPr>
              <a:t>. </a:t>
            </a:r>
          </a:p>
        </p:txBody>
      </p:sp>
      <p:pic>
        <p:nvPicPr>
          <p:cNvPr id="6" name="Content Placeholder 5">
            <a:extLst>
              <a:ext uri="{FF2B5EF4-FFF2-40B4-BE49-F238E27FC236}">
                <a16:creationId xmlns="" xmlns:a16="http://schemas.microsoft.com/office/drawing/2014/main" id="{3BDBCC70-5608-43B6-8040-2ACFB8815EB5}"/>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740799" y="2871610"/>
            <a:ext cx="4651381" cy="3084068"/>
          </a:xfrm>
        </p:spPr>
      </p:pic>
    </p:spTree>
    <p:extLst>
      <p:ext uri="{BB962C8B-B14F-4D97-AF65-F5344CB8AC3E}">
        <p14:creationId xmlns:p14="http://schemas.microsoft.com/office/powerpoint/2010/main" xmlns="" val="169491715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254</TotalTime>
  <Words>2024</Words>
  <Application>Microsoft Office PowerPoint</Application>
  <PresentationFormat>Prilagođeno</PresentationFormat>
  <Paragraphs>78</Paragraphs>
  <Slides>17</Slides>
  <Notes>0</Notes>
  <HiddenSlides>0</HiddenSlides>
  <MMClips>0</MMClips>
  <ScaleCrop>false</ScaleCrop>
  <HeadingPairs>
    <vt:vector size="4" baseType="variant">
      <vt:variant>
        <vt:lpstr>Tema</vt:lpstr>
      </vt:variant>
      <vt:variant>
        <vt:i4>1</vt:i4>
      </vt:variant>
      <vt:variant>
        <vt:lpstr>Naslovi slajdova</vt:lpstr>
      </vt:variant>
      <vt:variant>
        <vt:i4>17</vt:i4>
      </vt:variant>
    </vt:vector>
  </HeadingPairs>
  <TitlesOfParts>
    <vt:vector size="18" baseType="lpstr">
      <vt:lpstr>Integral</vt:lpstr>
      <vt:lpstr>ANTIČKI AKVEDUKTI</vt:lpstr>
      <vt:lpstr> povijest AKVEDUKata</vt:lpstr>
      <vt:lpstr>IZGRADNJA I ODRŽAVANJE AKVEDUKATA </vt:lpstr>
      <vt:lpstr>Dalmatinski akvedukti</vt:lpstr>
      <vt:lpstr>navalia</vt:lpstr>
      <vt:lpstr>cissa (caska)</vt:lpstr>
      <vt:lpstr>Aenona (nin)</vt:lpstr>
      <vt:lpstr>jader (zadar)</vt:lpstr>
      <vt:lpstr>Asseria (benkovac)</vt:lpstr>
      <vt:lpstr>Scardona (Skradin)</vt:lpstr>
      <vt:lpstr>Burnum (Ivoševci kraj Kistanja)</vt:lpstr>
      <vt:lpstr>Salona (Solin)</vt:lpstr>
      <vt:lpstr>Dioklecijanova palača (Split)</vt:lpstr>
      <vt:lpstr>Tilurij (Gardun)</vt:lpstr>
      <vt:lpstr>Zaključak </vt:lpstr>
      <vt:lpstr>                      izvori</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DALMATINSKI AKVEDUKTI</dc:title>
  <dc:creator>Asus</dc:creator>
  <cp:lastModifiedBy>Korisnik</cp:lastModifiedBy>
  <cp:revision>25</cp:revision>
  <dcterms:created xsi:type="dcterms:W3CDTF">2019-05-15T07:06:15Z</dcterms:created>
  <dcterms:modified xsi:type="dcterms:W3CDTF">2019-06-11T10:00:39Z</dcterms:modified>
</cp:coreProperties>
</file>